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5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6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7.xml" ContentType="application/vnd.openxmlformats-officedocument.drawingml.chart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8.xml" ContentType="application/vnd.openxmlformats-officedocument.drawingml.chart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rts/chart10.xml" ContentType="application/vnd.openxmlformats-officedocument.drawingml.chart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charts/chart11.xml" ContentType="application/vnd.openxmlformats-officedocument.drawingml.chart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charts/chart12.xml" ContentType="application/vnd.openxmlformats-officedocument.drawingml.chart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charts/chart13.xml" ContentType="application/vnd.openxmlformats-officedocument.drawingml.chart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charts/chart14.xml" ContentType="application/vnd.openxmlformats-officedocument.drawingml.chart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charts/chart15.xml" ContentType="application/vnd.openxmlformats-officedocument.drawingml.chart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charts/chart16.xml" ContentType="application/vnd.openxmlformats-officedocument.drawingml.chart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charts/chart17.xml" ContentType="application/vnd.openxmlformats-officedocument.drawingml.chart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charts/chart18.xml" ContentType="application/vnd.openxmlformats-officedocument.drawingml.chart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charts/chart19.xml" ContentType="application/vnd.openxmlformats-officedocument.drawingml.chart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charts/chart20.xml" ContentType="application/vnd.openxmlformats-officedocument.drawingml.chart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9"/>
  </p:notesMasterIdLst>
  <p:handoutMasterIdLst>
    <p:handoutMasterId r:id="rId190"/>
  </p:handoutMasterIdLst>
  <p:sldIdLst>
    <p:sldId id="977" r:id="rId2"/>
    <p:sldId id="992" r:id="rId3"/>
    <p:sldId id="993" r:id="rId4"/>
    <p:sldId id="994" r:id="rId5"/>
    <p:sldId id="995" r:id="rId6"/>
    <p:sldId id="996" r:id="rId7"/>
    <p:sldId id="979" r:id="rId8"/>
    <p:sldId id="980" r:id="rId9"/>
    <p:sldId id="981" r:id="rId10"/>
    <p:sldId id="982" r:id="rId11"/>
    <p:sldId id="983" r:id="rId12"/>
    <p:sldId id="984" r:id="rId13"/>
    <p:sldId id="985" r:id="rId14"/>
    <p:sldId id="986" r:id="rId15"/>
    <p:sldId id="987" r:id="rId16"/>
    <p:sldId id="988" r:id="rId17"/>
    <p:sldId id="989" r:id="rId18"/>
    <p:sldId id="997" r:id="rId19"/>
    <p:sldId id="998" r:id="rId20"/>
    <p:sldId id="999" r:id="rId21"/>
    <p:sldId id="1000" r:id="rId22"/>
    <p:sldId id="1001" r:id="rId23"/>
    <p:sldId id="774" r:id="rId24"/>
    <p:sldId id="775" r:id="rId25"/>
    <p:sldId id="776" r:id="rId26"/>
    <p:sldId id="777" r:id="rId27"/>
    <p:sldId id="778" r:id="rId28"/>
    <p:sldId id="779" r:id="rId29"/>
    <p:sldId id="780" r:id="rId30"/>
    <p:sldId id="781" r:id="rId31"/>
    <p:sldId id="782" r:id="rId32"/>
    <p:sldId id="783" r:id="rId33"/>
    <p:sldId id="784" r:id="rId34"/>
    <p:sldId id="785" r:id="rId35"/>
    <p:sldId id="786" r:id="rId36"/>
    <p:sldId id="787" r:id="rId37"/>
    <p:sldId id="788" r:id="rId38"/>
    <p:sldId id="789" r:id="rId39"/>
    <p:sldId id="790" r:id="rId40"/>
    <p:sldId id="791" r:id="rId41"/>
    <p:sldId id="792" r:id="rId42"/>
    <p:sldId id="793" r:id="rId43"/>
    <p:sldId id="794" r:id="rId44"/>
    <p:sldId id="795" r:id="rId45"/>
    <p:sldId id="796" r:id="rId46"/>
    <p:sldId id="797" r:id="rId47"/>
    <p:sldId id="798" r:id="rId48"/>
    <p:sldId id="799" r:id="rId49"/>
    <p:sldId id="800" r:id="rId50"/>
    <p:sldId id="801" r:id="rId51"/>
    <p:sldId id="802" r:id="rId52"/>
    <p:sldId id="803" r:id="rId53"/>
    <p:sldId id="804" r:id="rId54"/>
    <p:sldId id="805" r:id="rId55"/>
    <p:sldId id="806" r:id="rId56"/>
    <p:sldId id="807" r:id="rId57"/>
    <p:sldId id="808" r:id="rId58"/>
    <p:sldId id="809" r:id="rId59"/>
    <p:sldId id="810" r:id="rId60"/>
    <p:sldId id="811" r:id="rId61"/>
    <p:sldId id="812" r:id="rId62"/>
    <p:sldId id="813" r:id="rId63"/>
    <p:sldId id="814" r:id="rId64"/>
    <p:sldId id="815" r:id="rId65"/>
    <p:sldId id="816" r:id="rId66"/>
    <p:sldId id="817" r:id="rId67"/>
    <p:sldId id="818" r:id="rId68"/>
    <p:sldId id="819" r:id="rId69"/>
    <p:sldId id="820" r:id="rId70"/>
    <p:sldId id="821" r:id="rId71"/>
    <p:sldId id="822" r:id="rId72"/>
    <p:sldId id="823" r:id="rId73"/>
    <p:sldId id="824" r:id="rId74"/>
    <p:sldId id="825" r:id="rId75"/>
    <p:sldId id="826" r:id="rId76"/>
    <p:sldId id="827" r:id="rId77"/>
    <p:sldId id="828" r:id="rId78"/>
    <p:sldId id="829" r:id="rId79"/>
    <p:sldId id="830" r:id="rId80"/>
    <p:sldId id="831" r:id="rId81"/>
    <p:sldId id="832" r:id="rId82"/>
    <p:sldId id="833" r:id="rId83"/>
    <p:sldId id="834" r:id="rId84"/>
    <p:sldId id="835" r:id="rId85"/>
    <p:sldId id="836" r:id="rId86"/>
    <p:sldId id="837" r:id="rId87"/>
    <p:sldId id="838" r:id="rId88"/>
    <p:sldId id="839" r:id="rId89"/>
    <p:sldId id="840" r:id="rId90"/>
    <p:sldId id="841" r:id="rId91"/>
    <p:sldId id="842" r:id="rId92"/>
    <p:sldId id="843" r:id="rId93"/>
    <p:sldId id="844" r:id="rId94"/>
    <p:sldId id="845" r:id="rId95"/>
    <p:sldId id="846" r:id="rId96"/>
    <p:sldId id="847" r:id="rId97"/>
    <p:sldId id="848" r:id="rId98"/>
    <p:sldId id="849" r:id="rId99"/>
    <p:sldId id="850" r:id="rId100"/>
    <p:sldId id="938" r:id="rId101"/>
    <p:sldId id="939" r:id="rId102"/>
    <p:sldId id="940" r:id="rId103"/>
    <p:sldId id="941" r:id="rId104"/>
    <p:sldId id="942" r:id="rId105"/>
    <p:sldId id="943" r:id="rId106"/>
    <p:sldId id="944" r:id="rId107"/>
    <p:sldId id="945" r:id="rId108"/>
    <p:sldId id="946" r:id="rId109"/>
    <p:sldId id="947" r:id="rId110"/>
    <p:sldId id="861" r:id="rId111"/>
    <p:sldId id="862" r:id="rId112"/>
    <p:sldId id="863" r:id="rId113"/>
    <p:sldId id="864" r:id="rId114"/>
    <p:sldId id="865" r:id="rId115"/>
    <p:sldId id="866" r:id="rId116"/>
    <p:sldId id="867" r:id="rId117"/>
    <p:sldId id="868" r:id="rId118"/>
    <p:sldId id="869" r:id="rId119"/>
    <p:sldId id="948" r:id="rId120"/>
    <p:sldId id="949" r:id="rId121"/>
    <p:sldId id="950" r:id="rId122"/>
    <p:sldId id="951" r:id="rId123"/>
    <p:sldId id="952" r:id="rId124"/>
    <p:sldId id="953" r:id="rId125"/>
    <p:sldId id="954" r:id="rId126"/>
    <p:sldId id="955" r:id="rId127"/>
    <p:sldId id="956" r:id="rId128"/>
    <p:sldId id="957" r:id="rId129"/>
    <p:sldId id="958" r:id="rId130"/>
    <p:sldId id="959" r:id="rId131"/>
    <p:sldId id="960" r:id="rId132"/>
    <p:sldId id="961" r:id="rId133"/>
    <p:sldId id="962" r:id="rId134"/>
    <p:sldId id="963" r:id="rId135"/>
    <p:sldId id="964" r:id="rId136"/>
    <p:sldId id="965" r:id="rId137"/>
    <p:sldId id="966" r:id="rId138"/>
    <p:sldId id="967" r:id="rId139"/>
    <p:sldId id="968" r:id="rId140"/>
    <p:sldId id="969" r:id="rId141"/>
    <p:sldId id="970" r:id="rId142"/>
    <p:sldId id="971" r:id="rId143"/>
    <p:sldId id="972" r:id="rId144"/>
    <p:sldId id="973" r:id="rId145"/>
    <p:sldId id="974" r:id="rId146"/>
    <p:sldId id="975" r:id="rId147"/>
    <p:sldId id="976" r:id="rId148"/>
    <p:sldId id="884" r:id="rId149"/>
    <p:sldId id="885" r:id="rId150"/>
    <p:sldId id="886" r:id="rId151"/>
    <p:sldId id="887" r:id="rId152"/>
    <p:sldId id="888" r:id="rId153"/>
    <p:sldId id="889" r:id="rId154"/>
    <p:sldId id="890" r:id="rId155"/>
    <p:sldId id="891" r:id="rId156"/>
    <p:sldId id="892" r:id="rId157"/>
    <p:sldId id="893" r:id="rId158"/>
    <p:sldId id="894" r:id="rId159"/>
    <p:sldId id="895" r:id="rId160"/>
    <p:sldId id="896" r:id="rId161"/>
    <p:sldId id="897" r:id="rId162"/>
    <p:sldId id="898" r:id="rId163"/>
    <p:sldId id="899" r:id="rId164"/>
    <p:sldId id="900" r:id="rId165"/>
    <p:sldId id="901" r:id="rId166"/>
    <p:sldId id="902" r:id="rId167"/>
    <p:sldId id="903" r:id="rId168"/>
    <p:sldId id="904" r:id="rId169"/>
    <p:sldId id="905" r:id="rId170"/>
    <p:sldId id="906" r:id="rId171"/>
    <p:sldId id="907" r:id="rId172"/>
    <p:sldId id="908" r:id="rId173"/>
    <p:sldId id="909" r:id="rId174"/>
    <p:sldId id="910" r:id="rId175"/>
    <p:sldId id="911" r:id="rId176"/>
    <p:sldId id="912" r:id="rId177"/>
    <p:sldId id="913" r:id="rId178"/>
    <p:sldId id="914" r:id="rId179"/>
    <p:sldId id="915" r:id="rId180"/>
    <p:sldId id="916" r:id="rId181"/>
    <p:sldId id="917" r:id="rId182"/>
    <p:sldId id="918" r:id="rId183"/>
    <p:sldId id="919" r:id="rId184"/>
    <p:sldId id="920" r:id="rId185"/>
    <p:sldId id="921" r:id="rId186"/>
    <p:sldId id="922" r:id="rId187"/>
    <p:sldId id="923" r:id="rId188"/>
  </p:sldIdLst>
  <p:sldSz cx="9906000" cy="6858000" type="A4"/>
  <p:notesSz cx="8686800" cy="6400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4" autoAdjust="0"/>
    <p:restoredTop sz="92427" autoAdjust="0"/>
  </p:normalViewPr>
  <p:slideViewPr>
    <p:cSldViewPr snapToGrid="0">
      <p:cViewPr varScale="1">
        <p:scale>
          <a:sx n="65" d="100"/>
          <a:sy n="65" d="100"/>
        </p:scale>
        <p:origin x="1196" y="48"/>
      </p:cViewPr>
      <p:guideLst>
        <p:guide orient="horz" pos="2160"/>
        <p:guide pos="384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istrator\Desktop\VIVEK\exsal\New%20Microsoft%20Office%20Excel%20Worksheet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PIRC%2017.05.2017%20From%20State\J&amp;k\Graphs%20-J%20&amp;%20K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PIRC%2017.05.2017%20From%20State\Jharkhand\Graphs%20-Jharkhand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5%20PIRC\PIRC%205%2025.05.2019%20to%20Ministry\karnataka\Graphs%20-Karnatak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pirc%205%20(14.05.19)\New%20folder\Kerala%20PIRC\Graphs%20-Keral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5%20PIRC\PIRC%2017.05.2017%20From%20State\Madhya%20Pradesh\Graphs%20-%20MP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5%20PIRC\PIRC%2017.05.2017%20From%20State\Maharasthra\Graphs%20-Maharshtra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pirc%205%20(14.05.19)\New%20folder\Manipur%20PIRC\Graphs%20-Manipur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PIRC%2017.05.2017%20From%20State\odisha\Graphs%20-%20Odisha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PIRC%2017.05.2017%20From%20State\Rajisthan\Graphs%20-Rajasthan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PIRC%2017.05.2017%20From%20State\Telangana\Graphs%20-%20Telangan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5%20PIRC\Graphs%20-%20Consolidate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PIRC%2017.05.2017%20From%20State\UP\Graphs%20-UP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istrator\Desktop\New%20Microsoft%20Office%20Excel%20Worksheet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PPT%20PMKSY\PIRC%205\Andhra%20Pradesh%20PIRC\Graphs%20-%20AP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PIRC%2017.05.2017%20From%20State\Assam\Graphs%20-%20assam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pirc%205%20(14.05.19)\New%20folder\Bihar%20PIRC\Graphs%20-Bihar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PIRC%2017.05.2017%20From%20State\Chatisgarh\Graphs%20-Chattisgarh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PIRC%2017.05.2017%20From%20State\Goa\Graphs%20-%20Goa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ELL\Desktop\PIRC%2017.05.2017%20From%20State\Gujrat\Graphs%20Gujara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225371120119"/>
          <c:y val="8.630952380952378E-2"/>
          <c:w val="0.73414304993252366"/>
          <c:h val="0.80952380952380965"/>
        </c:manualLayout>
      </c:layout>
      <c:pieChart>
        <c:varyColors val="1"/>
        <c:ser>
          <c:idx val="0"/>
          <c:order val="0"/>
          <c:dPt>
            <c:idx val="3"/>
            <c:bubble3D val="0"/>
            <c:explosion val="42"/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/>
                      <a:t>(18)</a:t>
                    </a:r>
                    <a:r>
                      <a:rPr lang="en-US" sz="1400" baseline="0"/>
                      <a:t> Projects Included in 2016-17</a:t>
                    </a:r>
                    <a:endParaRPr lang="en-US" sz="140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dirty="0" smtClean="0"/>
                      <a:t>(27) </a:t>
                    </a:r>
                    <a:r>
                      <a:rPr lang="en-US" sz="1400" dirty="0"/>
                      <a:t>Projects Included in 2017-18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dirty="0" smtClean="0"/>
                      <a:t>(5)Projects </a:t>
                    </a:r>
                    <a:r>
                      <a:rPr lang="en-US" sz="1400" dirty="0"/>
                      <a:t>Included in 2018-19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dirty="0" smtClean="0"/>
                      <a:t>(3) </a:t>
                    </a:r>
                    <a:r>
                      <a:rPr lang="en-US" sz="1400" dirty="0"/>
                      <a:t>Balance Projects to be included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0391889653344395"/>
                  <c:y val="-9.4705700806663268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(9) Deemed</a:t>
                    </a:r>
                    <a:r>
                      <a:rPr lang="en-US" sz="1400" baseline="0"/>
                      <a:t> Completed Projects</a:t>
                    </a:r>
                    <a:r>
                      <a:rPr lang="en-US" sz="1400"/>
                      <a:t> 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/>
                      <a:t>(37) Originally Included Projects  </a:t>
                    </a:r>
                    <a:r>
                      <a:rPr lang="en-US" sz="1400" baseline="0"/>
                      <a:t>   </a:t>
                    </a:r>
                    <a:endParaRPr lang="en-US" sz="140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'[New Microsoft Office Excel Worksheet.xlsx]Sheet1'!$J$7:$J$12</c:f>
              <c:strCache>
                <c:ptCount val="6"/>
                <c:pt idx="0">
                  <c:v> Projects Included in 2016-17</c:v>
                </c:pt>
                <c:pt idx="1">
                  <c:v>  Projects Included in 2017-18</c:v>
                </c:pt>
                <c:pt idx="2">
                  <c:v> Projects Included in 2018-19</c:v>
                </c:pt>
                <c:pt idx="3">
                  <c:v>  Balance Projects to be included</c:v>
                </c:pt>
                <c:pt idx="4">
                  <c:v> Deemed Completed Projects</c:v>
                </c:pt>
                <c:pt idx="5">
                  <c:v> Originally Included Projects</c:v>
                </c:pt>
              </c:strCache>
            </c:strRef>
          </c:cat>
          <c:val>
            <c:numRef>
              <c:f>'[New Microsoft Office Excel Worksheet.xlsx]Sheet1'!$K$7:$K$12</c:f>
              <c:numCache>
                <c:formatCode>0</c:formatCode>
                <c:ptCount val="6"/>
                <c:pt idx="0">
                  <c:v>18</c:v>
                </c:pt>
                <c:pt idx="1">
                  <c:v>29</c:v>
                </c:pt>
                <c:pt idx="2">
                  <c:v>2</c:v>
                </c:pt>
                <c:pt idx="3">
                  <c:v>4</c:v>
                </c:pt>
                <c:pt idx="4">
                  <c:v>9</c:v>
                </c:pt>
                <c:pt idx="5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/>
              <a:t>Financial Progress</a:t>
            </a:r>
          </a:p>
        </c:rich>
      </c:tx>
      <c:layout>
        <c:manualLayout>
          <c:xMode val="edge"/>
          <c:yMode val="edge"/>
          <c:x val="0.16270133953884425"/>
          <c:y val="5.142756717371640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11.638999999999999</c:v>
                </c:pt>
                <c:pt idx="1">
                  <c:v>5.2409999999999997</c:v>
                </c:pt>
                <c:pt idx="2">
                  <c:v>2.46</c:v>
                </c:pt>
                <c:pt idx="3" formatCode="0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1.74</c:v>
                </c:pt>
                <c:pt idx="1">
                  <c:v>1.7</c:v>
                </c:pt>
                <c:pt idx="2">
                  <c:v>1.282</c:v>
                </c:pt>
                <c:pt idx="3" formatCode="0">
                  <c:v>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75344736"/>
        <c:axId val="1175353984"/>
      </c:barChart>
      <c:catAx>
        <c:axId val="1175344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175353984"/>
        <c:crosses val="autoZero"/>
        <c:auto val="1"/>
        <c:lblAlgn val="ctr"/>
        <c:lblOffset val="100"/>
        <c:noMultiLvlLbl val="0"/>
      </c:catAx>
      <c:valAx>
        <c:axId val="1175353984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1753447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 dirty="0"/>
              <a:t>Financial Progress</a:t>
            </a:r>
          </a:p>
        </c:rich>
      </c:tx>
      <c:layout>
        <c:manualLayout>
          <c:xMode val="edge"/>
          <c:yMode val="edge"/>
          <c:x val="0.16270133953884425"/>
          <c:y val="5.142756717371640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747.53</c:v>
                </c:pt>
                <c:pt idx="1">
                  <c:v>133.32000000000016</c:v>
                </c:pt>
                <c:pt idx="2">
                  <c:v>66.644999999999996</c:v>
                </c:pt>
                <c:pt idx="3" formatCode="General">
                  <c:v>256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54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effectLst>
                <a:outerShdw blurRad="50800" dist="50800" dir="5400000" algn="ctr" rotWithShape="0">
                  <a:schemeClr val="accent1"/>
                </a:outerShdw>
              </a:effectLst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General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75346368"/>
        <c:axId val="1175340928"/>
      </c:barChart>
      <c:catAx>
        <c:axId val="1175346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175340928"/>
        <c:crosses val="autoZero"/>
        <c:auto val="1"/>
        <c:lblAlgn val="ctr"/>
        <c:lblOffset val="100"/>
        <c:noMultiLvlLbl val="0"/>
      </c:catAx>
      <c:valAx>
        <c:axId val="1175340928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17534636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 dirty="0"/>
              <a:t>Financial Progress</a:t>
            </a:r>
          </a:p>
        </c:rich>
      </c:tx>
      <c:layout>
        <c:manualLayout>
          <c:xMode val="edge"/>
          <c:yMode val="edge"/>
          <c:x val="0.16270133953884425"/>
          <c:y val="5.142756717371640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51551688259187E-2"/>
          <c:y val="0.18272228114870581"/>
          <c:w val="0.97435279121767548"/>
          <c:h val="0.431591212122111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smtClean="0"/>
                      <a:t>84.03</a:t>
                    </a:r>
                    <a:endParaRPr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1012.1700000000005</c:v>
                </c:pt>
                <c:pt idx="1">
                  <c:v>179.88000000000017</c:v>
                </c:pt>
                <c:pt idx="2">
                  <c:v>84.02</c:v>
                </c:pt>
                <c:pt idx="3" formatCode="General">
                  <c:v>807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008569665559887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113</c:v>
                </c:pt>
                <c:pt idx="1">
                  <c:v>60.160000000000011</c:v>
                </c:pt>
                <c:pt idx="2">
                  <c:v>30.93</c:v>
                </c:pt>
                <c:pt idx="3" formatCode="General">
                  <c:v>235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75352352"/>
        <c:axId val="1175346912"/>
      </c:barChart>
      <c:catAx>
        <c:axId val="1175352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175346912"/>
        <c:crosses val="autoZero"/>
        <c:auto val="1"/>
        <c:lblAlgn val="ctr"/>
        <c:lblOffset val="100"/>
        <c:noMultiLvlLbl val="0"/>
      </c:catAx>
      <c:valAx>
        <c:axId val="1175346912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17535235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 dirty="0"/>
              <a:t>Financial Progress</a:t>
            </a:r>
          </a:p>
        </c:rich>
      </c:tx>
      <c:layout>
        <c:manualLayout>
          <c:xMode val="edge"/>
          <c:yMode val="edge"/>
          <c:x val="0.16270133953884425"/>
          <c:y val="5.142756717371640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Balance 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 formatCode="0">
                  <c:v>107.29</c:v>
                </c:pt>
                <c:pt idx="1">
                  <c:v>48.71</c:v>
                </c:pt>
                <c:pt idx="2" formatCode="0">
                  <c:v>17.244999999999987</c:v>
                </c:pt>
                <c:pt idx="3" formatCode="General">
                  <c:v>240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Balance 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 formatCode="0">
                  <c:v>1.54</c:v>
                </c:pt>
                <c:pt idx="1">
                  <c:v>0</c:v>
                </c:pt>
                <c:pt idx="2" formatCode="0">
                  <c:v>0</c:v>
                </c:pt>
                <c:pt idx="3" formatCode="General">
                  <c:v>114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75348000"/>
        <c:axId val="1175348544"/>
      </c:barChart>
      <c:catAx>
        <c:axId val="1175348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175348544"/>
        <c:crosses val="autoZero"/>
        <c:auto val="1"/>
        <c:lblAlgn val="ctr"/>
        <c:lblOffset val="100"/>
        <c:noMultiLvlLbl val="0"/>
      </c:catAx>
      <c:valAx>
        <c:axId val="117534854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17534800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 dirty="0"/>
              <a:t>Financial Progress</a:t>
            </a:r>
          </a:p>
        </c:rich>
      </c:tx>
      <c:layout>
        <c:manualLayout>
          <c:xMode val="edge"/>
          <c:yMode val="edge"/>
          <c:x val="0.1627013395388443"/>
          <c:y val="5.142756717371640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0087324502818946E-2"/>
          <c:y val="0.17729315724304584"/>
          <c:w val="0.9684342043527131"/>
          <c:h val="0.271669350247711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Balance 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2345.3900000000012</c:v>
                </c:pt>
                <c:pt idx="1">
                  <c:v>1242.48</c:v>
                </c:pt>
                <c:pt idx="2">
                  <c:v>635.13</c:v>
                </c:pt>
                <c:pt idx="3" formatCode="General">
                  <c:v>437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348088930584962E-2"/>
                  <c:y val="-3.52506250046835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7828978236434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087324502818946E-2"/>
                  <c:y val="-3.52506250046838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Balance 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618.34999999999934</c:v>
                </c:pt>
                <c:pt idx="1">
                  <c:v>251.45000000000007</c:v>
                </c:pt>
                <c:pt idx="2">
                  <c:v>210.04</c:v>
                </c:pt>
                <c:pt idx="3" formatCode="General">
                  <c:v>351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75353440"/>
        <c:axId val="1191437216"/>
      </c:barChart>
      <c:catAx>
        <c:axId val="1175353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191437216"/>
        <c:crosses val="autoZero"/>
        <c:auto val="1"/>
        <c:lblAlgn val="ctr"/>
        <c:lblOffset val="100"/>
        <c:noMultiLvlLbl val="0"/>
      </c:catAx>
      <c:valAx>
        <c:axId val="1191437216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1753534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 dirty="0"/>
              <a:t>Financial Progress</a:t>
            </a:r>
          </a:p>
        </c:rich>
      </c:tx>
      <c:layout>
        <c:manualLayout>
          <c:xMode val="edge"/>
          <c:yMode val="edge"/>
          <c:x val="0.16270133953884425"/>
          <c:y val="5.142756717371640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 Balance 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2066</c:v>
                </c:pt>
                <c:pt idx="1">
                  <c:v>983.39</c:v>
                </c:pt>
                <c:pt idx="2">
                  <c:v>517.4</c:v>
                </c:pt>
                <c:pt idx="3" formatCode="General">
                  <c:v>1689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 Balance 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156.4</c:v>
                </c:pt>
                <c:pt idx="1">
                  <c:v>73.77</c:v>
                </c:pt>
                <c:pt idx="2">
                  <c:v>57.878</c:v>
                </c:pt>
                <c:pt idx="3" formatCode="General">
                  <c:v>841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91430688"/>
        <c:axId val="1191434496"/>
      </c:barChart>
      <c:catAx>
        <c:axId val="1191430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191434496"/>
        <c:crosses val="autoZero"/>
        <c:auto val="1"/>
        <c:lblAlgn val="ctr"/>
        <c:lblOffset val="100"/>
        <c:noMultiLvlLbl val="0"/>
      </c:catAx>
      <c:valAx>
        <c:axId val="1191434496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19143068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/>
              <a:t>Financial Progress</a:t>
            </a:r>
          </a:p>
        </c:rich>
      </c:tx>
      <c:layout>
        <c:manualLayout>
          <c:xMode val="edge"/>
          <c:yMode val="edge"/>
          <c:x val="0.16270133953884425"/>
          <c:y val="5.142756717371640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Balance 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122.712</c:v>
                </c:pt>
                <c:pt idx="1">
                  <c:v>63.655000000000001</c:v>
                </c:pt>
                <c:pt idx="2">
                  <c:v>22.036000000000001</c:v>
                </c:pt>
                <c:pt idx="3" formatCode="General">
                  <c:v>74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Balance 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19.34</c:v>
                </c:pt>
                <c:pt idx="1">
                  <c:v>0</c:v>
                </c:pt>
                <c:pt idx="2">
                  <c:v>5.03</c:v>
                </c:pt>
                <c:pt idx="3" formatCode="General">
                  <c:v>34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91436128"/>
        <c:axId val="1191433408"/>
      </c:barChart>
      <c:catAx>
        <c:axId val="1191436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191433408"/>
        <c:crosses val="autoZero"/>
        <c:auto val="1"/>
        <c:lblAlgn val="ctr"/>
        <c:lblOffset val="100"/>
        <c:noMultiLvlLbl val="0"/>
      </c:catAx>
      <c:valAx>
        <c:axId val="1191433408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1914361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 dirty="0"/>
              <a:t>Financial Progress</a:t>
            </a:r>
          </a:p>
        </c:rich>
      </c:tx>
      <c:layout>
        <c:manualLayout>
          <c:xMode val="edge"/>
          <c:yMode val="edge"/>
          <c:x val="0.17561462072521569"/>
          <c:y val="5.142756717371640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1.7217706716702065E-2"/>
                  <c:y val="-6.85700895649551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1265.2</c:v>
                </c:pt>
                <c:pt idx="1">
                  <c:v>420.2</c:v>
                </c:pt>
                <c:pt idx="2">
                  <c:v>236.3</c:v>
                </c:pt>
                <c:pt idx="3" formatCode="General">
                  <c:v>545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608853358350977E-3"/>
                  <c:y val="-3.42850447824782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268.89999999999969</c:v>
                </c:pt>
                <c:pt idx="1">
                  <c:v>97.490000000000023</c:v>
                </c:pt>
                <c:pt idx="2">
                  <c:v>55.17</c:v>
                </c:pt>
                <c:pt idx="3" formatCode="General">
                  <c:v>112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91431776"/>
        <c:axId val="1191439392"/>
      </c:barChart>
      <c:catAx>
        <c:axId val="1191431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191439392"/>
        <c:crosses val="autoZero"/>
        <c:auto val="1"/>
        <c:lblAlgn val="ctr"/>
        <c:lblOffset val="100"/>
        <c:noMultiLvlLbl val="0"/>
      </c:catAx>
      <c:valAx>
        <c:axId val="1191439392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19143177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 dirty="0"/>
              <a:t>Financial Progress</a:t>
            </a:r>
          </a:p>
        </c:rich>
      </c:tx>
      <c:layout>
        <c:manualLayout>
          <c:xMode val="edge"/>
          <c:yMode val="edge"/>
          <c:x val="0.16270133953884425"/>
          <c:y val="5.142756717371640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2823604391161985E-2"/>
          <c:y val="0.17586527219221032"/>
          <c:w val="0.97435279121767548"/>
          <c:h val="0.431591212122111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220.49</c:v>
                </c:pt>
                <c:pt idx="1">
                  <c:v>115.3</c:v>
                </c:pt>
                <c:pt idx="2">
                  <c:v>43.49</c:v>
                </c:pt>
                <c:pt idx="3" formatCode="General">
                  <c:v>2268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38.270000000000003</c:v>
                </c:pt>
                <c:pt idx="1">
                  <c:v>9.918000000000001</c:v>
                </c:pt>
                <c:pt idx="2">
                  <c:v>21.17</c:v>
                </c:pt>
                <c:pt idx="3" formatCode="General">
                  <c:v>2251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91426336"/>
        <c:axId val="1191430144"/>
      </c:barChart>
      <c:catAx>
        <c:axId val="1191426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191430144"/>
        <c:crosses val="autoZero"/>
        <c:auto val="1"/>
        <c:lblAlgn val="ctr"/>
        <c:lblOffset val="100"/>
        <c:noMultiLvlLbl val="0"/>
      </c:catAx>
      <c:valAx>
        <c:axId val="1191430144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1914263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 dirty="0"/>
              <a:t>Financial Progress</a:t>
            </a:r>
          </a:p>
        </c:rich>
      </c:tx>
      <c:layout>
        <c:manualLayout>
          <c:xMode val="edge"/>
          <c:yMode val="edge"/>
          <c:x val="0.16270133953884425"/>
          <c:y val="5.142756717371640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2823604391161985E-2"/>
          <c:y val="0.17243676771396241"/>
          <c:w val="0.97435279121767548"/>
          <c:h val="0.431591212122111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1478.806</c:v>
                </c:pt>
                <c:pt idx="1">
                  <c:v>700.22</c:v>
                </c:pt>
                <c:pt idx="2">
                  <c:v>529.02800000000002</c:v>
                </c:pt>
                <c:pt idx="3" formatCode="General">
                  <c:v>1148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0</c:v>
                </c:pt>
                <c:pt idx="1">
                  <c:v>36.340000000000003</c:v>
                </c:pt>
                <c:pt idx="2">
                  <c:v>0</c:v>
                </c:pt>
                <c:pt idx="3" formatCode="General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91435040"/>
        <c:axId val="1191424160"/>
      </c:barChart>
      <c:catAx>
        <c:axId val="1191435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191424160"/>
        <c:crosses val="autoZero"/>
        <c:auto val="1"/>
        <c:lblAlgn val="ctr"/>
        <c:lblOffset val="100"/>
        <c:noMultiLvlLbl val="0"/>
      </c:catAx>
      <c:valAx>
        <c:axId val="1191424160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1914350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/>
              <a:t>Financial Progress</a:t>
            </a:r>
          </a:p>
        </c:rich>
      </c:tx>
      <c:layout>
        <c:manualLayout>
          <c:xMode val="edge"/>
          <c:yMode val="edge"/>
          <c:x val="0.16270133953884441"/>
          <c:y val="5.142756717371642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17875.980000000021</c:v>
                </c:pt>
                <c:pt idx="1">
                  <c:v>7927.77</c:v>
                </c:pt>
                <c:pt idx="2">
                  <c:v>4350.78</c:v>
                </c:pt>
                <c:pt idx="3" formatCode="General">
                  <c:v>13734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348088930584958E-2"/>
                  <c:y val="-6.365373969479787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652515609760487E-2"/>
                  <c:y val="-5.834858733903840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652515609760379E-2"/>
                  <c:y val="6.365373969479787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4828.41</c:v>
                </c:pt>
                <c:pt idx="1">
                  <c:v>2380.1999999999998</c:v>
                </c:pt>
                <c:pt idx="2">
                  <c:v>1343.82</c:v>
                </c:pt>
                <c:pt idx="3" formatCode="General">
                  <c:v>6981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20740064"/>
        <c:axId val="1220736800"/>
      </c:barChart>
      <c:catAx>
        <c:axId val="1220740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220736800"/>
        <c:crosses val="autoZero"/>
        <c:auto val="1"/>
        <c:lblAlgn val="ctr"/>
        <c:lblOffset val="100"/>
        <c:noMultiLvlLbl val="0"/>
      </c:catAx>
      <c:valAx>
        <c:axId val="1220736800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one"/>
        <c:crossAx val="122074006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 dirty="0"/>
              <a:t>Financial Progress</a:t>
            </a:r>
          </a:p>
        </c:rich>
      </c:tx>
      <c:layout>
        <c:manualLayout>
          <c:xMode val="edge"/>
          <c:yMode val="edge"/>
          <c:x val="0.16270133953884441"/>
          <c:y val="5.142756717371642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1828.1</c:v>
                </c:pt>
                <c:pt idx="1">
                  <c:v>914.92</c:v>
                </c:pt>
                <c:pt idx="2">
                  <c:v>524.38</c:v>
                </c:pt>
                <c:pt idx="3" formatCode="General">
                  <c:v>1068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General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91435584"/>
        <c:axId val="1191428512"/>
      </c:barChart>
      <c:catAx>
        <c:axId val="1191435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191428512"/>
        <c:crosses val="autoZero"/>
        <c:auto val="1"/>
        <c:lblAlgn val="ctr"/>
        <c:lblOffset val="100"/>
        <c:noMultiLvlLbl val="0"/>
      </c:catAx>
      <c:valAx>
        <c:axId val="119142851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19143558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400"/>
            </a:pPr>
            <a:r>
              <a:rPr lang="en-US" sz="1400"/>
              <a:t>CCA in lakh ha.</a:t>
            </a:r>
          </a:p>
        </c:rich>
      </c:tx>
      <c:layout>
        <c:manualLayout>
          <c:xMode val="edge"/>
          <c:yMode val="edge"/>
          <c:x val="0.87826006124234457"/>
          <c:y val="5.050858789610083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083428775948474"/>
          <c:y val="0.1528636264216974"/>
          <c:w val="0.53802839417800064"/>
          <c:h val="0.82198782443861185"/>
        </c:manualLayout>
      </c:layout>
      <c:pie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dirty="0"/>
                      <a:t>Under Progress 22.12 (</a:t>
                    </a:r>
                    <a:r>
                      <a:rPr lang="en-US" sz="2000" dirty="0" smtClean="0"/>
                      <a:t>51%)</a:t>
                    </a:r>
                    <a:endParaRPr lang="en-US" sz="20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/>
                      <a:t>Completed 12.42(29%)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2237055595323358"/>
                  <c:y val="0.18432013706620079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Non starter 8.38 </a:t>
                    </a:r>
                    <a:r>
                      <a:rPr lang="en-US" sz="2000" dirty="0" smtClean="0"/>
                      <a:t>(20%)</a:t>
                    </a:r>
                    <a:endParaRPr lang="en-US" sz="20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2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Sheet1!$A$2:$C$2</c:f>
              <c:strCache>
                <c:ptCount val="3"/>
                <c:pt idx="0">
                  <c:v>Under Progress</c:v>
                </c:pt>
                <c:pt idx="1">
                  <c:v>Completed</c:v>
                </c:pt>
                <c:pt idx="2">
                  <c:v>Non Starter</c:v>
                </c:pt>
              </c:strCache>
            </c:strRef>
          </c:cat>
          <c:val>
            <c:numRef>
              <c:f>Sheet1!$A$3:$C$3</c:f>
              <c:numCache>
                <c:formatCode>General</c:formatCode>
                <c:ptCount val="3"/>
                <c:pt idx="0">
                  <c:v>22.12</c:v>
                </c:pt>
                <c:pt idx="1">
                  <c:v>12.42</c:v>
                </c:pt>
                <c:pt idx="2">
                  <c:v>8.3800000000000008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>
            <a:defRPr lang="en-US"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/>
              <a:t>Financial Progress</a:t>
            </a:r>
          </a:p>
        </c:rich>
      </c:tx>
      <c:layout>
        <c:manualLayout>
          <c:xMode val="edge"/>
          <c:yMode val="edge"/>
          <c:x val="0.16270133953884494"/>
          <c:y val="5.142756717371642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IN" smtClean="0"/>
                      <a:t>971.42</a:t>
                    </a:r>
                    <a:endParaRPr lang="en-I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IN" smtClean="0"/>
                      <a:t>349.39</a:t>
                    </a:r>
                    <a:endParaRPr lang="en-I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IN" smtClean="0"/>
                      <a:t>418</a:t>
                    </a:r>
                    <a:endParaRPr lang="en-I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 Balance 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970.98199999999997</c:v>
                </c:pt>
                <c:pt idx="1">
                  <c:v>349.3734</c:v>
                </c:pt>
                <c:pt idx="2">
                  <c:v>178.62</c:v>
                </c:pt>
                <c:pt idx="3" formatCode="General">
                  <c:v>422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IN" smtClean="0"/>
                      <a:t>69.18</a:t>
                    </a:r>
                    <a:endParaRPr lang="en-I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 Balance 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</c:formatCode>
                <c:ptCount val="4"/>
                <c:pt idx="0">
                  <c:v>0</c:v>
                </c:pt>
                <c:pt idx="1">
                  <c:v>69.179999999999978</c:v>
                </c:pt>
                <c:pt idx="2">
                  <c:v>0</c:v>
                </c:pt>
                <c:pt idx="3" formatCode="General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20739520"/>
        <c:axId val="1220735712"/>
      </c:barChart>
      <c:catAx>
        <c:axId val="1220739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220735712"/>
        <c:crosses val="autoZero"/>
        <c:auto val="1"/>
        <c:lblAlgn val="ctr"/>
        <c:lblOffset val="100"/>
        <c:noMultiLvlLbl val="0"/>
      </c:catAx>
      <c:valAx>
        <c:axId val="122073571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22073952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 dirty="0"/>
              <a:t>Financial Progress</a:t>
            </a:r>
          </a:p>
        </c:rich>
      </c:tx>
      <c:layout>
        <c:manualLayout>
          <c:xMode val="edge"/>
          <c:yMode val="edge"/>
          <c:x val="0.16270133953884436"/>
          <c:y val="5.142756717371640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215.46</c:v>
                </c:pt>
                <c:pt idx="1">
                  <c:v>106.28</c:v>
                </c:pt>
                <c:pt idx="2">
                  <c:v>46.620000000000012</c:v>
                </c:pt>
                <c:pt idx="3" formatCode="General">
                  <c:v>100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21.97</c:v>
                </c:pt>
                <c:pt idx="1">
                  <c:v>3.56</c:v>
                </c:pt>
                <c:pt idx="2">
                  <c:v>14.25</c:v>
                </c:pt>
                <c:pt idx="3" formatCode="General">
                  <c:v>72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20747136"/>
        <c:axId val="1220747680"/>
      </c:barChart>
      <c:catAx>
        <c:axId val="1220747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220747680"/>
        <c:crosses val="autoZero"/>
        <c:auto val="1"/>
        <c:lblAlgn val="ctr"/>
        <c:lblOffset val="100"/>
        <c:noMultiLvlLbl val="0"/>
      </c:catAx>
      <c:valAx>
        <c:axId val="1220747680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one"/>
        <c:crossAx val="12207471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 dirty="0"/>
              <a:t>Financial Progress</a:t>
            </a:r>
          </a:p>
        </c:rich>
      </c:tx>
      <c:layout>
        <c:manualLayout>
          <c:xMode val="edge"/>
          <c:yMode val="edge"/>
          <c:x val="0.16270133953884425"/>
          <c:y val="5.142756717371640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148.57</c:v>
                </c:pt>
                <c:pt idx="1">
                  <c:v>55.6</c:v>
                </c:pt>
                <c:pt idx="2">
                  <c:v>32.24</c:v>
                </c:pt>
                <c:pt idx="3" formatCode="General">
                  <c:v>30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45.58</c:v>
                </c:pt>
                <c:pt idx="1">
                  <c:v>35.82</c:v>
                </c:pt>
                <c:pt idx="2">
                  <c:v>11.74</c:v>
                </c:pt>
                <c:pt idx="3" formatCode="General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20734624"/>
        <c:axId val="1220740608"/>
      </c:barChart>
      <c:catAx>
        <c:axId val="1220734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220740608"/>
        <c:crosses val="autoZero"/>
        <c:auto val="1"/>
        <c:lblAlgn val="ctr"/>
        <c:lblOffset val="100"/>
        <c:noMultiLvlLbl val="0"/>
      </c:catAx>
      <c:valAx>
        <c:axId val="1220740608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22073462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 dirty="0"/>
              <a:t>Financial Progress</a:t>
            </a:r>
          </a:p>
        </c:rich>
      </c:tx>
      <c:layout>
        <c:manualLayout>
          <c:xMode val="edge"/>
          <c:yMode val="edge"/>
          <c:x val="0.16270133953884441"/>
          <c:y val="5.142756717371642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IN" smtClean="0"/>
                      <a:t>32</a:t>
                    </a:r>
                    <a:endParaRPr lang="en-I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159.76399999999998</c:v>
                </c:pt>
                <c:pt idx="1">
                  <c:v>79.569999999999993</c:v>
                </c:pt>
                <c:pt idx="2">
                  <c:v>42.63</c:v>
                </c:pt>
                <c:pt idx="3" formatCode="General">
                  <c:v>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0</c:v>
                </c:pt>
                <c:pt idx="1">
                  <c:v>21.7</c:v>
                </c:pt>
                <c:pt idx="2">
                  <c:v>0</c:v>
                </c:pt>
                <c:pt idx="3" formatCode="General">
                  <c:v>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75342560"/>
        <c:axId val="1175350176"/>
      </c:barChart>
      <c:catAx>
        <c:axId val="1175342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175350176"/>
        <c:crosses val="autoZero"/>
        <c:auto val="1"/>
        <c:lblAlgn val="ctr"/>
        <c:lblOffset val="100"/>
        <c:noMultiLvlLbl val="0"/>
      </c:catAx>
      <c:valAx>
        <c:axId val="1175350176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17534256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 dirty="0"/>
              <a:t>Financial Progress</a:t>
            </a:r>
          </a:p>
        </c:rich>
      </c:tx>
      <c:layout>
        <c:manualLayout>
          <c:xMode val="edge"/>
          <c:yMode val="edge"/>
          <c:x val="0.16270133953884425"/>
          <c:y val="5.142756717371640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4973466521350891E-3"/>
          <c:y val="0.15410424729146568"/>
          <c:w val="0.97435279121767548"/>
          <c:h val="0.44813072782815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153.67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18.70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8.667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153.66999999999999</c:v>
                </c:pt>
                <c:pt idx="1">
                  <c:v>18.7</c:v>
                </c:pt>
                <c:pt idx="2">
                  <c:v>8.6670000000000016</c:v>
                </c:pt>
                <c:pt idx="3" formatCode="General">
                  <c:v>150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91989664082688E-3"/>
                  <c:y val="5.9463849602278216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0.765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42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CCA (in th. Ha.)</c:v>
                </c:pt>
                <c:pt idx="3">
                  <c:v>WUA (Nos)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21</c:v>
                </c:pt>
                <c:pt idx="1">
                  <c:v>0</c:v>
                </c:pt>
                <c:pt idx="2">
                  <c:v>0.76500000000000079</c:v>
                </c:pt>
                <c:pt idx="3" formatCode="General">
                  <c:v>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75340384"/>
        <c:axId val="1175350720"/>
      </c:barChart>
      <c:catAx>
        <c:axId val="1175340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175350720"/>
        <c:crosses val="autoZero"/>
        <c:auto val="1"/>
        <c:lblAlgn val="ctr"/>
        <c:lblOffset val="100"/>
        <c:noMultiLvlLbl val="0"/>
      </c:catAx>
      <c:valAx>
        <c:axId val="1175350720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17534038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IN" sz="2400" b="1" u="sng"/>
            </a:pPr>
            <a:r>
              <a:rPr lang="en-US" sz="2400" b="1" u="sng" dirty="0"/>
              <a:t>Financial Progress</a:t>
            </a:r>
          </a:p>
        </c:rich>
      </c:tx>
      <c:layout>
        <c:manualLayout>
          <c:xMode val="edge"/>
          <c:yMode val="edge"/>
          <c:x val="0.16270133953884425"/>
          <c:y val="5.1427567173716403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4601138596160643E-2"/>
                  <c:y val="-7.16022209092017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9910643540219031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 Balance CCA (in th. Ha.)</c:v>
                </c:pt>
                <c:pt idx="3">
                  <c:v>WUA (in th. Ha.)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5021.7650000000003</c:v>
                </c:pt>
                <c:pt idx="1">
                  <c:v>2510.8829999999998</c:v>
                </c:pt>
                <c:pt idx="2">
                  <c:v>1363.8589999999999</c:v>
                </c:pt>
                <c:pt idx="3" formatCode="General">
                  <c:v>4466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Progress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94638612413142E-2"/>
                  <c:y val="7.16022209092017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291633652102226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27376236014601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Total Expenditure (RS Crore)</c:v>
                </c:pt>
                <c:pt idx="1">
                  <c:v>CA (Rs Crore)</c:v>
                </c:pt>
                <c:pt idx="2">
                  <c:v> Balance CCA (in th. Ha.)</c:v>
                </c:pt>
                <c:pt idx="3">
                  <c:v>WUA (in th. Ha.)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3522.3150000000028</c:v>
                </c:pt>
                <c:pt idx="1">
                  <c:v>1719.155</c:v>
                </c:pt>
                <c:pt idx="2">
                  <c:v>935.55599999999947</c:v>
                </c:pt>
                <c:pt idx="3" formatCode="General">
                  <c:v>2894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75343104"/>
        <c:axId val="1175354528"/>
      </c:barChart>
      <c:catAx>
        <c:axId val="1175343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IN" sz="2400"/>
            </a:pPr>
            <a:endParaRPr lang="en-US"/>
          </a:p>
        </c:txPr>
        <c:crossAx val="1175354528"/>
        <c:crosses val="autoZero"/>
        <c:auto val="1"/>
        <c:lblAlgn val="ctr"/>
        <c:lblOffset val="100"/>
        <c:noMultiLvlLbl val="0"/>
      </c:catAx>
      <c:valAx>
        <c:axId val="1175354528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117534310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en-IN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0.54269</cdr:x>
      <cdr:y>0.74717</cdr:y>
    </cdr:from>
    <cdr:to>
      <cdr:x>0.62663</cdr:x>
      <cdr:y>0.96604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12070" y="31215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765227" cy="321371"/>
          </a:xfrm>
          <a:prstGeom prst="rect">
            <a:avLst/>
          </a:prstGeom>
        </p:spPr>
        <p:txBody>
          <a:bodyPr vert="horz" lIns="82479" tIns="41239" rIns="82479" bIns="41239" rtlCol="0"/>
          <a:lstStyle>
            <a:lvl1pPr algn="l">
              <a:defRPr sz="11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19545" y="5"/>
            <a:ext cx="3765227" cy="321371"/>
          </a:xfrm>
          <a:prstGeom prst="rect">
            <a:avLst/>
          </a:prstGeom>
        </p:spPr>
        <p:txBody>
          <a:bodyPr vert="horz" lIns="82479" tIns="41239" rIns="82479" bIns="41239" rtlCol="0"/>
          <a:lstStyle>
            <a:lvl1pPr algn="r">
              <a:defRPr sz="1100"/>
            </a:lvl1pPr>
          </a:lstStyle>
          <a:p>
            <a:fld id="{D524D54B-2A9A-4CEC-956E-02E5F815DD52}" type="datetimeFigureOut">
              <a:rPr lang="en-IN" smtClean="0"/>
              <a:pPr/>
              <a:t>27-05-2019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079435"/>
            <a:ext cx="3765227" cy="321371"/>
          </a:xfrm>
          <a:prstGeom prst="rect">
            <a:avLst/>
          </a:prstGeom>
        </p:spPr>
        <p:txBody>
          <a:bodyPr vert="horz" lIns="82479" tIns="41239" rIns="82479" bIns="41239" rtlCol="0" anchor="b"/>
          <a:lstStyle>
            <a:lvl1pPr algn="l">
              <a:defRPr sz="11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919545" y="6079435"/>
            <a:ext cx="3765227" cy="321371"/>
          </a:xfrm>
          <a:prstGeom prst="rect">
            <a:avLst/>
          </a:prstGeom>
        </p:spPr>
        <p:txBody>
          <a:bodyPr vert="horz" lIns="82479" tIns="41239" rIns="82479" bIns="41239" rtlCol="0" anchor="b"/>
          <a:lstStyle>
            <a:lvl1pPr algn="r">
              <a:defRPr sz="1100"/>
            </a:lvl1pPr>
          </a:lstStyle>
          <a:p>
            <a:fld id="{01D68368-7B62-482E-AA12-351F31C8516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91840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3"/>
            <a:ext cx="3764280" cy="321151"/>
          </a:xfrm>
          <a:prstGeom prst="rect">
            <a:avLst/>
          </a:prstGeom>
        </p:spPr>
        <p:txBody>
          <a:bodyPr vert="horz" lIns="82479" tIns="41239" rIns="82479" bIns="41239" rtlCol="0"/>
          <a:lstStyle>
            <a:lvl1pPr algn="l">
              <a:defRPr sz="11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920520" y="3"/>
            <a:ext cx="3764280" cy="321151"/>
          </a:xfrm>
          <a:prstGeom prst="rect">
            <a:avLst/>
          </a:prstGeom>
        </p:spPr>
        <p:txBody>
          <a:bodyPr vert="horz" lIns="82479" tIns="41239" rIns="82479" bIns="41239" rtlCol="0"/>
          <a:lstStyle>
            <a:lvl1pPr algn="r">
              <a:defRPr sz="1100"/>
            </a:lvl1pPr>
          </a:lstStyle>
          <a:p>
            <a:fld id="{09DD398F-0472-4093-9167-A8802536EA8C}" type="datetimeFigureOut">
              <a:rPr lang="en-IN" smtClean="0"/>
              <a:pPr/>
              <a:t>27-05-2019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86063" y="800100"/>
            <a:ext cx="3114675" cy="2157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2479" tIns="41239" rIns="82479" bIns="41239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68680" y="3080390"/>
            <a:ext cx="6949440" cy="2520315"/>
          </a:xfrm>
          <a:prstGeom prst="rect">
            <a:avLst/>
          </a:prstGeom>
        </p:spPr>
        <p:txBody>
          <a:bodyPr vert="horz" lIns="82479" tIns="41239" rIns="82479" bIns="4123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6079655"/>
            <a:ext cx="3764280" cy="321150"/>
          </a:xfrm>
          <a:prstGeom prst="rect">
            <a:avLst/>
          </a:prstGeom>
        </p:spPr>
        <p:txBody>
          <a:bodyPr vert="horz" lIns="82479" tIns="41239" rIns="82479" bIns="41239" rtlCol="0" anchor="b"/>
          <a:lstStyle>
            <a:lvl1pPr algn="l">
              <a:defRPr sz="11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920520" y="6079655"/>
            <a:ext cx="3764280" cy="321150"/>
          </a:xfrm>
          <a:prstGeom prst="rect">
            <a:avLst/>
          </a:prstGeom>
        </p:spPr>
        <p:txBody>
          <a:bodyPr vert="horz" lIns="82479" tIns="41239" rIns="82479" bIns="41239" rtlCol="0" anchor="b"/>
          <a:lstStyle>
            <a:lvl1pPr algn="r">
              <a:defRPr sz="1100"/>
            </a:lvl1pPr>
          </a:lstStyle>
          <a:p>
            <a:fld id="{D5B668ED-C370-439B-9DF9-05F8121C927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72980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B668ED-C370-439B-9DF9-05F8121C9276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7161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4475" y="800100"/>
            <a:ext cx="3117850" cy="215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264694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4475" y="800100"/>
            <a:ext cx="3117850" cy="215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5060293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3724" y="800356"/>
            <a:ext cx="6179354" cy="215850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4475" y="800100"/>
            <a:ext cx="3117850" cy="215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3724" y="800356"/>
            <a:ext cx="6179354" cy="215850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4475" y="800100"/>
            <a:ext cx="3117850" cy="215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4475" y="800100"/>
            <a:ext cx="3117850" cy="215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4475" y="800100"/>
            <a:ext cx="3117850" cy="215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3108" y="800484"/>
            <a:ext cx="5700586" cy="2157826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4475" y="800100"/>
            <a:ext cx="3117850" cy="215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3108" y="800484"/>
            <a:ext cx="5700586" cy="2157826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3108" y="800484"/>
            <a:ext cx="5700586" cy="2157826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4475" y="800100"/>
            <a:ext cx="3117850" cy="215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6063" y="800100"/>
            <a:ext cx="3114675" cy="215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6063" y="800100"/>
            <a:ext cx="3114675" cy="215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6063" y="800100"/>
            <a:ext cx="3114675" cy="215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6063" y="800100"/>
            <a:ext cx="3114675" cy="215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6063" y="800100"/>
            <a:ext cx="3114675" cy="215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6063" y="800100"/>
            <a:ext cx="3114675" cy="215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6063" y="800100"/>
            <a:ext cx="3114675" cy="215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6063" y="800100"/>
            <a:ext cx="3114675" cy="215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3108" y="800484"/>
            <a:ext cx="5700586" cy="2157826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4475" y="800100"/>
            <a:ext cx="3117850" cy="215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4475" y="800100"/>
            <a:ext cx="3117850" cy="215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4475" y="800100"/>
            <a:ext cx="3117850" cy="215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99062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986698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863158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682702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516767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799078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40182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3724" y="800356"/>
            <a:ext cx="6179354" cy="215850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84475" y="800100"/>
            <a:ext cx="3117850" cy="215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9888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410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278F-8C02-454E-9C07-AA044B8FDAF2}" type="datetime1">
              <a:rPr lang="en-IN" smtClean="0"/>
              <a:pPr/>
              <a:t>27-05-2019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ASSAM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484-D5D1-4CDB-824C-75F47FDB7F6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534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69710-CE99-4AF4-9787-D9C2165D2155}" type="datetime1">
              <a:rPr lang="en-IN" smtClean="0"/>
              <a:pPr/>
              <a:t>27-05-2019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ASSAM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484-D5D1-4CDB-824C-75F47FDB7F6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451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C6C7-0B56-4AE0-B2E8-1B4FF27B3A6F}" type="datetime1">
              <a:rPr lang="en-IN" smtClean="0"/>
              <a:pPr/>
              <a:t>27-05-2019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ASSAM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484-D5D1-4CDB-824C-75F47FDB7F6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375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CAA2-426B-4B83-8718-CC4ED452B68A}" type="datetime1">
              <a:rPr lang="en-IN" smtClean="0"/>
              <a:pPr/>
              <a:t>27-05-2019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ASSAM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484-D5D1-4CDB-824C-75F47FDB7F6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001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B3F0C-3209-4243-8445-E16AE40BFC1C}" type="datetime1">
              <a:rPr lang="en-IN" smtClean="0"/>
              <a:pPr/>
              <a:t>27-05-2019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ASSAM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484-D5D1-4CDB-824C-75F47FDB7F6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789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0A59-83C7-4970-AB0A-2A8FD35205F2}" type="datetime1">
              <a:rPr lang="en-IN" smtClean="0"/>
              <a:pPr/>
              <a:t>27-05-2019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ASSAM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484-D5D1-4CDB-824C-75F47FDB7F6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26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B7C13-B6DD-40CD-80BA-AB533B49C745}" type="datetime1">
              <a:rPr lang="en-IN" smtClean="0"/>
              <a:pPr/>
              <a:t>27-05-2019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ASSAM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484-D5D1-4CDB-824C-75F47FDB7F6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4904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567D-635C-414A-B335-34A545FA9751}" type="datetime1">
              <a:rPr lang="en-IN" smtClean="0"/>
              <a:pPr/>
              <a:t>27-05-2019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ASSAM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484-D5D1-4CDB-824C-75F47FDB7F6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878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8399-F820-42C9-AE31-49274AF02F1E}" type="datetime1">
              <a:rPr lang="en-IN" smtClean="0"/>
              <a:pPr/>
              <a:t>27-05-2019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ASSAM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484-D5D1-4CDB-824C-75F47FDB7F6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1123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1059-A337-4D6B-A014-D11DC6A54130}" type="datetime1">
              <a:rPr lang="en-IN" smtClean="0"/>
              <a:pPr/>
              <a:t>27-05-2019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ASSAM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484-D5D1-4CDB-824C-75F47FDB7F6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806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DFFE-E015-445E-BDA3-CA27E18A2045}" type="datetime1">
              <a:rPr lang="en-IN" smtClean="0"/>
              <a:pPr/>
              <a:t>27-05-2019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ASSAM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484-D5D1-4CDB-824C-75F47FDB7F6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99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CC5EF-064B-4800-9601-890ED9642FAD}" type="datetime1">
              <a:rPr lang="en-IN" smtClean="0"/>
              <a:pPr/>
              <a:t>27-05-2019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/>
              <a:t>ASSAM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A2484-D5D1-4CDB-824C-75F47FDB7F6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069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50177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IN" sz="5400" b="1" u="sng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5th PIRC Meeting</a:t>
            </a:r>
            <a:r>
              <a:rPr lang="en-IN" sz="5400" b="1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 </a:t>
            </a:r>
            <a:br>
              <a:rPr lang="en-IN" sz="5400" b="1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r>
              <a:rPr lang="en-IN" sz="5400" b="1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(Mt. Abu, 30th May 2019)</a:t>
            </a:r>
            <a:endParaRPr lang="en-IN" sz="5400" b="1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682328" y="2667000"/>
            <a:ext cx="8531120" cy="304242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N" sz="6000" b="1" dirty="0" smtClean="0"/>
              <a:t>Progress Review Presentations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33640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58263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261436"/>
              </p:ext>
            </p:extLst>
          </p:nvPr>
        </p:nvGraphicFramePr>
        <p:xfrm>
          <a:off x="335422" y="1438452"/>
          <a:ext cx="9264913" cy="4847125"/>
        </p:xfrm>
        <a:graphic>
          <a:graphicData uri="http://schemas.openxmlformats.org/drawingml/2006/table">
            <a:tbl>
              <a:tblPr/>
              <a:tblGrid>
                <a:gridCol w="611991"/>
                <a:gridCol w="1309650"/>
                <a:gridCol w="878029"/>
                <a:gridCol w="918378"/>
                <a:gridCol w="918378"/>
                <a:gridCol w="918378"/>
                <a:gridCol w="918378"/>
                <a:gridCol w="918378"/>
                <a:gridCol w="910318"/>
                <a:gridCol w="963035"/>
              </a:tblGrid>
              <a:tr h="40042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State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5923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4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482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5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Assam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04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Bihar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Chhattisgarh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Not Reported</a:t>
                      </a: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05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68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Gujarat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7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J&amp;K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7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Jharkhand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7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Karnataka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020034" y="890481"/>
            <a:ext cx="1698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4512" y="6492875"/>
            <a:ext cx="3343275" cy="365125"/>
          </a:xfrm>
        </p:spPr>
        <p:txBody>
          <a:bodyPr/>
          <a:lstStyle/>
          <a:p>
            <a:r>
              <a:rPr lang="en-IN" sz="1800" b="1" smtClean="0">
                <a:solidFill>
                  <a:schemeClr val="tx1"/>
                </a:solidFill>
                <a:latin typeface="Book Antiqua" pitchFamily="18" charset="0"/>
              </a:rPr>
              <a:t>Consolidated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63660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346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20235" y="924910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KARNATAKA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345060"/>
              </p:ext>
            </p:extLst>
          </p:nvPr>
        </p:nvGraphicFramePr>
        <p:xfrm>
          <a:off x="553101" y="1880938"/>
          <a:ext cx="8815789" cy="961320"/>
        </p:xfrm>
        <a:graphic>
          <a:graphicData uri="http://schemas.openxmlformats.org/drawingml/2006/table">
            <a:tbl>
              <a:tblPr/>
              <a:tblGrid>
                <a:gridCol w="8815789"/>
              </a:tblGrid>
              <a:tr h="9613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 :  5    Projects Included : 5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 4    Projects Reporting Progress : 4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419725" y="3058511"/>
            <a:ext cx="257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90840" y="6492876"/>
            <a:ext cx="6571265" cy="365125"/>
          </a:xfrm>
        </p:spPr>
        <p:txBody>
          <a:bodyPr/>
          <a:lstStyle/>
          <a:p>
            <a:r>
              <a:rPr lang="en-IN" sz="1400" b="1" dirty="0" smtClean="0">
                <a:solidFill>
                  <a:schemeClr val="tx1"/>
                </a:solidFill>
                <a:latin typeface="Book Antiqua" pitchFamily="18" charset="0"/>
              </a:rPr>
              <a:t>Directorate of CADA – Water Resources Department – Govt. Of Karnataka</a:t>
            </a:r>
            <a:endParaRPr lang="en-IN" sz="1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941943988"/>
              </p:ext>
            </p:extLst>
          </p:nvPr>
        </p:nvGraphicFramePr>
        <p:xfrm>
          <a:off x="630619" y="2842259"/>
          <a:ext cx="8984869" cy="3279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Arrow Connector 16"/>
          <p:cNvCxnSpPr/>
          <p:nvPr/>
        </p:nvCxnSpPr>
        <p:spPr>
          <a:xfrm>
            <a:off x="4976647" y="2842257"/>
            <a:ext cx="0" cy="16824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42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64149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50458"/>
              </p:ext>
            </p:extLst>
          </p:nvPr>
        </p:nvGraphicFramePr>
        <p:xfrm>
          <a:off x="477152" y="1770077"/>
          <a:ext cx="9088462" cy="4670214"/>
        </p:xfrm>
        <a:graphic>
          <a:graphicData uri="http://schemas.openxmlformats.org/drawingml/2006/table">
            <a:tbl>
              <a:tblPr/>
              <a:tblGrid>
                <a:gridCol w="463080"/>
                <a:gridCol w="1539977"/>
                <a:gridCol w="1069074"/>
                <a:gridCol w="994246"/>
                <a:gridCol w="1004417"/>
                <a:gridCol w="1004417"/>
                <a:gridCol w="1004417"/>
                <a:gridCol w="1004417"/>
                <a:gridCol w="1004417"/>
              </a:tblGrid>
              <a:tr h="35142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5885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2784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Bhīma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3.396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5.373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15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Tunga Irrigation Project (Project extends beyond 2019-20)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25.45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2.828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4.287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2.119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9.234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14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Karanja</a:t>
                      </a:r>
                      <a:endParaRPr lang="en-IN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5.588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0.547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0.758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1.305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23.35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4.283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4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Narayana</a:t>
                      </a:r>
                      <a:r>
                        <a:rPr lang="en-IN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Left Bank Canal System (NLBC) - ERM</a:t>
                      </a:r>
                      <a:endParaRPr lang="en-IN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2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Sri Rameswar Lift Irrigation Scheme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4.857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8.866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77.64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5574"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84.03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8.346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102708" y="132907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29269" y="6445578"/>
            <a:ext cx="6571265" cy="365125"/>
          </a:xfrm>
        </p:spPr>
        <p:txBody>
          <a:bodyPr/>
          <a:lstStyle/>
          <a:p>
            <a:r>
              <a:rPr lang="en-IN" sz="1400" b="1" dirty="0" smtClean="0">
                <a:solidFill>
                  <a:schemeClr val="tx1"/>
                </a:solidFill>
                <a:latin typeface="Book Antiqua" pitchFamily="18" charset="0"/>
              </a:rPr>
              <a:t>Directorate of CADA – Water Resources Department – Govt. Of Karnataka</a:t>
            </a:r>
            <a:endParaRPr lang="en-IN" sz="1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5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593862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314577"/>
              </p:ext>
            </p:extLst>
          </p:nvPr>
        </p:nvGraphicFramePr>
        <p:xfrm>
          <a:off x="350838" y="1461923"/>
          <a:ext cx="9348267" cy="4875603"/>
        </p:xfrm>
        <a:graphic>
          <a:graphicData uri="http://schemas.openxmlformats.org/drawingml/2006/table">
            <a:tbl>
              <a:tblPr/>
              <a:tblGrid>
                <a:gridCol w="427858"/>
                <a:gridCol w="1500497"/>
                <a:gridCol w="896504"/>
                <a:gridCol w="926640"/>
                <a:gridCol w="926640"/>
                <a:gridCol w="926640"/>
                <a:gridCol w="926640"/>
                <a:gridCol w="926640"/>
                <a:gridCol w="918508"/>
                <a:gridCol w="971700"/>
              </a:tblGrid>
              <a:tr h="38878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960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4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9721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Bhīma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85.11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38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Tunga Irrigation Project (Project extends beyond 2019-20)</a:t>
                      </a:r>
                      <a:endParaRPr lang="en-IN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61.29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75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Karanja</a:t>
                      </a:r>
                      <a:endParaRPr lang="en-IN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94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Narayana</a:t>
                      </a:r>
                      <a:r>
                        <a:rPr lang="en-IN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Left Bank Canal System   (NLBC) - ERM</a:t>
                      </a:r>
                      <a:endParaRPr lang="en-IN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74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Sri Rameswar Lift Irrigation Scheme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72.73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043"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90532" y="1083550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88361" y="6445578"/>
            <a:ext cx="6571265" cy="365125"/>
          </a:xfrm>
        </p:spPr>
        <p:txBody>
          <a:bodyPr/>
          <a:lstStyle/>
          <a:p>
            <a:r>
              <a:rPr lang="en-IN" sz="1400" b="1" dirty="0" smtClean="0">
                <a:solidFill>
                  <a:schemeClr val="tx1"/>
                </a:solidFill>
                <a:latin typeface="Book Antiqua" pitchFamily="18" charset="0"/>
              </a:rPr>
              <a:t>Directorate of CADA – Water Resources Department – Govt. Of Karnataka</a:t>
            </a:r>
            <a:endParaRPr lang="en-IN" sz="1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543906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900592"/>
              </p:ext>
            </p:extLst>
          </p:nvPr>
        </p:nvGraphicFramePr>
        <p:xfrm>
          <a:off x="371474" y="1450423"/>
          <a:ext cx="9180741" cy="4666676"/>
        </p:xfrm>
        <a:graphic>
          <a:graphicData uri="http://schemas.openxmlformats.org/drawingml/2006/table">
            <a:tbl>
              <a:tblPr/>
              <a:tblGrid>
                <a:gridCol w="482200"/>
                <a:gridCol w="1925152"/>
                <a:gridCol w="746493"/>
                <a:gridCol w="953821"/>
                <a:gridCol w="1014615"/>
                <a:gridCol w="1014615"/>
                <a:gridCol w="1014615"/>
                <a:gridCol w="1014615"/>
                <a:gridCol w="1014615"/>
              </a:tblGrid>
              <a:tr h="3997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3124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1924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Bhīma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23.63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12.74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75.45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87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</a:t>
                      </a:r>
                      <a:r>
                        <a:rPr lang="en-US" sz="14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Tunga</a:t>
                      </a:r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Irrigation Project               (Project extends beyond     2019-20)</a:t>
                      </a:r>
                      <a:endParaRPr lang="en-IN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59.86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21.04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21.04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4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Karanja</a:t>
                      </a:r>
                      <a:endParaRPr lang="en-IN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9.77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06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Narayana</a:t>
                      </a:r>
                      <a:r>
                        <a:rPr lang="en-IN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Left Bank Canal System     (NLBC) - ERM</a:t>
                      </a:r>
                      <a:endParaRPr lang="en-IN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62.17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45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Sri Rameswar Lift Irrigation Scheme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22.99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3.87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72.90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9105"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179.9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60.16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23.295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071914" y="1048401"/>
            <a:ext cx="1721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16460" y="6445578"/>
            <a:ext cx="6571265" cy="365125"/>
          </a:xfrm>
        </p:spPr>
        <p:txBody>
          <a:bodyPr/>
          <a:lstStyle/>
          <a:p>
            <a:r>
              <a:rPr lang="en-IN" sz="1400" b="1" dirty="0" smtClean="0">
                <a:solidFill>
                  <a:schemeClr val="tx1"/>
                </a:solidFill>
                <a:latin typeface="Book Antiqua" pitchFamily="18" charset="0"/>
              </a:rPr>
              <a:t>Directorate of CADA – Water Resources Department – Govt. Of Karnataka</a:t>
            </a:r>
            <a:endParaRPr lang="en-IN" sz="1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1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515033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030976"/>
              </p:ext>
            </p:extLst>
          </p:nvPr>
        </p:nvGraphicFramePr>
        <p:xfrm>
          <a:off x="650080" y="1509221"/>
          <a:ext cx="8892740" cy="4979910"/>
        </p:xfrm>
        <a:graphic>
          <a:graphicData uri="http://schemas.openxmlformats.org/drawingml/2006/table">
            <a:tbl>
              <a:tblPr/>
              <a:tblGrid>
                <a:gridCol w="519660"/>
                <a:gridCol w="1525536"/>
                <a:gridCol w="1246645"/>
                <a:gridCol w="957788"/>
                <a:gridCol w="905012"/>
                <a:gridCol w="895175"/>
                <a:gridCol w="877348"/>
                <a:gridCol w="982788"/>
                <a:gridCol w="982788"/>
              </a:tblGrid>
              <a:tr h="26865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557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4475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Bhīma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56.56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10.87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17.91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34.23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35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Tunga Irrigation Project (Project extends beyond 2019-20)</a:t>
                      </a:r>
                      <a:endParaRPr lang="en-IN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116.28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5.93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13.71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16.36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33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Karanja</a:t>
                      </a:r>
                      <a:endParaRPr lang="en-IN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42.6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37.78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08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Narayana</a:t>
                      </a:r>
                      <a:r>
                        <a:rPr lang="en-IN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Left Bank Canal System (NLBC) - ERM</a:t>
                      </a:r>
                      <a:endParaRPr lang="en-IN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48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Sri Rameswar Lift Irrigation Scheme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46.73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88.89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623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1,012.17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64.32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134621" y="1036253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 in Rs. Crores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7946" y="6429812"/>
            <a:ext cx="6571265" cy="365125"/>
          </a:xfrm>
        </p:spPr>
        <p:txBody>
          <a:bodyPr/>
          <a:lstStyle/>
          <a:p>
            <a:r>
              <a:rPr lang="en-IN" sz="1400" b="1" dirty="0" smtClean="0">
                <a:solidFill>
                  <a:schemeClr val="tx1"/>
                </a:solidFill>
                <a:latin typeface="Book Antiqua" pitchFamily="18" charset="0"/>
              </a:rPr>
              <a:t>Directorate of CADA – Water Resources Department – Govt. Of Karnataka</a:t>
            </a:r>
            <a:endParaRPr lang="en-IN" sz="1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918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504731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057302"/>
              </p:ext>
            </p:extLst>
          </p:nvPr>
        </p:nvGraphicFramePr>
        <p:xfrm>
          <a:off x="701674" y="1270911"/>
          <a:ext cx="8792648" cy="4766795"/>
        </p:xfrm>
        <a:graphic>
          <a:graphicData uri="http://schemas.openxmlformats.org/drawingml/2006/table">
            <a:tbl>
              <a:tblPr/>
              <a:tblGrid>
                <a:gridCol w="422559"/>
                <a:gridCol w="1523206"/>
                <a:gridCol w="726827"/>
                <a:gridCol w="917470"/>
                <a:gridCol w="1098291"/>
                <a:gridCol w="815111"/>
                <a:gridCol w="918689"/>
                <a:gridCol w="745960"/>
                <a:gridCol w="925055"/>
                <a:gridCol w="699480"/>
              </a:tblGrid>
              <a:tr h="26142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5830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</a:t>
                      </a:r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4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959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Bhīma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24.292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22.91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94.31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24.29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24.29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16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Tunga Irrigation Project (Project extends beyond 2019-20)</a:t>
                      </a:r>
                      <a:endParaRPr lang="en-IN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80.494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55.05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9.234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64.284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79.86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0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Karanja</a:t>
                      </a:r>
                      <a:endParaRPr lang="en-IN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29.227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23.415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25.83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88.37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27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Narayana</a:t>
                      </a:r>
                      <a:r>
                        <a:rPr lang="en-IN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Left Bank Canal System (NLBC) - ERM</a:t>
                      </a:r>
                      <a:endParaRPr lang="en-IN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104.4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99.43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96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Sri Rameswar Lift Irrigation Scheme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2.382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8.866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11.248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81.51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5400"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176.48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90.932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30.925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121.86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69.05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252.81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241.22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95.42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60654" y="884057"/>
            <a:ext cx="1733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CCA in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h. ha.)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3758" y="6540174"/>
            <a:ext cx="6968359" cy="365125"/>
          </a:xfrm>
        </p:spPr>
        <p:txBody>
          <a:bodyPr/>
          <a:lstStyle/>
          <a:p>
            <a:r>
              <a:rPr lang="en-IN" b="1" dirty="0" smtClean="0">
                <a:solidFill>
                  <a:schemeClr val="tx1"/>
                </a:solidFill>
                <a:latin typeface="Book Antiqua" pitchFamily="18" charset="0"/>
              </a:rPr>
              <a:t>Directorate of CADA – Water Resources Department – Govt. Of Karnataka</a:t>
            </a:r>
            <a:endParaRPr lang="en-IN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4915" y="6037707"/>
            <a:ext cx="864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smtClean="0"/>
              <a:t>*i.e. CCA developed under CADWM (up to 31-03-2016) and before CADWM inclusion.</a:t>
            </a:r>
          </a:p>
          <a:p>
            <a:r>
              <a:rPr lang="en-IN" sz="1400" b="1" dirty="0" smtClean="0"/>
              <a:t>**Out of 29.227 Ha CCA, 1.526Ha of CCA is dropped from the scope of project</a:t>
            </a:r>
            <a:endParaRPr lang="en-IN" sz="1400" b="1" dirty="0"/>
          </a:p>
        </p:txBody>
      </p:sp>
    </p:spTree>
    <p:extLst>
      <p:ext uri="{BB962C8B-B14F-4D97-AF65-F5344CB8AC3E}">
        <p14:creationId xmlns:p14="http://schemas.microsoft.com/office/powerpoint/2010/main" val="160911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2810" y="63850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Glimpses Of Project Progress: Photographs of </a:t>
            </a:r>
            <a:r>
              <a:rPr lang="en-US" sz="24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Bhima</a:t>
            </a: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 Lift Irrigation Scheme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56" y="78809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30108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0" y="591235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7297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pSp>
        <p:nvGrpSpPr>
          <p:cNvPr id="33" name="Group 32"/>
          <p:cNvGrpSpPr/>
          <p:nvPr/>
        </p:nvGrpSpPr>
        <p:grpSpPr>
          <a:xfrm>
            <a:off x="505619" y="1442105"/>
            <a:ext cx="8543925" cy="4924098"/>
            <a:chOff x="381062" y="1429405"/>
            <a:chExt cx="5410200" cy="4924098"/>
          </a:xfrm>
        </p:grpSpPr>
        <p:pic>
          <p:nvPicPr>
            <p:cNvPr id="30" name="Picture 3" descr="D:\AE-4\IPZ files\IPZ-F-19-Bhima LIS\BLIS photos\May 2019\FIC\IMG 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62" y="1429405"/>
              <a:ext cx="5410200" cy="4924098"/>
            </a:xfrm>
            <a:prstGeom prst="rect">
              <a:avLst/>
            </a:prstGeom>
            <a:noFill/>
          </p:spPr>
        </p:pic>
        <p:sp>
          <p:nvSpPr>
            <p:cNvPr id="32" name="TextBox 31"/>
            <p:cNvSpPr txBox="1"/>
            <p:nvPr/>
          </p:nvSpPr>
          <p:spPr>
            <a:xfrm>
              <a:off x="4007464" y="1485900"/>
              <a:ext cx="16923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 smtClean="0"/>
                <a:t>BLIS-Construction of FIC</a:t>
              </a:r>
              <a:endParaRPr lang="en-IN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60969" y="1468381"/>
            <a:ext cx="2707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/>
              <a:t>BLIS-Construction of FIC</a:t>
            </a:r>
            <a:endParaRPr lang="en-IN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2079" y="6463860"/>
            <a:ext cx="6571265" cy="331076"/>
          </a:xfrm>
        </p:spPr>
        <p:txBody>
          <a:bodyPr/>
          <a:lstStyle/>
          <a:p>
            <a:r>
              <a:rPr lang="en-IN" sz="1400" b="1" dirty="0" smtClean="0">
                <a:solidFill>
                  <a:schemeClr val="tx1"/>
                </a:solidFill>
                <a:latin typeface="Book Antiqua" pitchFamily="18" charset="0"/>
              </a:rPr>
              <a:t>Directorate of CADA – Water Resources Department – Govt. Of Karnataka</a:t>
            </a:r>
            <a:endParaRPr lang="en-IN" sz="1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4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2810" y="63850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Glimpses Of Project Progress: Photographs of Sri </a:t>
            </a:r>
            <a:r>
              <a:rPr lang="en-US" sz="24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Rameshwara</a:t>
            </a: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LIS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56" y="78809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45113" y="1366688"/>
            <a:ext cx="3704431" cy="4703913"/>
            <a:chOff x="1640" y="2267"/>
            <a:chExt cx="4346" cy="4394"/>
          </a:xfrm>
        </p:grpSpPr>
        <p:pic>
          <p:nvPicPr>
            <p:cNvPr id="7176" name="Picture 8" descr="IMG-20190509-WA000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40" y="2267"/>
              <a:ext cx="4346" cy="4394"/>
            </a:xfrm>
            <a:prstGeom prst="rect">
              <a:avLst/>
            </a:prstGeom>
            <a:noFill/>
          </p:spPr>
        </p:pic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>
              <a:off x="1749" y="2391"/>
              <a:ext cx="4237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143125" algn="l"/>
                </a:tabLst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Construction of FIC under </a:t>
              </a:r>
              <a:r>
                <a:rPr kumimoji="0" lang="en-US" sz="1600" b="0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Bagojikoppa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 Main Canal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143125" algn="l"/>
                </a:tabLst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20"/>
          <p:cNvGrpSpPr/>
          <p:nvPr/>
        </p:nvGrpSpPr>
        <p:grpSpPr>
          <a:xfrm>
            <a:off x="705588" y="1157000"/>
            <a:ext cx="3979125" cy="4862800"/>
            <a:chOff x="4004441" y="1024744"/>
            <a:chExt cx="2876550" cy="2611178"/>
          </a:xfrm>
        </p:grpSpPr>
        <p:pic>
          <p:nvPicPr>
            <p:cNvPr id="7169" name="Picture 5" descr="IMG-20160902-WA00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4441" y="1292772"/>
              <a:ext cx="2876550" cy="2343150"/>
            </a:xfrm>
            <a:prstGeom prst="rect">
              <a:avLst/>
            </a:prstGeom>
            <a:noFill/>
          </p:spPr>
        </p:pic>
        <p:sp>
          <p:nvSpPr>
            <p:cNvPr id="7170" name="Text Box 2"/>
            <p:cNvSpPr txBox="1">
              <a:spLocks noChangeArrowheads="1"/>
            </p:cNvSpPr>
            <p:nvPr/>
          </p:nvSpPr>
          <p:spPr bwMode="auto">
            <a:xfrm>
              <a:off x="4068748" y="1024744"/>
              <a:ext cx="2506780" cy="578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143125" algn="l"/>
                </a:tabLst>
              </a:pP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143125" algn="l"/>
                </a:tabLst>
              </a:pPr>
              <a:r>
                <a:rPr kumimoji="0" lang="en-US" sz="1600" b="0" i="0" u="none" strike="noStrike" cap="none" normalizeH="0" baseline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Jackwell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 cum pump house </a:t>
              </a:r>
              <a:r>
                <a:rPr lang="en-US" sz="1600" dirty="0" smtClean="0">
                  <a:solidFill>
                    <a:srgbClr val="C00000"/>
                  </a:solidFill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of Sri </a:t>
              </a:r>
              <a:r>
                <a:rPr lang="en-US" sz="1600" dirty="0" err="1" smtClean="0">
                  <a:solidFill>
                    <a:srgbClr val="C00000"/>
                  </a:solidFill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Rameshwara</a:t>
              </a:r>
              <a:r>
                <a:rPr lang="en-US" sz="1600" dirty="0" smtClean="0">
                  <a:solidFill>
                    <a:srgbClr val="C00000"/>
                  </a:solidFill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 LIS 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at </a:t>
              </a:r>
              <a:r>
                <a:rPr kumimoji="0" lang="en-US" sz="1600" b="0" i="0" u="none" strike="noStrike" cap="none" normalizeH="0" baseline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Aralimatti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 Village, Gokak </a:t>
              </a:r>
              <a:r>
                <a:rPr kumimoji="0" lang="en-US" sz="1600" b="0" i="0" u="none" strike="noStrike" cap="none" normalizeH="0" baseline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Taluk</a:t>
              </a: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30108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0" y="591235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7297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54889" y="6414046"/>
            <a:ext cx="6571265" cy="365125"/>
          </a:xfrm>
        </p:spPr>
        <p:txBody>
          <a:bodyPr/>
          <a:lstStyle/>
          <a:p>
            <a:r>
              <a:rPr lang="en-IN" sz="1400" b="1" dirty="0" smtClean="0">
                <a:solidFill>
                  <a:schemeClr val="tx1"/>
                </a:solidFill>
                <a:latin typeface="Book Antiqua" pitchFamily="18" charset="0"/>
              </a:rPr>
              <a:t>Directorate of CADA – Water Resources Department – Govt. Of Karnataka</a:t>
            </a:r>
            <a:endParaRPr lang="en-IN" sz="1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1389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KARNATAKA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070334"/>
              </p:ext>
            </p:extLst>
          </p:nvPr>
        </p:nvGraphicFramePr>
        <p:xfrm>
          <a:off x="873179" y="1260221"/>
          <a:ext cx="8159641" cy="550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74"/>
                <a:gridCol w="6981167"/>
              </a:tblGrid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Absence of Hydraulic</a:t>
                      </a:r>
                      <a:r>
                        <a:rPr lang="en-IN" sz="1600" baseline="0" dirty="0" smtClean="0"/>
                        <a:t> Connectivity up to Outlet: At present there are no such issues reported</a:t>
                      </a:r>
                      <a:endParaRPr lang="en-US" sz="1600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clearances:</a:t>
                      </a:r>
                      <a:r>
                        <a:rPr lang="en-IN" baseline="0" dirty="0" smtClean="0"/>
                        <a:t> NLBC</a:t>
                      </a:r>
                      <a:endParaRPr lang="en-IN" dirty="0" smtClean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constraints:</a:t>
                      </a:r>
                      <a:r>
                        <a:rPr lang="en-IN" baseline="0" dirty="0" smtClean="0"/>
                        <a:t> No issues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farmers:</a:t>
                      </a:r>
                    </a:p>
                    <a:p>
                      <a:r>
                        <a:rPr lang="en-IN" dirty="0" smtClean="0"/>
                        <a:t>Under Sri</a:t>
                      </a:r>
                      <a:r>
                        <a:rPr lang="en-IN" baseline="0" dirty="0" smtClean="0"/>
                        <a:t> </a:t>
                      </a:r>
                      <a:r>
                        <a:rPr lang="en-IN" baseline="0" dirty="0" err="1" smtClean="0"/>
                        <a:t>Rameshwara</a:t>
                      </a:r>
                      <a:r>
                        <a:rPr lang="en-IN" baseline="0" dirty="0" smtClean="0"/>
                        <a:t> LIS , as the farmers have made there own arrangements to irrigate the land, Farmers are not allowing to create FIC in an extent 487 Ha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tendering:</a:t>
                      </a:r>
                      <a:r>
                        <a:rPr lang="en-IN" baseline="0" dirty="0" smtClean="0"/>
                        <a:t> No issues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Agencies: No issues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Contractors/Suppliers:</a:t>
                      </a:r>
                      <a:r>
                        <a:rPr lang="en-IN" baseline="0" dirty="0" smtClean="0"/>
                        <a:t> No issues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718683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Other  Issue (to</a:t>
                      </a:r>
                      <a:r>
                        <a:rPr lang="en-IN" baseline="0" dirty="0" smtClean="0"/>
                        <a:t> be specified) : </a:t>
                      </a:r>
                      <a:r>
                        <a:rPr lang="en-IN" dirty="0" smtClean="0"/>
                        <a:t>Under Sri</a:t>
                      </a:r>
                      <a:r>
                        <a:rPr lang="en-IN" baseline="0" dirty="0" smtClean="0"/>
                        <a:t> </a:t>
                      </a:r>
                      <a:r>
                        <a:rPr lang="en-IN" baseline="0" dirty="0" err="1" smtClean="0"/>
                        <a:t>Rameshwara</a:t>
                      </a:r>
                      <a:r>
                        <a:rPr lang="en-IN" baseline="0" dirty="0" smtClean="0"/>
                        <a:t> LIS, in the remaining 28 Ha, as there is change of land use, construction activity can be treated as  almost complete.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728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ASSAM</a:t>
            </a:r>
            <a:endParaRPr lang="en-IN"/>
          </a:p>
        </p:txBody>
      </p:sp>
      <p:pic>
        <p:nvPicPr>
          <p:cNvPr id="19458" name="Picture 2" descr="C:\Users\PREMANAND\Desktop\krs dam_4_0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28" y="1"/>
            <a:ext cx="9921228" cy="681071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591642" y="2617074"/>
            <a:ext cx="3195663" cy="175432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haroni" pitchFamily="2" charset="-79"/>
                <a:cs typeface="Aharoni" pitchFamily="2" charset="-79"/>
              </a:rPr>
              <a:t>THANK YOU</a:t>
            </a:r>
            <a:endParaRPr lang="en-IN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11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58263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 (Contd.)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470979"/>
              </p:ext>
            </p:extLst>
          </p:nvPr>
        </p:nvGraphicFramePr>
        <p:xfrm>
          <a:off x="335422" y="1438452"/>
          <a:ext cx="9264913" cy="4878688"/>
        </p:xfrm>
        <a:graphic>
          <a:graphicData uri="http://schemas.openxmlformats.org/drawingml/2006/table">
            <a:tbl>
              <a:tblPr/>
              <a:tblGrid>
                <a:gridCol w="611991"/>
                <a:gridCol w="1309650"/>
                <a:gridCol w="878029"/>
                <a:gridCol w="918378"/>
                <a:gridCol w="918378"/>
                <a:gridCol w="918378"/>
                <a:gridCol w="918378"/>
                <a:gridCol w="918378"/>
                <a:gridCol w="910318"/>
                <a:gridCol w="963035"/>
              </a:tblGrid>
              <a:tr h="40042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State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5923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4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482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Kerala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5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Madhya Pradesh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04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Maharashtra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41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Manipur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05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Odisha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68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Rajasthan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7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Telangana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7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Uttar Pradesh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7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13734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020034" y="890481"/>
            <a:ext cx="1698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4512" y="6492875"/>
            <a:ext cx="3343275" cy="365125"/>
          </a:xfrm>
        </p:spPr>
        <p:txBody>
          <a:bodyPr/>
          <a:lstStyle/>
          <a:p>
            <a:r>
              <a:rPr lang="en-IN" sz="1800" b="1" smtClean="0">
                <a:solidFill>
                  <a:schemeClr val="tx1"/>
                </a:solidFill>
                <a:latin typeface="Book Antiqua" pitchFamily="18" charset="0"/>
              </a:rPr>
              <a:t>Consolidated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63660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4708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20237" y="893379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Kerala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931249"/>
              </p:ext>
            </p:extLst>
          </p:nvPr>
        </p:nvGraphicFramePr>
        <p:xfrm>
          <a:off x="352259" y="1744698"/>
          <a:ext cx="9346495" cy="873232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8667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2              Projects Included: 1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0             Projects Reporting Progress:1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72541306"/>
              </p:ext>
            </p:extLst>
          </p:nvPr>
        </p:nvGraphicFramePr>
        <p:xfrm>
          <a:off x="512378" y="2842260"/>
          <a:ext cx="8851353" cy="3603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261261" y="3054281"/>
            <a:ext cx="2499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38055" y="2842259"/>
            <a:ext cx="14946" cy="178549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66417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KERALA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0285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-86832" y="1283933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336206"/>
              </p:ext>
            </p:extLst>
          </p:nvPr>
        </p:nvGraphicFramePr>
        <p:xfrm>
          <a:off x="146588" y="2767098"/>
          <a:ext cx="9588428" cy="2891628"/>
        </p:xfrm>
        <a:graphic>
          <a:graphicData uri="http://schemas.openxmlformats.org/drawingml/2006/table">
            <a:tbl>
              <a:tblPr/>
              <a:tblGrid>
                <a:gridCol w="706148"/>
                <a:gridCol w="1611684"/>
                <a:gridCol w="1025912"/>
                <a:gridCol w="946329"/>
                <a:gridCol w="1059671"/>
                <a:gridCol w="1059671"/>
                <a:gridCol w="1059671"/>
                <a:gridCol w="1059671"/>
                <a:gridCol w="1059671"/>
              </a:tblGrid>
              <a:tr h="73735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914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521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Muvattupuzha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17.245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8988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17.245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03019" y="2233818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KERALA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750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109474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413853"/>
              </p:ext>
            </p:extLst>
          </p:nvPr>
        </p:nvGraphicFramePr>
        <p:xfrm>
          <a:off x="122662" y="2824894"/>
          <a:ext cx="9590050" cy="2794742"/>
        </p:xfrm>
        <a:graphic>
          <a:graphicData uri="http://schemas.openxmlformats.org/drawingml/2006/table">
            <a:tbl>
              <a:tblPr/>
              <a:tblGrid>
                <a:gridCol w="401445"/>
                <a:gridCol w="1602042"/>
                <a:gridCol w="894432"/>
                <a:gridCol w="950607"/>
                <a:gridCol w="950607"/>
                <a:gridCol w="950607"/>
                <a:gridCol w="950607"/>
                <a:gridCol w="950607"/>
                <a:gridCol w="942264"/>
                <a:gridCol w="996832"/>
              </a:tblGrid>
              <a:tr h="73811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74286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8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748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Muvattupuzha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903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97323" y="2204209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243146"/>
            <a:ext cx="3343275" cy="488731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KERALA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110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937091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192907"/>
              </p:ext>
            </p:extLst>
          </p:nvPr>
        </p:nvGraphicFramePr>
        <p:xfrm>
          <a:off x="111513" y="2399225"/>
          <a:ext cx="9668108" cy="3478224"/>
        </p:xfrm>
        <a:graphic>
          <a:graphicData uri="http://schemas.openxmlformats.org/drawingml/2006/table">
            <a:tbl>
              <a:tblPr/>
              <a:tblGrid>
                <a:gridCol w="712015"/>
                <a:gridCol w="1618589"/>
                <a:gridCol w="926642"/>
                <a:gridCol w="1068477"/>
                <a:gridCol w="1068477"/>
                <a:gridCol w="1068477"/>
                <a:gridCol w="1068477"/>
                <a:gridCol w="1068477"/>
                <a:gridCol w="1068477"/>
              </a:tblGrid>
              <a:tr h="99036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051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08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Muvattupuzha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48.71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48.71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21308" y="1805401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KERALA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8000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1015919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626720"/>
              </p:ext>
            </p:extLst>
          </p:nvPr>
        </p:nvGraphicFramePr>
        <p:xfrm>
          <a:off x="223025" y="2462287"/>
          <a:ext cx="9511992" cy="3362160"/>
        </p:xfrm>
        <a:graphic>
          <a:graphicData uri="http://schemas.openxmlformats.org/drawingml/2006/table">
            <a:tbl>
              <a:tblPr/>
              <a:tblGrid>
                <a:gridCol w="598279"/>
                <a:gridCol w="1589336"/>
                <a:gridCol w="1333456"/>
                <a:gridCol w="1024485"/>
                <a:gridCol w="968033"/>
                <a:gridCol w="957511"/>
                <a:gridCol w="938442"/>
                <a:gridCol w="1051225"/>
                <a:gridCol w="1051225"/>
              </a:tblGrid>
              <a:tr h="62226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Sl.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024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4981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Muvattupuzha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107.29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8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107.29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78530" y="193152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48097"/>
            <a:ext cx="3343275" cy="409903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KERALA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2781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" y="723301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26696"/>
              </p:ext>
            </p:extLst>
          </p:nvPr>
        </p:nvGraphicFramePr>
        <p:xfrm>
          <a:off x="178420" y="1970691"/>
          <a:ext cx="9492740" cy="3499945"/>
        </p:xfrm>
        <a:graphic>
          <a:graphicData uri="http://schemas.openxmlformats.org/drawingml/2006/table">
            <a:tbl>
              <a:tblPr/>
              <a:tblGrid>
                <a:gridCol w="321757"/>
                <a:gridCol w="1395530"/>
                <a:gridCol w="782753"/>
                <a:gridCol w="1242888"/>
                <a:gridCol w="1115115"/>
                <a:gridCol w="920449"/>
                <a:gridCol w="1037413"/>
                <a:gridCol w="989948"/>
                <a:gridCol w="1003610"/>
                <a:gridCol w="683277"/>
              </a:tblGrid>
              <a:tr h="52729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Sl. No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34716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</a:t>
                      </a:r>
                      <a:r>
                        <a:rPr lang="en-IN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5211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Muvattupuzha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19.237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10.355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30.719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27.824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90.576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5817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19.237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10.355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30.719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27.824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90.576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21839" y="1395496"/>
            <a:ext cx="2097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Th. ha.)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KERALA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7428" y="5549462"/>
            <a:ext cx="931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/>
              <a:t>* i.e. CCA developed under CADWM (up to 31-03-2016) and before CADWM inclusion.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204622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Kurkn1100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8050" y="1143000"/>
            <a:ext cx="28892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 descr="D:\2__LBMC_-_34750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8700" y="1371600"/>
            <a:ext cx="28892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D:\1__LBMC_-_34750_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4343402"/>
            <a:ext cx="3068108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 bwMode="auto">
          <a:xfrm>
            <a:off x="640474" y="315311"/>
            <a:ext cx="8996527" cy="528145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Glimpses Of Project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996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937092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KERALA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506684"/>
              </p:ext>
            </p:extLst>
          </p:nvPr>
        </p:nvGraphicFramePr>
        <p:xfrm>
          <a:off x="873179" y="1886310"/>
          <a:ext cx="8159641" cy="4397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74"/>
                <a:gridCol w="6981167"/>
              </a:tblGrid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Other  Issue (to</a:t>
                      </a:r>
                      <a:r>
                        <a:rPr lang="en-IN" baseline="0" dirty="0" smtClean="0"/>
                        <a:t> be specified).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2509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937092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KERALA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571503"/>
              </p:ext>
            </p:extLst>
          </p:nvPr>
        </p:nvGraphicFramePr>
        <p:xfrm>
          <a:off x="803527" y="1667235"/>
          <a:ext cx="8159641" cy="4543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74"/>
                <a:gridCol w="6981167"/>
              </a:tblGrid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smtClean="0"/>
                        <a:t>Other  Issues</a:t>
                      </a:r>
                      <a:endParaRPr lang="en-US" b="1" dirty="0" smtClean="0"/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dirty="0" smtClean="0"/>
                        <a:t> </a:t>
                      </a:r>
                      <a:r>
                        <a:rPr lang="en-IN" dirty="0" err="1" smtClean="0"/>
                        <a:t>Muvattupuzha</a:t>
                      </a:r>
                      <a:r>
                        <a:rPr lang="en-IN" baseline="0" dirty="0" smtClean="0"/>
                        <a:t> Valley Irrigation Project  passing through </a:t>
                      </a:r>
                      <a:r>
                        <a:rPr lang="en-IN" baseline="0" dirty="0" err="1" smtClean="0"/>
                        <a:t>Ghat</a:t>
                      </a:r>
                      <a:r>
                        <a:rPr lang="en-IN" baseline="0" dirty="0" smtClean="0"/>
                        <a:t>  areas. Due to the undulated topography, 100% efficiency  can not be attained, as per the present norms of CADWM</a:t>
                      </a:r>
                      <a:endParaRPr lang="en-IN" dirty="0" smtClean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dirty="0" smtClean="0"/>
                        <a:t>High labour cost.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  <a:endParaRPr lang="en-US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baseline="0" dirty="0" smtClean="0"/>
                        <a:t>Changes in the c</a:t>
                      </a:r>
                      <a:r>
                        <a:rPr lang="en-IN" dirty="0" smtClean="0"/>
                        <a:t>limatic conditions  </a:t>
                      </a:r>
                      <a:r>
                        <a:rPr lang="en-IN" baseline="0" dirty="0" smtClean="0"/>
                        <a:t> and cropping pattern.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/>
                          </a:solidFill>
                        </a:rPr>
                        <a:t>4.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dirty="0" smtClean="0"/>
                        <a:t>As the value of land is</a:t>
                      </a:r>
                      <a:r>
                        <a:rPr lang="en-IN" baseline="0" dirty="0" smtClean="0"/>
                        <a:t> high in this region, people are not willing to surrender land  at free of cost.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4104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20237" y="940675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MADHYA PRADESH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676919"/>
              </p:ext>
            </p:extLst>
          </p:nvPr>
        </p:nvGraphicFramePr>
        <p:xfrm>
          <a:off x="553099" y="1728933"/>
          <a:ext cx="9346495" cy="882492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88249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14          Projects Included: 14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14         Projects Reporting Progress:14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677699107"/>
              </p:ext>
            </p:extLst>
          </p:nvPr>
        </p:nvGraphicFramePr>
        <p:xfrm>
          <a:off x="493164" y="2810728"/>
          <a:ext cx="8851353" cy="3602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414964" y="3058511"/>
            <a:ext cx="245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cxnSp>
        <p:nvCxnSpPr>
          <p:cNvPr id="5" name="Straight Arrow Connector 4"/>
          <p:cNvCxnSpPr>
            <a:stCxn id="12" idx="0"/>
          </p:cNvCxnSpPr>
          <p:nvPr/>
        </p:nvCxnSpPr>
        <p:spPr>
          <a:xfrm>
            <a:off x="4918839" y="2810727"/>
            <a:ext cx="19214" cy="22229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  <a:latin typeface="Book Antiqua" pitchFamily="18" charset="0"/>
              </a:rPr>
              <a:t>MADHYA PRADESH 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460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6367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644458"/>
              </p:ext>
            </p:extLst>
          </p:nvPr>
        </p:nvGraphicFramePr>
        <p:xfrm>
          <a:off x="150470" y="1389232"/>
          <a:ext cx="9618563" cy="4837947"/>
        </p:xfrm>
        <a:graphic>
          <a:graphicData uri="http://schemas.openxmlformats.org/drawingml/2006/table">
            <a:tbl>
              <a:tblPr/>
              <a:tblGrid>
                <a:gridCol w="707513"/>
                <a:gridCol w="1501949"/>
                <a:gridCol w="1091499"/>
                <a:gridCol w="997416"/>
                <a:gridCol w="1061722"/>
                <a:gridCol w="1061722"/>
                <a:gridCol w="1061722"/>
                <a:gridCol w="1061722"/>
                <a:gridCol w="1073298"/>
              </a:tblGrid>
              <a:tr h="41411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State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0475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9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349.40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118.70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8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Assam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106.28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8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Bihar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64.46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3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Chhattisgarh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8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90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Gujarat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2510.88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681.64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690.48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347.04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1719.16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499.75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721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J&amp;K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155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Jharkhand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133.32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149.50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155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Karnataka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179.90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13323" y="791948"/>
            <a:ext cx="1945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84594" y="6342404"/>
            <a:ext cx="3343275" cy="365125"/>
          </a:xfrm>
        </p:spPr>
        <p:txBody>
          <a:bodyPr/>
          <a:lstStyle/>
          <a:p>
            <a:r>
              <a:rPr lang="en-IN" sz="1800" b="1" smtClean="0">
                <a:solidFill>
                  <a:schemeClr val="tx1"/>
                </a:solidFill>
                <a:latin typeface="Book Antiqua" pitchFamily="18" charset="0"/>
              </a:rPr>
              <a:t>Consolidated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6481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508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155399"/>
              </p:ext>
            </p:extLst>
          </p:nvPr>
        </p:nvGraphicFramePr>
        <p:xfrm>
          <a:off x="180279" y="1462671"/>
          <a:ext cx="9545444" cy="4959197"/>
        </p:xfrm>
        <a:graphic>
          <a:graphicData uri="http://schemas.openxmlformats.org/drawingml/2006/table">
            <a:tbl>
              <a:tblPr/>
              <a:tblGrid>
                <a:gridCol w="329617"/>
                <a:gridCol w="2893085"/>
                <a:gridCol w="656728"/>
                <a:gridCol w="703951"/>
                <a:gridCol w="814668"/>
                <a:gridCol w="867567"/>
                <a:gridCol w="846408"/>
                <a:gridCol w="1142650"/>
                <a:gridCol w="1290770"/>
              </a:tblGrid>
              <a:tr h="21898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0713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96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Bargi Diversion Project Phase-I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9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Project Canal Phase - I &amp; II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0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Project Canal Phase - III 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Omkareshwar Project Canal Phase-IV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6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Sindh Project Phase 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66.75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73.71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6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Bansagar Unit 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97.04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45.49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3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Bargi Diversion Project Phase – 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3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Bargi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Diversion Project Phase  III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3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Bargi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Diversion Project Phase  IV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6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Barriyarpur LBC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47.21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32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Project Canal </a:t>
                      </a:r>
                      <a:r>
                        <a:rPr lang="en-IN" sz="14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IV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3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Project Canal </a:t>
                      </a:r>
                      <a:r>
                        <a:rPr lang="en-IN" sz="14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V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33.14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32.17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919559" y="1093858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12319" y="6492876"/>
            <a:ext cx="3343275" cy="3651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  <a:latin typeface="Book Antiqua" pitchFamily="18" charset="0"/>
              </a:rPr>
              <a:t>MADHYA PRADESH 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1" y="580082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84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-15678" y="871781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Progress-Contd..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066071"/>
              </p:ext>
            </p:extLst>
          </p:nvPr>
        </p:nvGraphicFramePr>
        <p:xfrm>
          <a:off x="136633" y="1901715"/>
          <a:ext cx="9470125" cy="4485681"/>
        </p:xfrm>
        <a:graphic>
          <a:graphicData uri="http://schemas.openxmlformats.org/drawingml/2006/table">
            <a:tbl>
              <a:tblPr/>
              <a:tblGrid>
                <a:gridCol w="377797"/>
                <a:gridCol w="1867799"/>
                <a:gridCol w="1197067"/>
                <a:gridCol w="808397"/>
                <a:gridCol w="1043813"/>
                <a:gridCol w="1043813"/>
                <a:gridCol w="1043813"/>
                <a:gridCol w="1043813"/>
                <a:gridCol w="1043813"/>
              </a:tblGrid>
              <a:tr h="25776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0034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33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Mahan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7.26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50.73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7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Mahi Project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28.13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7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Mahuar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89.63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174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Omkareshwar Project Canal 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Phase-II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9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Omkareshwar Project Canal 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Phase-III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48.59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20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Pench Project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0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Sagad Project 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88.92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7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Sanjay Sagar (Bah)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70.94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8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Singhpur Project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87.67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5425"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635.13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76.33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83.23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46.88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210.04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33.07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118.49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74173" y="1369894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 txBox="1">
            <a:spLocks/>
          </p:cNvSpPr>
          <p:nvPr/>
        </p:nvSpPr>
        <p:spPr>
          <a:xfrm>
            <a:off x="3281363" y="649287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smtClean="0">
                <a:solidFill>
                  <a:schemeClr val="tx1"/>
                </a:solidFill>
                <a:latin typeface="Book Antiqua" pitchFamily="18" charset="0"/>
              </a:rPr>
              <a:t>MADHYA PRADESH 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3641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961659"/>
              </p:ext>
            </p:extLst>
          </p:nvPr>
        </p:nvGraphicFramePr>
        <p:xfrm>
          <a:off x="123826" y="1545937"/>
          <a:ext cx="9658351" cy="4969166"/>
        </p:xfrm>
        <a:graphic>
          <a:graphicData uri="http://schemas.openxmlformats.org/drawingml/2006/table">
            <a:tbl>
              <a:tblPr/>
              <a:tblGrid>
                <a:gridCol w="345857"/>
                <a:gridCol w="1985470"/>
                <a:gridCol w="678902"/>
                <a:gridCol w="973521"/>
                <a:gridCol w="922283"/>
                <a:gridCol w="884658"/>
                <a:gridCol w="957377"/>
                <a:gridCol w="957377"/>
                <a:gridCol w="948975"/>
                <a:gridCol w="1003931"/>
              </a:tblGrid>
              <a:tr h="24214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1989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4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22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Bargi Diversion Project Phase-I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94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Project Canal Phase - I &amp; II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39.66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22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Project Canal Phase - III 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22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Omkareshwar Project Canal Phase-IV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48.28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7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Sindh Project Phase 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77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Bansagar Unit 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60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Bargi Diversion Project Phase – 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29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Barriyarpur LBC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22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Project Canal Phase – IV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22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Project Canal Phase - V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073888" y="1110805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MADHYA PRADESH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0" y="62111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80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0" y="547723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Progress-Contd..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413090"/>
              </p:ext>
            </p:extLst>
          </p:nvPr>
        </p:nvGraphicFramePr>
        <p:xfrm>
          <a:off x="123826" y="1444398"/>
          <a:ext cx="9658351" cy="5097473"/>
        </p:xfrm>
        <a:graphic>
          <a:graphicData uri="http://schemas.openxmlformats.org/drawingml/2006/table">
            <a:tbl>
              <a:tblPr/>
              <a:tblGrid>
                <a:gridCol w="345857"/>
                <a:gridCol w="1985470"/>
                <a:gridCol w="678902"/>
                <a:gridCol w="973521"/>
                <a:gridCol w="922283"/>
                <a:gridCol w="884658"/>
                <a:gridCol w="957377"/>
                <a:gridCol w="957377"/>
                <a:gridCol w="948975"/>
                <a:gridCol w="1003931"/>
              </a:tblGrid>
              <a:tr h="33895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8432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4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17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Mahan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Mahi Project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Mahuar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5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Omkareshwar Project Canal 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Phase-II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Omkareshwar Project Canal 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Phase-III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3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Pench Project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Sagad Project 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Sanjay Sagar (Bah)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Singhpur Project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IN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Bargi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Diversion Project Phase – III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78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Bargi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Diversion Project Phase – IV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950"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80.32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24950" y="1075066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 txBox="1">
            <a:spLocks/>
          </p:cNvSpPr>
          <p:nvPr/>
        </p:nvSpPr>
        <p:spPr>
          <a:xfrm>
            <a:off x="3281363" y="649287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b="1" smtClean="0">
                <a:solidFill>
                  <a:schemeClr val="tx1"/>
                </a:solidFill>
                <a:latin typeface="Book Antiqua" pitchFamily="18" charset="0"/>
              </a:rPr>
              <a:t>MADHYA PRADESH</a:t>
            </a:r>
            <a:endParaRPr lang="en-IN" sz="1800" b="1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7895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528145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 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186737"/>
              </p:ext>
            </p:extLst>
          </p:nvPr>
        </p:nvGraphicFramePr>
        <p:xfrm>
          <a:off x="223391" y="1650999"/>
          <a:ext cx="9534070" cy="4356098"/>
        </p:xfrm>
        <a:graphic>
          <a:graphicData uri="http://schemas.openxmlformats.org/drawingml/2006/table">
            <a:tbl>
              <a:tblPr/>
              <a:tblGrid>
                <a:gridCol w="354339"/>
                <a:gridCol w="2198506"/>
                <a:gridCol w="822833"/>
                <a:gridCol w="964258"/>
                <a:gridCol w="957199"/>
                <a:gridCol w="1049250"/>
                <a:gridCol w="1049250"/>
                <a:gridCol w="1049250"/>
                <a:gridCol w="1089185"/>
              </a:tblGrid>
              <a:tr h="42530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6113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490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Bargi Diversion Project Phase-I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02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Project Canal Phase - I,II,III,IV &amp; V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196.72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31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Omkareshwar Project Canal Phase-II,III</a:t>
                      </a:r>
                      <a:r>
                        <a:rPr lang="en-IN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IV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306.92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3.13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9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Sindh Project Phase 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180.76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74.79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Bansagar Unit 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224.30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22.35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56.56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6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Bargi Diversion Project Phase - 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60.87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8.96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8.96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29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Barriyarpur LBC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25.93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62.08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94914" y="1056290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MADHYA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5152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0" y="83413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Progress-</a:t>
            </a:r>
            <a:r>
              <a:rPr lang="en-US" sz="28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Contd</a:t>
            </a: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…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636823"/>
              </p:ext>
            </p:extLst>
          </p:nvPr>
        </p:nvGraphicFramePr>
        <p:xfrm>
          <a:off x="179333" y="1762541"/>
          <a:ext cx="9578128" cy="4227471"/>
        </p:xfrm>
        <a:graphic>
          <a:graphicData uri="http://schemas.openxmlformats.org/drawingml/2006/table">
            <a:tbl>
              <a:tblPr/>
              <a:tblGrid>
                <a:gridCol w="398397"/>
                <a:gridCol w="2198506"/>
                <a:gridCol w="771990"/>
                <a:gridCol w="1015101"/>
                <a:gridCol w="957199"/>
                <a:gridCol w="1049250"/>
                <a:gridCol w="1049250"/>
                <a:gridCol w="1049250"/>
                <a:gridCol w="1089185"/>
              </a:tblGrid>
              <a:tr h="58301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5101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60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Mahan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42.59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06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Mahi Project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6.05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33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Mahuar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16.80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8.80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52.41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7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Pench Project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51.22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8.60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5.90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33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Sagad Project 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17.68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36.69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52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Sanjay Sagar (Bah)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5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Singhpur Project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536"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1242.48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77.74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102.80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70.91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251.40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20.24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93911" y="1355834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 txBox="1">
            <a:spLocks/>
          </p:cNvSpPr>
          <p:nvPr/>
        </p:nvSpPr>
        <p:spPr>
          <a:xfrm>
            <a:off x="3281363" y="6273802"/>
            <a:ext cx="3343275" cy="4190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b="1" smtClean="0">
                <a:solidFill>
                  <a:schemeClr val="tx1"/>
                </a:solidFill>
                <a:latin typeface="Book Antiqua" pitchFamily="18" charset="0"/>
              </a:rPr>
              <a:t>MADHYA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9639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88499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 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37219"/>
              </p:ext>
            </p:extLst>
          </p:nvPr>
        </p:nvGraphicFramePr>
        <p:xfrm>
          <a:off x="175063" y="1745702"/>
          <a:ext cx="9555875" cy="4685223"/>
        </p:xfrm>
        <a:graphic>
          <a:graphicData uri="http://schemas.openxmlformats.org/drawingml/2006/table">
            <a:tbl>
              <a:tblPr/>
              <a:tblGrid>
                <a:gridCol w="364529"/>
                <a:gridCol w="2872681"/>
                <a:gridCol w="769434"/>
                <a:gridCol w="693179"/>
                <a:gridCol w="839203"/>
                <a:gridCol w="961929"/>
                <a:gridCol w="942772"/>
                <a:gridCol w="1056074"/>
                <a:gridCol w="1056074"/>
              </a:tblGrid>
              <a:tr h="39410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4336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418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Bargi Diversion Project Phase-I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Project Canal Phase - I &amp; II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29.42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2.37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9.62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32.70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6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Project Canal Phase - III 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58.72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6.22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50.76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8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Omkareshwar Project Canal Phase-IV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326.65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3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Sindh Project Phase 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361.53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166.80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263.77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72.96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6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Bansagar Unit 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448.60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115.48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25.74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Bargi Diversion Project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 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121.99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7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Barriyarpur LBC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12.68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22.79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85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Project Canal </a:t>
                      </a:r>
                      <a:r>
                        <a:rPr lang="en-IN" sz="14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IV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49.00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23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Project Canal </a:t>
                      </a:r>
                      <a:r>
                        <a:rPr lang="en-IN" sz="14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V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165.70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4.84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2.92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123.97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19192" y="136060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MADHYA PRADESH 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7441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0" y="643515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Progress-Contd..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343400"/>
              </p:ext>
            </p:extLst>
          </p:nvPr>
        </p:nvGraphicFramePr>
        <p:xfrm>
          <a:off x="251920" y="1718441"/>
          <a:ext cx="9402162" cy="4635815"/>
        </p:xfrm>
        <a:graphic>
          <a:graphicData uri="http://schemas.openxmlformats.org/drawingml/2006/table">
            <a:tbl>
              <a:tblPr/>
              <a:tblGrid>
                <a:gridCol w="358665"/>
                <a:gridCol w="2623269"/>
                <a:gridCol w="835292"/>
                <a:gridCol w="806998"/>
                <a:gridCol w="825704"/>
                <a:gridCol w="946455"/>
                <a:gridCol w="927607"/>
                <a:gridCol w="1039086"/>
                <a:gridCol w="1039086"/>
              </a:tblGrid>
              <a:tr h="40101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308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336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Mahan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17.60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23.30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42.74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4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Mahi Project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128.34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15.79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11.39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29.84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6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Mahuar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33.60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16.06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24.30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72.34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93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Omkareshwar Project Canal 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Phase-II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68.19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4.63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3.70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14.078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0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Omkareshwar Project Canal </a:t>
                      </a:r>
                      <a:r>
                        <a:rPr lang="en-IN" sz="14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-III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169.37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9.17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13.15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22.32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13.18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6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Pench Project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102.44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9.07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36.70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76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Sagad Project 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7.03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11.77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61.41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6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Sanjay Sagar (Bah)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76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Singhpur Project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21.39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4.73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59.98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8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Bargi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Diversion Project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 III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6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Bargi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Diversion Project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 IV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573"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2345.39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189.69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308.25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120.41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618.35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26.36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131.20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5730" y="1329544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MADHYA PRADESH 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037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534564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 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521073"/>
              </p:ext>
            </p:extLst>
          </p:nvPr>
        </p:nvGraphicFramePr>
        <p:xfrm>
          <a:off x="193733" y="1349688"/>
          <a:ext cx="9552431" cy="4558741"/>
        </p:xfrm>
        <a:graphic>
          <a:graphicData uri="http://schemas.openxmlformats.org/drawingml/2006/table">
            <a:tbl>
              <a:tblPr/>
              <a:tblGrid>
                <a:gridCol w="353405"/>
                <a:gridCol w="2452540"/>
                <a:gridCol w="752282"/>
                <a:gridCol w="951940"/>
                <a:gridCol w="1000851"/>
                <a:gridCol w="975513"/>
                <a:gridCol w="785479"/>
                <a:gridCol w="886831"/>
                <a:gridCol w="874161"/>
                <a:gridCol w="519429"/>
              </a:tblGrid>
              <a:tr h="2379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2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2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55608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</a:t>
                      </a:r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2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218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Bargi Diversion Project Phase-I</a:t>
                      </a:r>
                      <a:endParaRPr lang="en-I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22.587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20.09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58.88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70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</a:t>
                      </a:r>
                      <a:r>
                        <a:rPr lang="en-IN" sz="12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</a:t>
                      </a:r>
                      <a:r>
                        <a:rPr lang="en-IN" sz="12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Canal </a:t>
                      </a:r>
                      <a:r>
                        <a:rPr lang="en-IN" sz="12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</a:t>
                      </a:r>
                      <a:r>
                        <a:rPr lang="en-IN" sz="12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&amp; II</a:t>
                      </a:r>
                      <a:endParaRPr lang="en-I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2.475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6.325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53.74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62.2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99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</a:t>
                      </a:r>
                      <a:r>
                        <a:rPr lang="en-IN" sz="12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</a:t>
                      </a:r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Canal </a:t>
                      </a:r>
                      <a:r>
                        <a:rPr lang="en-IN" sz="12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</a:t>
                      </a:r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III 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0.812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2.272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16.68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104.25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99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Omkareshwar</a:t>
                      </a:r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2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</a:t>
                      </a:r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Canal </a:t>
                      </a:r>
                      <a:r>
                        <a:rPr lang="en-IN" sz="12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</a:t>
                      </a:r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-IV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3.435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3.435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6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Sindh Project Phase 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98.25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66.75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74.44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75.77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162.1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162.1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Bansagar Unit 2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154.69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57.65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45.49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103.14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66.68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154.54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154.54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7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Bargi Diversion Project Phase - 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51.36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81.06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6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Barriyarpur LBC</a:t>
                      </a:r>
                      <a:endParaRPr lang="en-I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28.96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74.28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43.85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43.85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31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</a:t>
                      </a:r>
                      <a:endParaRPr lang="en-I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</a:t>
                      </a:r>
                      <a:r>
                        <a:rPr lang="en-IN" sz="12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</a:t>
                      </a:r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Canal </a:t>
                      </a:r>
                      <a:r>
                        <a:rPr lang="en-IN" sz="12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</a:t>
                      </a:r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IV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63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 Sagar Project Canal </a:t>
                      </a:r>
                      <a:r>
                        <a:rPr lang="en-IN" sz="12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</a:t>
                      </a:r>
                      <a:r>
                        <a:rPr lang="en-IN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V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33.14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0.968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1.938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33.14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96.56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199745" y="1024251"/>
            <a:ext cx="16170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h. ha.)</a:t>
            </a:r>
            <a:endParaRPr lang="en-IN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524407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MADHYA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7199" y="6006005"/>
            <a:ext cx="7489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 smtClean="0"/>
              <a:t>* i.e. CCA developed under CADWM (up to 31-03-2016) and before CADWM inclusion.</a:t>
            </a:r>
            <a:endParaRPr lang="en-IN" sz="1600" b="1" dirty="0"/>
          </a:p>
        </p:txBody>
      </p:sp>
    </p:spTree>
    <p:extLst>
      <p:ext uri="{BB962C8B-B14F-4D97-AF65-F5344CB8AC3E}">
        <p14:creationId xmlns:p14="http://schemas.microsoft.com/office/powerpoint/2010/main" val="25755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0" y="491705"/>
            <a:ext cx="9906000" cy="459331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Review-</a:t>
            </a:r>
            <a:r>
              <a:rPr lang="en-US" sz="28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Contd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913751"/>
              </p:ext>
            </p:extLst>
          </p:nvPr>
        </p:nvGraphicFramePr>
        <p:xfrm>
          <a:off x="198640" y="1388365"/>
          <a:ext cx="9565869" cy="4550989"/>
        </p:xfrm>
        <a:graphic>
          <a:graphicData uri="http://schemas.openxmlformats.org/drawingml/2006/table">
            <a:tbl>
              <a:tblPr/>
              <a:tblGrid>
                <a:gridCol w="350838"/>
                <a:gridCol w="2435225"/>
                <a:gridCol w="712623"/>
                <a:gridCol w="1144753"/>
                <a:gridCol w="990600"/>
                <a:gridCol w="897731"/>
                <a:gridCol w="794544"/>
                <a:gridCol w="887413"/>
                <a:gridCol w="815181"/>
                <a:gridCol w="536961"/>
              </a:tblGrid>
              <a:tr h="23098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4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4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4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84733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</a:t>
                      </a:r>
                      <a:r>
                        <a:rPr lang="en-IN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4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2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Mahan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7.26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56.35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16.89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Mahi Project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28.13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41.88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33.75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77.24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Mahuar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63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OSP </a:t>
                      </a:r>
                      <a:r>
                        <a:rPr lang="en-IN" sz="14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Canal </a:t>
                      </a:r>
                      <a:r>
                        <a:rPr lang="en-IN" sz="14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-II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4.61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14.49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0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OSP </a:t>
                      </a:r>
                      <a:r>
                        <a:rPr lang="en-IN" sz="14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Canal </a:t>
                      </a:r>
                      <a:r>
                        <a:rPr lang="en-IN" sz="14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</a:t>
                      </a: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-III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48.59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48.59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83.86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Pench Project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14.41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51.34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75.24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6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Sagad Project 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88.92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3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Sanjay Sagar (Bah)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7.08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71.59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16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Singhpur Project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88.00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8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Bargi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Diversion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 III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2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Bargi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Diversion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 IV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664.44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101.78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210.04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311.82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46.93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847.77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775.85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91.52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33331" y="1043800"/>
            <a:ext cx="2097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h. ha.)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50136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MADHYA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5782" y="6023832"/>
            <a:ext cx="931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/>
              <a:t>* i.e. CCA developed under CADWM (up to 31-03-2016) and before CADWM inclusion.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26307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6367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Progress( Contd.)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785583"/>
              </p:ext>
            </p:extLst>
          </p:nvPr>
        </p:nvGraphicFramePr>
        <p:xfrm>
          <a:off x="150470" y="1389232"/>
          <a:ext cx="9618563" cy="4913306"/>
        </p:xfrm>
        <a:graphic>
          <a:graphicData uri="http://schemas.openxmlformats.org/drawingml/2006/table">
            <a:tbl>
              <a:tblPr/>
              <a:tblGrid>
                <a:gridCol w="707513"/>
                <a:gridCol w="1501949"/>
                <a:gridCol w="1091499"/>
                <a:gridCol w="997416"/>
                <a:gridCol w="1061722"/>
                <a:gridCol w="1061722"/>
                <a:gridCol w="1061722"/>
                <a:gridCol w="1061722"/>
                <a:gridCol w="1073298"/>
              </a:tblGrid>
              <a:tr h="41411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State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0475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49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Kerala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8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Madhya Pradesh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1242.48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102.80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251.40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Not Reported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8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Maharashtra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983.39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196.90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101.00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3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Manipur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63.66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8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Odisha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420.20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107.34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90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Rajisthan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115.30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721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Telangana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700.22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155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Uttar Pradesh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914.92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300.31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155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7927.77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853.85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933.17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593.23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2380.20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1604.31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13323" y="791948"/>
            <a:ext cx="1945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84594" y="6342404"/>
            <a:ext cx="3343275" cy="365125"/>
          </a:xfrm>
        </p:spPr>
        <p:txBody>
          <a:bodyPr/>
          <a:lstStyle/>
          <a:p>
            <a:r>
              <a:rPr lang="en-IN" sz="1800" b="1" smtClean="0">
                <a:solidFill>
                  <a:schemeClr val="tx1"/>
                </a:solidFill>
                <a:latin typeface="Book Antiqua" pitchFamily="18" charset="0"/>
              </a:rPr>
              <a:t>Consolidated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6481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499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26733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Glimpses Of Project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MADHYA PRADESH 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pic>
        <p:nvPicPr>
          <p:cNvPr id="7" name="Picture 2" descr="C:\Users\A\Desktop\Photo ISP -IV\DSC_3951(1).JPG">
            <a:extLst>
              <a:ext uri="{FF2B5EF4-FFF2-40B4-BE49-F238E27FC236}">
                <a16:creationId xmlns:a16="http://schemas.microsoft.com/office/drawing/2014/main" xmlns="" id="{54655413-A679-4E79-A2B8-58DCC9666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38" y="1741714"/>
            <a:ext cx="8737033" cy="402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52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" descr="C:\Users\A\Desktop\Photo ISP -IV\DSC_3810.JPG">
            <a:extLst>
              <a:ext uri="{FF2B5EF4-FFF2-40B4-BE49-F238E27FC236}">
                <a16:creationId xmlns:a16="http://schemas.microsoft.com/office/drawing/2014/main" xmlns="" id="{F8CE1FF9-7575-4833-8BD9-CF23EF02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21" y="224972"/>
            <a:ext cx="7573158" cy="640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16173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29664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72117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MADHYA PRADESH 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17792"/>
              </p:ext>
            </p:extLst>
          </p:nvPr>
        </p:nvGraphicFramePr>
        <p:xfrm>
          <a:off x="873179" y="1539469"/>
          <a:ext cx="8159641" cy="4227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74"/>
                <a:gridCol w="6981167"/>
              </a:tblGrid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Other  Issue (to</a:t>
                      </a:r>
                      <a:r>
                        <a:rPr lang="en-IN" baseline="0" dirty="0" smtClean="0"/>
                        <a:t> be specified).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2113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20237" y="987972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MAHARASHTRA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895845"/>
              </p:ext>
            </p:extLst>
          </p:nvPr>
        </p:nvGraphicFramePr>
        <p:xfrm>
          <a:off x="558437" y="1835350"/>
          <a:ext cx="9346495" cy="873232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865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22           Projects Included: 22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18         Projects Reporting Progress:17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462973884"/>
              </p:ext>
            </p:extLst>
          </p:nvPr>
        </p:nvGraphicFramePr>
        <p:xfrm>
          <a:off x="473950" y="2700764"/>
          <a:ext cx="8851353" cy="370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265683" y="2898752"/>
            <a:ext cx="247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MAHARASHTRA</a:t>
            </a:r>
            <a:endParaRPr lang="en-IN" dirty="0"/>
          </a:p>
        </p:txBody>
      </p:sp>
      <p:cxnSp>
        <p:nvCxnSpPr>
          <p:cNvPr id="5" name="Straight Arrow Connector 4"/>
          <p:cNvCxnSpPr>
            <a:stCxn id="12" idx="0"/>
          </p:cNvCxnSpPr>
          <p:nvPr/>
        </p:nvCxnSpPr>
        <p:spPr>
          <a:xfrm flipH="1">
            <a:off x="4890020" y="2700763"/>
            <a:ext cx="9606" cy="21992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1748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496614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 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841653"/>
              </p:ext>
            </p:extLst>
          </p:nvPr>
        </p:nvGraphicFramePr>
        <p:xfrm>
          <a:off x="106136" y="1486085"/>
          <a:ext cx="9488165" cy="4996024"/>
        </p:xfrm>
        <a:graphic>
          <a:graphicData uri="http://schemas.openxmlformats.org/drawingml/2006/table">
            <a:tbl>
              <a:tblPr/>
              <a:tblGrid>
                <a:gridCol w="352068"/>
                <a:gridCol w="1878505"/>
                <a:gridCol w="1202546"/>
                <a:gridCol w="812096"/>
                <a:gridCol w="1048590"/>
                <a:gridCol w="1048590"/>
                <a:gridCol w="1048590"/>
                <a:gridCol w="1048590"/>
                <a:gridCol w="1048590"/>
              </a:tblGrid>
              <a:tr h="38138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5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6628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574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Bawanthadi (IS)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53.6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Dudhna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30.04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6.127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6.127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84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Panzara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6.785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2.911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2.911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3.874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21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Wardha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62.45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14.272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49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Nandur Madhmeshwar Ph-II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0.055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0.735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2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Tillari'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69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Waghur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6.253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34.79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69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Arjuna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5.708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90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Aruna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5.942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1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Bembla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29.78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3.504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42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Dhom Balaakwadi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8.613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79515" y="1041746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9926" y="6492876"/>
            <a:ext cx="3343275" cy="365125"/>
          </a:xfrm>
        </p:spPr>
        <p:txBody>
          <a:bodyPr/>
          <a:lstStyle/>
          <a:p>
            <a:r>
              <a:rPr lang="en-IN" sz="1800" dirty="0"/>
              <a:t>MAHARASHTRA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2929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0" y="39820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Progress-Contd.. 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985606"/>
              </p:ext>
            </p:extLst>
          </p:nvPr>
        </p:nvGraphicFramePr>
        <p:xfrm>
          <a:off x="143038" y="1265503"/>
          <a:ext cx="9619925" cy="5126849"/>
        </p:xfrm>
        <a:graphic>
          <a:graphicData uri="http://schemas.openxmlformats.org/drawingml/2006/table">
            <a:tbl>
              <a:tblPr/>
              <a:tblGrid>
                <a:gridCol w="371475"/>
                <a:gridCol w="2049517"/>
                <a:gridCol w="1063187"/>
                <a:gridCol w="827066"/>
                <a:gridCol w="1061736"/>
                <a:gridCol w="1061736"/>
                <a:gridCol w="1061736"/>
                <a:gridCol w="1061736"/>
                <a:gridCol w="1061736"/>
              </a:tblGrid>
              <a:tr h="27154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5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3484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23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Gadnadi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13.65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Gosikhurd (NP)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176.1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8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Khadakpurna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0.771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26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Krishna Koyana Lift Irrigation</a:t>
                      </a:r>
                      <a:r>
                        <a:rPr lang="en-IN" sz="15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28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Kudali Medium Project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6.068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Pedhi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84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Morna (Gureghar)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4.229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8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Sangola Branch Canal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6.883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2.165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4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Tarali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53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Kundalika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82.14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5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Pen Ganga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1.093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1.327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2337">
                <a:tc>
                  <a:txBody>
                    <a:bodyPr/>
                    <a:lstStyle/>
                    <a:p>
                      <a:pPr algn="ctr" rtl="0" fontAlgn="ctr"/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517.4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5.269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18.421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34.19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57.878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49185" y="887888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 txBox="1">
            <a:spLocks/>
          </p:cNvSpPr>
          <p:nvPr/>
        </p:nvSpPr>
        <p:spPr>
          <a:xfrm>
            <a:off x="3281363" y="649287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dirty="0"/>
              <a:t>MAHARASHTRA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6085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56847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</a:t>
            </a: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Progress 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165912"/>
              </p:ext>
            </p:extLst>
          </p:nvPr>
        </p:nvGraphicFramePr>
        <p:xfrm>
          <a:off x="123825" y="1477116"/>
          <a:ext cx="9658351" cy="4967876"/>
        </p:xfrm>
        <a:graphic>
          <a:graphicData uri="http://schemas.openxmlformats.org/drawingml/2006/table">
            <a:tbl>
              <a:tblPr/>
              <a:tblGrid>
                <a:gridCol w="345857"/>
                <a:gridCol w="2099687"/>
                <a:gridCol w="564685"/>
                <a:gridCol w="973521"/>
                <a:gridCol w="922283"/>
                <a:gridCol w="884658"/>
                <a:gridCol w="957377"/>
                <a:gridCol w="957377"/>
                <a:gridCol w="948975"/>
                <a:gridCol w="1003931"/>
              </a:tblGrid>
              <a:tr h="23738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2372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130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Bawanthadi (IS)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26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Dudhna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80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Panzara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8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Wardha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79.71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9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Nandur Madhmeshwar Ph-II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95.04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5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Tillari'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1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Waghur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8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Arjuna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8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Aruna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8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Bembla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8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Dhom Balaakwadi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51.76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97370" y="1102834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dirty="0"/>
              <a:t>MAHARASHTRA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0" y="552272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74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0" y="552272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Progress-Contd..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920662"/>
              </p:ext>
            </p:extLst>
          </p:nvPr>
        </p:nvGraphicFramePr>
        <p:xfrm>
          <a:off x="123824" y="1447593"/>
          <a:ext cx="9658351" cy="4978924"/>
        </p:xfrm>
        <a:graphic>
          <a:graphicData uri="http://schemas.openxmlformats.org/drawingml/2006/table">
            <a:tbl>
              <a:tblPr/>
              <a:tblGrid>
                <a:gridCol w="345857"/>
                <a:gridCol w="1985470"/>
                <a:gridCol w="678902"/>
                <a:gridCol w="973521"/>
                <a:gridCol w="922283"/>
                <a:gridCol w="884658"/>
                <a:gridCol w="957377"/>
                <a:gridCol w="957377"/>
                <a:gridCol w="948975"/>
                <a:gridCol w="1003931"/>
              </a:tblGrid>
              <a:tr h="33895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3109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79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Gadnadi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0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Gosikhurd (NP)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Khadakpurna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68.18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34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Krishna Koyana Lift Irrigation</a:t>
                      </a:r>
                      <a:r>
                        <a:rPr lang="en-IN" sz="15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60.34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9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Kudali Medium Project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9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Pedhi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901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Morna (Gureghar)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31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Sangola</a:t>
                      </a: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Br.</a:t>
                      </a:r>
                      <a:r>
                        <a:rPr lang="en-IN" sz="15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Tarali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3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Kundalika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10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Pen Ganga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8318">
                <a:tc>
                  <a:txBody>
                    <a:bodyPr/>
                    <a:lstStyle/>
                    <a:p>
                      <a:pPr algn="ctr" rtl="0" fontAlgn="ctr"/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1689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49.79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20034" y="1006811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 txBox="1">
            <a:spLocks/>
          </p:cNvSpPr>
          <p:nvPr/>
        </p:nvSpPr>
        <p:spPr>
          <a:xfrm>
            <a:off x="3281363" y="649287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dirty="0"/>
              <a:t>MAHARASHTRA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687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722952"/>
              </p:ext>
            </p:extLst>
          </p:nvPr>
        </p:nvGraphicFramePr>
        <p:xfrm>
          <a:off x="185966" y="1483112"/>
          <a:ext cx="9534070" cy="4917688"/>
        </p:xfrm>
        <a:graphic>
          <a:graphicData uri="http://schemas.openxmlformats.org/drawingml/2006/table">
            <a:tbl>
              <a:tblPr/>
              <a:tblGrid>
                <a:gridCol w="354339"/>
                <a:gridCol w="2158289"/>
                <a:gridCol w="863050"/>
                <a:gridCol w="964258"/>
                <a:gridCol w="957199"/>
                <a:gridCol w="1049250"/>
                <a:gridCol w="1049250"/>
                <a:gridCol w="1049250"/>
                <a:gridCol w="1089185"/>
              </a:tblGrid>
              <a:tr h="2953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1324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88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Bawanthadi (IS)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8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Dudhna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72.74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8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Panzara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5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Wardha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100.43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2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Nandur Madhmeshwar Ph-II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8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Tillari'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78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Waghur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39.02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77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Arjuna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59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Aruna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1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Bembla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57.55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5.99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80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Dhom Balaakwadi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42204" y="1086242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dirty="0"/>
              <a:t>MAHARASHTRA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0" y="52226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8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0" y="52226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Progress-Contd..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450666"/>
              </p:ext>
            </p:extLst>
          </p:nvPr>
        </p:nvGraphicFramePr>
        <p:xfrm>
          <a:off x="185966" y="1463283"/>
          <a:ext cx="9534070" cy="4813369"/>
        </p:xfrm>
        <a:graphic>
          <a:graphicData uri="http://schemas.openxmlformats.org/drawingml/2006/table">
            <a:tbl>
              <a:tblPr/>
              <a:tblGrid>
                <a:gridCol w="378654"/>
                <a:gridCol w="2013758"/>
                <a:gridCol w="983266"/>
                <a:gridCol w="964258"/>
                <a:gridCol w="957199"/>
                <a:gridCol w="1049250"/>
                <a:gridCol w="1049250"/>
                <a:gridCol w="1049250"/>
                <a:gridCol w="1089185"/>
              </a:tblGrid>
              <a:tr h="58714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5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580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90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Gadnadi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3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Gosikhurd (NP)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371.86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2.65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71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Khadakpurna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31.77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2.65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2.65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8.47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8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Krishna Koyana Lift Irrigation</a:t>
                      </a:r>
                      <a:r>
                        <a:rPr lang="en-IN" sz="15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67.67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5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Kudali Medium Project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6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Pedhi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20.62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07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Morna (Gureghar)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7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Sangola</a:t>
                      </a: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Br.</a:t>
                      </a:r>
                      <a:r>
                        <a:rPr lang="en-IN" sz="15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13.88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56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Tarali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95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Kundalika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6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Pen Ganga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34.81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8.62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823">
                <a:tc>
                  <a:txBody>
                    <a:bodyPr/>
                    <a:lstStyle/>
                    <a:p>
                      <a:pPr algn="ctr" rtl="0" fontAlgn="ctr"/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983.39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25.79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73.77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196.9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08998" y="1046912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 txBox="1">
            <a:spLocks/>
          </p:cNvSpPr>
          <p:nvPr/>
        </p:nvSpPr>
        <p:spPr>
          <a:xfrm>
            <a:off x="3281363" y="649287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dirty="0"/>
              <a:t>MAHARASHTRA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9383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1096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725243"/>
              </p:ext>
            </p:extLst>
          </p:nvPr>
        </p:nvGraphicFramePr>
        <p:xfrm>
          <a:off x="208344" y="1546987"/>
          <a:ext cx="9537539" cy="4772791"/>
        </p:xfrm>
        <a:graphic>
          <a:graphicData uri="http://schemas.openxmlformats.org/drawingml/2006/table">
            <a:tbl>
              <a:tblPr/>
              <a:tblGrid>
                <a:gridCol w="717292"/>
                <a:gridCol w="1476197"/>
                <a:gridCol w="1337038"/>
                <a:gridCol w="1027237"/>
                <a:gridCol w="970635"/>
                <a:gridCol w="960083"/>
                <a:gridCol w="940963"/>
                <a:gridCol w="1054047"/>
                <a:gridCol w="1054047"/>
              </a:tblGrid>
              <a:tr h="33074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State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81284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828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971.42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411.95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75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Assam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215.46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165.16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7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Bihar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148.57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89.41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11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Chhattisgarh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159.76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03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153.67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07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Gujarat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5021.77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1435.91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1224.73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861.68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3522.32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999.49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43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J&amp;K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544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Jharkhand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747.53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149.50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544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Karnataka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1012.17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113.00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72082" y="902057"/>
            <a:ext cx="1919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Consolidated 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706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710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120855"/>
              </p:ext>
            </p:extLst>
          </p:nvPr>
        </p:nvGraphicFramePr>
        <p:xfrm>
          <a:off x="245515" y="1516117"/>
          <a:ext cx="9414972" cy="4827143"/>
        </p:xfrm>
        <a:graphic>
          <a:graphicData uri="http://schemas.openxmlformats.org/drawingml/2006/table">
            <a:tbl>
              <a:tblPr/>
              <a:tblGrid>
                <a:gridCol w="371475"/>
                <a:gridCol w="2318517"/>
                <a:gridCol w="1140044"/>
                <a:gridCol w="806998"/>
                <a:gridCol w="825704"/>
                <a:gridCol w="946455"/>
                <a:gridCol w="927607"/>
                <a:gridCol w="1039086"/>
                <a:gridCol w="1039086"/>
              </a:tblGrid>
              <a:tr h="39524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5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7035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3947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Bawanthadi (IS)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15.63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61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Dudhna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145.5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17.39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17.39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5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Panzara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72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Wardha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198.6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48.79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0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Nandur Madhmeshwar Ph-II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43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Tillari'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7.99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5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Waghur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31.71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40.68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13.35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31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Arjuna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2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Aruna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2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Bembla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164.4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14.87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2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Dhom Balaakwadi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21.77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72082" y="108740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dirty="0"/>
              <a:t>MAHARASHTRA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0" y="57809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0" y="57809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Progress-Contd..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98534"/>
              </p:ext>
            </p:extLst>
          </p:nvPr>
        </p:nvGraphicFramePr>
        <p:xfrm>
          <a:off x="239110" y="1437117"/>
          <a:ext cx="9427780" cy="5008286"/>
        </p:xfrm>
        <a:graphic>
          <a:graphicData uri="http://schemas.openxmlformats.org/drawingml/2006/table">
            <a:tbl>
              <a:tblPr/>
              <a:tblGrid>
                <a:gridCol w="384284"/>
                <a:gridCol w="2335596"/>
                <a:gridCol w="1122964"/>
                <a:gridCol w="806998"/>
                <a:gridCol w="825704"/>
                <a:gridCol w="946455"/>
                <a:gridCol w="927607"/>
                <a:gridCol w="1039086"/>
                <a:gridCol w="1039086"/>
              </a:tblGrid>
              <a:tr h="31257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5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7309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60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Gadnadi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0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Gosikhurd (NP)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743.7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Khadakpurna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79.42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01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Krishna Koyana Lift Irrigation</a:t>
                      </a:r>
                      <a:r>
                        <a:rPr lang="en-IN" sz="15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132.7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5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Kudali Medium Project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Pedhi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43.88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549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Morna (Gureghar)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16.79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1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Sangola Branch Canal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Tarali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53.63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Kundalika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14.62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46.24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5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Pen Ganga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69.62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3.47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141">
                <a:tc>
                  <a:txBody>
                    <a:bodyPr/>
                    <a:lstStyle/>
                    <a:p>
                      <a:pPr algn="ctr" rtl="0" fontAlgn="ctr"/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113.8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156.4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213.05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72082" y="106778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dirty="0"/>
              <a:t>MAHARASHTRA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4396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51006"/>
              </p:ext>
            </p:extLst>
          </p:nvPr>
        </p:nvGraphicFramePr>
        <p:xfrm>
          <a:off x="226716" y="1424427"/>
          <a:ext cx="9452569" cy="4422886"/>
        </p:xfrm>
        <a:graphic>
          <a:graphicData uri="http://schemas.openxmlformats.org/drawingml/2006/table">
            <a:tbl>
              <a:tblPr/>
              <a:tblGrid>
                <a:gridCol w="349711"/>
                <a:gridCol w="1959851"/>
                <a:gridCol w="589236"/>
                <a:gridCol w="1268139"/>
                <a:gridCol w="1075997"/>
                <a:gridCol w="960711"/>
                <a:gridCol w="832616"/>
                <a:gridCol w="909474"/>
                <a:gridCol w="871045"/>
                <a:gridCol w="635789"/>
              </a:tblGrid>
              <a:tr h="27635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5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5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5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74635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</a:t>
                      </a:r>
                      <a:r>
                        <a:rPr lang="en-IN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5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755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Bawanthadi (IS)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95.48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27.71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59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Dudhna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6.127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46.24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9.264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96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Panzara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6.785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2.911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2.911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42.90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6.79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1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Wardha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2.13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42.81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8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Nandur Madhmeshwar Ph-II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52.86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57.87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33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Tillari'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3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Waghur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6.253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6.253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34.80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4.62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Arjuna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5.704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3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Aruna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11.71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3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Bembla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10.39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52.54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5.88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Dhom Balaakwadi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14.05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86.24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08824" y="978419"/>
            <a:ext cx="2097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Th. ha.)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dirty="0"/>
              <a:t>MAHARASHTRA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0415" y="5906455"/>
            <a:ext cx="931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/>
              <a:t>* i.e. CCA developed under CADWM (up to 31-03-2016) and before CADWM inclusion.</a:t>
            </a:r>
            <a:endParaRPr lang="en-IN" sz="2000" b="1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1" y="488731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0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0" y="488731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Review-Contd..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554389"/>
              </p:ext>
            </p:extLst>
          </p:nvPr>
        </p:nvGraphicFramePr>
        <p:xfrm>
          <a:off x="297206" y="1373410"/>
          <a:ext cx="9341968" cy="4733100"/>
        </p:xfrm>
        <a:graphic>
          <a:graphicData uri="http://schemas.openxmlformats.org/drawingml/2006/table">
            <a:tbl>
              <a:tblPr/>
              <a:tblGrid>
                <a:gridCol w="349711"/>
                <a:gridCol w="1976336"/>
                <a:gridCol w="675227"/>
                <a:gridCol w="1293758"/>
                <a:gridCol w="1011948"/>
                <a:gridCol w="973521"/>
                <a:gridCol w="896664"/>
                <a:gridCol w="858236"/>
                <a:gridCol w="781378"/>
                <a:gridCol w="525189"/>
              </a:tblGrid>
              <a:tr h="25717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5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5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5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66775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</a:t>
                      </a:r>
                      <a:r>
                        <a:rPr lang="en-IN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5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Gadnadi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3.111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13.69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3.47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Gosikhurd (NP)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13.89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13.89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250.8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0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Khadakpurna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45.78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10.79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96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Krishna Koyana Lift Irrigation</a:t>
                      </a:r>
                      <a:r>
                        <a:rPr lang="en-IN" sz="15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104.2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Kudali Medium </a:t>
                      </a:r>
                      <a:r>
                        <a:rPr lang="en-IN" sz="15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5.327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55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Pedhi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08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Morna (Gureghar)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4.229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3.08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8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Sangola</a:t>
                      </a: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Br.</a:t>
                      </a:r>
                      <a:r>
                        <a:rPr lang="en-IN" sz="15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6.883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07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Tarali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02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Kundalika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82.14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38.93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Upper Pen Ganga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86.71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89.13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85.70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44.47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0.873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205.4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57.88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263.3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37.30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777.5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74.01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99271" y="997833"/>
            <a:ext cx="1717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h. ha.)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6021"/>
            <a:ext cx="3343275" cy="365125"/>
          </a:xfrm>
        </p:spPr>
        <p:txBody>
          <a:bodyPr/>
          <a:lstStyle/>
          <a:p>
            <a:r>
              <a:rPr lang="en-IN" sz="1800" dirty="0"/>
              <a:t>MAHARASHTRA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7206" y="6106510"/>
            <a:ext cx="931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/>
              <a:t>* i.e. CCA developed under CADWM (up to 31-03-2016) and before CADWM inclusion.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153145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26706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72117"/>
            <a:ext cx="3343275" cy="365125"/>
          </a:xfrm>
        </p:spPr>
        <p:txBody>
          <a:bodyPr/>
          <a:lstStyle/>
          <a:p>
            <a:r>
              <a:rPr lang="en-IN" sz="1800" dirty="0"/>
              <a:t>MAHARASHTRA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024123"/>
              </p:ext>
            </p:extLst>
          </p:nvPr>
        </p:nvGraphicFramePr>
        <p:xfrm>
          <a:off x="873179" y="1659681"/>
          <a:ext cx="8159641" cy="4441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74"/>
                <a:gridCol w="6981167"/>
              </a:tblGrid>
              <a:tr h="435819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smtClean="0"/>
                        <a:t>X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smtClean="0"/>
                        <a:t>X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smtClean="0"/>
                        <a:t>X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5470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smtClean="0"/>
                        <a:t>X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/>
                        <a:t>X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Other  Issue (to</a:t>
                      </a:r>
                      <a:r>
                        <a:rPr lang="en-IN" baseline="0" dirty="0" smtClean="0"/>
                        <a:t> be specified)- Due to Slow progress of Irrigation Potential creation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094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72117"/>
            <a:ext cx="3343275" cy="365125"/>
          </a:xfrm>
        </p:spPr>
        <p:txBody>
          <a:bodyPr/>
          <a:lstStyle/>
          <a:p>
            <a:r>
              <a:rPr lang="en-IN" sz="1800" dirty="0"/>
              <a:t>MAHARASHTRA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0" y="57659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Extra Slides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02643"/>
              </p:ext>
            </p:extLst>
          </p:nvPr>
        </p:nvGraphicFramePr>
        <p:xfrm>
          <a:off x="267628" y="1255458"/>
          <a:ext cx="9472963" cy="5044982"/>
        </p:xfrm>
        <a:graphic>
          <a:graphicData uri="http://schemas.openxmlformats.org/drawingml/2006/table">
            <a:tbl>
              <a:tblPr/>
              <a:tblGrid>
                <a:gridCol w="9472963"/>
              </a:tblGrid>
              <a:tr h="504498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Number of Projects included              –  22 No.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endParaRPr kumimoji="0" lang="en-I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Total Area of Projects (Ha.)                   –  5,17,397 Ha. 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 ) Field Channel/PDN                            -- 4,54,175 Ha.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b )  Micro Irrigation                                --  62,222 Ha.              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Total cost of Projects (Cr.)                    –  2,064.77 Cr.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Planning of completion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                          Year                                   Physical (Ha.)                             Financial (Rs.in </a:t>
                      </a:r>
                      <a:r>
                        <a:rPr kumimoji="0" lang="en-IN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Crore</a:t>
                      </a: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              2017-18                                      23,690 Ha. (Actual)                            94.52 Cr.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              2018-19                                      1,59,161 Ha.                                      635.05 Cr.                                       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              2019-20                                      2,00,151 Ha.                                       798.60 Cr.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              2020-21                                      1,34,395 Ha.                                       536.87 Cr.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              Total                                            5,17,397 Ha.                                     2064.77 Cr.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endParaRPr kumimoji="0" lang="en-I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08508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72117"/>
            <a:ext cx="3343275" cy="365125"/>
          </a:xfrm>
        </p:spPr>
        <p:txBody>
          <a:bodyPr/>
          <a:lstStyle/>
          <a:p>
            <a:r>
              <a:rPr lang="en-IN" sz="1800" dirty="0"/>
              <a:t>MAHARASHTRA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0" y="69910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Extra Slides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576021"/>
              </p:ext>
            </p:extLst>
          </p:nvPr>
        </p:nvGraphicFramePr>
        <p:xfrm>
          <a:off x="341993" y="1188795"/>
          <a:ext cx="9222015" cy="5204440"/>
        </p:xfrm>
        <a:graphic>
          <a:graphicData uri="http://schemas.openxmlformats.org/drawingml/2006/table">
            <a:tbl>
              <a:tblPr/>
              <a:tblGrid>
                <a:gridCol w="9222015"/>
              </a:tblGrid>
              <a:tr h="502331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Budget Provision (Cr.)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           2017-18                                          --  207.37 Cr. (C.A. 103.21 Cr, State 104.16 Cr.)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           2018-19                                          --  203.52 Cr. (C.A. 96.15 Cr, State 107.37 Cr.)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           2019-20                                          --  213.04 Cr. (C.A. 100.97 Cr, State 112.07 Cr.)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Central Assistance (C.A.)  Release (Cr.)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          2015-16                                          --    4.54 Cr.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          2016-17                                          --   15.17 Cr.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         2017-18                                           --   32.88 Cr.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         2018-19                                           --   22.60 Cr.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          Total                                               --    75.19 Cr.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Physical Progress (Ha.)</a:t>
                      </a:r>
                    </a:p>
                    <a:p>
                      <a:pPr marL="8001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a) Field Channel/PDN</a:t>
                      </a:r>
                    </a:p>
                    <a:p>
                      <a:pPr marL="8001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             </a:t>
                      </a:r>
                      <a:r>
                        <a:rPr kumimoji="0" lang="en-IN" sz="16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Upto</a:t>
                      </a:r>
                      <a:r>
                        <a:rPr kumimoji="0" lang="en-I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 03/2018                   -- 23,690 Ha.   </a:t>
                      </a:r>
                    </a:p>
                    <a:p>
                      <a:pPr marL="8001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            04/2018 to 03/2019         -- 28,431 Ha. </a:t>
                      </a:r>
                    </a:p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                  Total                              -- 52, 126 Ha.</a:t>
                      </a:r>
                    </a:p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b) Micro Irrigation </a:t>
                      </a:r>
                    </a:p>
                    <a:p>
                      <a:pPr marL="457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I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    </a:t>
                      </a:r>
                      <a:r>
                        <a:rPr kumimoji="0" lang="en-IN" sz="16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upto</a:t>
                      </a:r>
                      <a:r>
                        <a:rPr kumimoji="0" lang="en-I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03/2019                           -- 5,752 Ha.                        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F0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97660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72117"/>
            <a:ext cx="3343275" cy="365125"/>
          </a:xfrm>
        </p:spPr>
        <p:txBody>
          <a:bodyPr/>
          <a:lstStyle/>
          <a:p>
            <a:r>
              <a:rPr lang="en-IN" sz="1800" dirty="0"/>
              <a:t>MAHARASHTRA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0" y="104745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Extra Slides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6312" y="1814286"/>
            <a:ext cx="8933377" cy="4279059"/>
          </a:xfrm>
          <a:prstGeom prst="rect">
            <a:avLst/>
          </a:prstGeom>
          <a:solidFill>
            <a:srgbClr val="E2F0D9"/>
          </a:solidFill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IN" sz="1800" b="1" dirty="0" smtClean="0">
                <a:ea typeface="MS PGothic" pitchFamily="34" charset="-128"/>
              </a:rPr>
              <a:t> Financial Progress (Cr.)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IN" sz="1800" b="1" dirty="0" smtClean="0">
                <a:ea typeface="MS PGothic" pitchFamily="34" charset="-128"/>
              </a:rPr>
              <a:t>                     </a:t>
            </a:r>
            <a:r>
              <a:rPr lang="en-IN" sz="1800" b="1" dirty="0" err="1" smtClean="0">
                <a:ea typeface="MS PGothic" pitchFamily="34" charset="-128"/>
              </a:rPr>
              <a:t>Upto</a:t>
            </a:r>
            <a:r>
              <a:rPr lang="en-IN" sz="1800" b="1" dirty="0" smtClean="0">
                <a:ea typeface="MS PGothic" pitchFamily="34" charset="-128"/>
              </a:rPr>
              <a:t>  03/2018                                        	-- Rs. 42.62 Cr.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IN" sz="1800" b="1" dirty="0" smtClean="0">
                <a:ea typeface="MS PGothic" pitchFamily="34" charset="-128"/>
              </a:rPr>
              <a:t>                     04/2018 to 03/2019                              -- Rs. 113.79 Cr.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IN" sz="1800" b="1" dirty="0" smtClean="0">
                <a:ea typeface="MS PGothic" pitchFamily="34" charset="-128"/>
              </a:rPr>
              <a:t>          	     Total                                                       --  Rs. 156.41 Cr.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IN" sz="1800" b="1" dirty="0" smtClean="0">
              <a:ea typeface="MS PGothic" pitchFamily="34" charset="-128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IN" sz="1800" b="1" dirty="0" smtClean="0">
                <a:ea typeface="MS PGothic" pitchFamily="34" charset="-128"/>
              </a:rPr>
              <a:t> Status of Water User Associations</a:t>
            </a:r>
          </a:p>
          <a:p>
            <a:pPr marL="457200" lvl="1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IN" sz="1800" b="1" dirty="0" smtClean="0">
                <a:ea typeface="MS PGothic" pitchFamily="34" charset="-128"/>
              </a:rPr>
              <a:t>	a) Total WUA’s 			</a:t>
            </a:r>
            <a:r>
              <a:rPr lang="en-US" sz="1800" b="1" dirty="0" smtClean="0">
                <a:ea typeface="MS PGothic" pitchFamily="34" charset="-128"/>
              </a:rPr>
              <a:t>--  1687 Nos. (7,71,413 Ha.)</a:t>
            </a:r>
          </a:p>
          <a:p>
            <a:pPr marL="457200" lvl="1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 smtClean="0">
                <a:ea typeface="MS PGothic" pitchFamily="34" charset="-128"/>
              </a:rPr>
              <a:t>        b) Registered </a:t>
            </a:r>
            <a:r>
              <a:rPr lang="en-US" sz="1800" b="1" dirty="0" err="1" smtClean="0">
                <a:ea typeface="MS PGothic" pitchFamily="34" charset="-128"/>
              </a:rPr>
              <a:t>upto</a:t>
            </a:r>
            <a:r>
              <a:rPr lang="en-US" sz="1800" b="1" dirty="0" smtClean="0">
                <a:ea typeface="MS PGothic" pitchFamily="34" charset="-128"/>
              </a:rPr>
              <a:t> 03/2019                     --  841 Nos. ( 3,32,001 Ha.) 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 smtClean="0">
                <a:ea typeface="MS PGothic" pitchFamily="34" charset="-128"/>
              </a:rPr>
              <a:t>                c) </a:t>
            </a:r>
            <a:r>
              <a:rPr lang="en-IN" sz="1800" b="1" dirty="0" smtClean="0">
                <a:ea typeface="MS PGothic" pitchFamily="34" charset="-128"/>
              </a:rPr>
              <a:t>Area handed over to WUA’s	--  173 Nos. (61,380 Ha.)</a:t>
            </a: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endParaRPr lang="en-IN" sz="1800" b="1" dirty="0" smtClean="0">
              <a:ea typeface="MS PGothic" pitchFamily="34" charset="-128"/>
            </a:endParaRPr>
          </a:p>
          <a:p>
            <a:pPr marL="457200" lvl="1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IN" sz="1800" b="1" dirty="0" smtClean="0">
              <a:ea typeface="MS PGothic" pitchFamily="34" charset="-128"/>
            </a:endParaRP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IN" sz="1800" b="1" dirty="0" smtClean="0">
                <a:ea typeface="MS PGothic" pitchFamily="34" charset="-128"/>
              </a:rPr>
              <a:t>	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6911104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20236" y="1066799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Manipur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437542"/>
              </p:ext>
            </p:extLst>
          </p:nvPr>
        </p:nvGraphicFramePr>
        <p:xfrm>
          <a:off x="320235" y="1892240"/>
          <a:ext cx="9346495" cy="873232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83519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2            Projects Included: 2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0           Projects Reporting Progress:2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72738768"/>
              </p:ext>
            </p:extLst>
          </p:nvPr>
        </p:nvGraphicFramePr>
        <p:xfrm>
          <a:off x="512378" y="2842259"/>
          <a:ext cx="8851353" cy="370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28744" y="3103575"/>
            <a:ext cx="3491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cxnSp>
        <p:nvCxnSpPr>
          <p:cNvPr id="5" name="Straight Arrow Connector 4"/>
          <p:cNvCxnSpPr>
            <a:stCxn id="12" idx="0"/>
          </p:cNvCxnSpPr>
          <p:nvPr/>
        </p:nvCxnSpPr>
        <p:spPr>
          <a:xfrm>
            <a:off x="4938054" y="2842259"/>
            <a:ext cx="1" cy="187470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66417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MANIPUR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1269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-86831" y="921325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182809"/>
              </p:ext>
            </p:extLst>
          </p:nvPr>
        </p:nvGraphicFramePr>
        <p:xfrm>
          <a:off x="146591" y="2546380"/>
          <a:ext cx="9612821" cy="3550616"/>
        </p:xfrm>
        <a:graphic>
          <a:graphicData uri="http://schemas.openxmlformats.org/drawingml/2006/table">
            <a:tbl>
              <a:tblPr/>
              <a:tblGrid>
                <a:gridCol w="707943"/>
                <a:gridCol w="1502860"/>
                <a:gridCol w="1027816"/>
                <a:gridCol w="1062367"/>
                <a:gridCol w="1062367"/>
                <a:gridCol w="1062367"/>
                <a:gridCol w="1062367"/>
                <a:gridCol w="1062367"/>
                <a:gridCol w="1062367"/>
              </a:tblGrid>
              <a:tr h="73735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914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521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Dolaithabi</a:t>
                      </a:r>
                      <a:r>
                        <a:rPr lang="en-IN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Barrage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5.500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4.186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89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Thoubal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16.536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12.820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8988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22.036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5.030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5.030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17.006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02660" y="2013486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MANIPUR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7504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1096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 ( Contd.)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858531"/>
              </p:ext>
            </p:extLst>
          </p:nvPr>
        </p:nvGraphicFramePr>
        <p:xfrm>
          <a:off x="208344" y="1546987"/>
          <a:ext cx="9537539" cy="4772791"/>
        </p:xfrm>
        <a:graphic>
          <a:graphicData uri="http://schemas.openxmlformats.org/drawingml/2006/table">
            <a:tbl>
              <a:tblPr/>
              <a:tblGrid>
                <a:gridCol w="717292"/>
                <a:gridCol w="1476197"/>
                <a:gridCol w="1337038"/>
                <a:gridCol w="1027237"/>
                <a:gridCol w="970635"/>
                <a:gridCol w="960083"/>
                <a:gridCol w="940963"/>
                <a:gridCol w="1054047"/>
                <a:gridCol w="1054047"/>
              </a:tblGrid>
              <a:tr h="33074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State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81284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828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Kerala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107.29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75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Madhya Pradesh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2345.39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189.69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308.25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120.41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618.35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131.20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75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Maharashtra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2066.00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113.80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156.40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213.05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11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Manipur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122.71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103.37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03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Odisha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1265.20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100.80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109.40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268.90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213.85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07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Rajasthan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220.49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43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Telangana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1478.81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648.02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544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Uttar Pradesh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1828.10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544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17875.98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1749.17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1785.19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1294.27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4828.41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4003.73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72082" y="902057"/>
            <a:ext cx="1919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Consolidated 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706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033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90556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083798"/>
              </p:ext>
            </p:extLst>
          </p:nvPr>
        </p:nvGraphicFramePr>
        <p:xfrm>
          <a:off x="189570" y="2364828"/>
          <a:ext cx="9567746" cy="3294808"/>
        </p:xfrm>
        <a:graphic>
          <a:graphicData uri="http://schemas.openxmlformats.org/drawingml/2006/table">
            <a:tbl>
              <a:tblPr/>
              <a:tblGrid>
                <a:gridCol w="631994"/>
                <a:gridCol w="1366835"/>
                <a:gridCol w="892351"/>
                <a:gridCol w="948396"/>
                <a:gridCol w="948396"/>
                <a:gridCol w="948396"/>
                <a:gridCol w="948396"/>
                <a:gridCol w="948396"/>
                <a:gridCol w="940073"/>
                <a:gridCol w="994513"/>
              </a:tblGrid>
              <a:tr h="78827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74286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8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748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Dolaithabi</a:t>
                      </a:r>
                      <a:r>
                        <a:rPr lang="en-IN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Barrage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68.42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9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Thoubal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38.18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903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45.94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23774" y="1805401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243146"/>
            <a:ext cx="3343275" cy="488731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MANIPUR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376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26733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552912"/>
              </p:ext>
            </p:extLst>
          </p:nvPr>
        </p:nvGraphicFramePr>
        <p:xfrm>
          <a:off x="218125" y="2106217"/>
          <a:ext cx="9561494" cy="4004726"/>
        </p:xfrm>
        <a:graphic>
          <a:graphicData uri="http://schemas.openxmlformats.org/drawingml/2006/table">
            <a:tbl>
              <a:tblPr/>
              <a:tblGrid>
                <a:gridCol w="704164"/>
                <a:gridCol w="1494837"/>
                <a:gridCol w="1022329"/>
                <a:gridCol w="1056694"/>
                <a:gridCol w="1056694"/>
                <a:gridCol w="1056694"/>
                <a:gridCol w="1056694"/>
                <a:gridCol w="1056694"/>
                <a:gridCol w="1056694"/>
              </a:tblGrid>
              <a:tr h="99036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051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08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Dolaithabi</a:t>
                      </a:r>
                      <a:r>
                        <a:rPr lang="en-IN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Barrage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15.887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11.425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Thoubal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47.768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34.650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63.655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46.075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60457" y="1584684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Crores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MANIPUR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072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89795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356706"/>
              </p:ext>
            </p:extLst>
          </p:nvPr>
        </p:nvGraphicFramePr>
        <p:xfrm>
          <a:off x="144967" y="2162742"/>
          <a:ext cx="9590048" cy="3941999"/>
        </p:xfrm>
        <a:graphic>
          <a:graphicData uri="http://schemas.openxmlformats.org/drawingml/2006/table">
            <a:tbl>
              <a:tblPr/>
              <a:tblGrid>
                <a:gridCol w="721242"/>
                <a:gridCol w="1484325"/>
                <a:gridCol w="1344398"/>
                <a:gridCol w="1032892"/>
                <a:gridCol w="975978"/>
                <a:gridCol w="965369"/>
                <a:gridCol w="946144"/>
                <a:gridCol w="1059850"/>
                <a:gridCol w="1059850"/>
              </a:tblGrid>
              <a:tr h="62226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024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4981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Dolaithabi</a:t>
                      </a:r>
                      <a:r>
                        <a:rPr lang="en-IN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Barrage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30.627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5.050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5.050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25.577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8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Thoubal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92.085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14.290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14.290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77.795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8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122.712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19.340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19.340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103.372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17895" y="1631981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Crores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48097"/>
            <a:ext cx="3343275" cy="409903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MANIPUR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836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" y="826253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28156"/>
              </p:ext>
            </p:extLst>
          </p:nvPr>
        </p:nvGraphicFramePr>
        <p:xfrm>
          <a:off x="156118" y="1955587"/>
          <a:ext cx="9612350" cy="3903212"/>
        </p:xfrm>
        <a:graphic>
          <a:graphicData uri="http://schemas.openxmlformats.org/drawingml/2006/table">
            <a:tbl>
              <a:tblPr/>
              <a:tblGrid>
                <a:gridCol w="390292"/>
                <a:gridCol w="1274409"/>
                <a:gridCol w="866841"/>
                <a:gridCol w="1258548"/>
                <a:gridCol w="1129165"/>
                <a:gridCol w="932047"/>
                <a:gridCol w="1050484"/>
                <a:gridCol w="948672"/>
                <a:gridCol w="962066"/>
                <a:gridCol w="799826"/>
              </a:tblGrid>
              <a:tr h="39090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50883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</a:t>
                      </a:r>
                      <a:r>
                        <a:rPr lang="en-IN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095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Dolaithabi</a:t>
                      </a:r>
                      <a:r>
                        <a:rPr lang="en-IN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Barrage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65.29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43.63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61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Thoubal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6.70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62.97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29.45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6164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22.04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63.55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36.99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20.96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56.66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85887" y="1463614"/>
            <a:ext cx="2097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h. ha.)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MANIPUR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1476" y="5916965"/>
            <a:ext cx="931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/>
              <a:t>* i.e. CCA developed under CADWM (up to 31-03-2016) and before CADWM inclusion.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30717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64149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Glimpses Of Project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MANIPUR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pic>
        <p:nvPicPr>
          <p:cNvPr id="7" name="Picture 6" descr="L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776" y="1467644"/>
            <a:ext cx="2621119" cy="3546374"/>
          </a:xfrm>
          <a:prstGeom prst="rect">
            <a:avLst/>
          </a:prstGeom>
        </p:spPr>
      </p:pic>
      <p:pic>
        <p:nvPicPr>
          <p:cNvPr id="10" name="Picture 9" descr="L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6358" y="1499305"/>
            <a:ext cx="2654100" cy="3491948"/>
          </a:xfrm>
          <a:prstGeom prst="rect">
            <a:avLst/>
          </a:prstGeom>
        </p:spPr>
      </p:pic>
      <p:pic>
        <p:nvPicPr>
          <p:cNvPr id="11" name="Picture 10" descr="L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1798" y="1412899"/>
            <a:ext cx="2882934" cy="357835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/>
        </p:nvSpPr>
        <p:spPr>
          <a:xfrm>
            <a:off x="742950" y="5189483"/>
            <a:ext cx="1981200" cy="11144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Cambria" pitchFamily="18" charset="0"/>
              </a:rPr>
              <a:t>TMP (Ph-III) LSMC</a:t>
            </a:r>
          </a:p>
          <a:p>
            <a:r>
              <a:rPr lang="en-US" sz="1600" b="1" dirty="0" smtClean="0">
                <a:latin typeface="Cambria" pitchFamily="18" charset="0"/>
              </a:rPr>
              <a:t>RD No.18.83</a:t>
            </a:r>
          </a:p>
          <a:p>
            <a:r>
              <a:rPr lang="en-US" sz="1600" b="1" dirty="0" err="1" smtClean="0">
                <a:latin typeface="Cambria" pitchFamily="18" charset="0"/>
              </a:rPr>
              <a:t>Thokchom</a:t>
            </a:r>
            <a:r>
              <a:rPr lang="en-US" sz="1600" b="1" dirty="0" smtClean="0">
                <a:latin typeface="Cambria" pitchFamily="18" charset="0"/>
              </a:rPr>
              <a:t> </a:t>
            </a:r>
            <a:r>
              <a:rPr lang="en-US" sz="1600" b="1" dirty="0" err="1" smtClean="0">
                <a:latin typeface="Cambria" pitchFamily="18" charset="0"/>
              </a:rPr>
              <a:t>Loukon</a:t>
            </a:r>
            <a:r>
              <a:rPr lang="en-US" sz="1600" b="1" dirty="0" smtClean="0">
                <a:latin typeface="Cambria" pitchFamily="18" charset="0"/>
              </a:rPr>
              <a:t>, </a:t>
            </a: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3702807" y="5189483"/>
            <a:ext cx="1981200" cy="11144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Cambria" pitchFamily="18" charset="0"/>
              </a:rPr>
              <a:t>TMP (Ph-III) LSMC</a:t>
            </a:r>
          </a:p>
          <a:p>
            <a:r>
              <a:rPr lang="en-US" sz="1600" b="1" dirty="0" smtClean="0">
                <a:latin typeface="Cambria" pitchFamily="18" charset="0"/>
              </a:rPr>
              <a:t>RD No.19.754</a:t>
            </a:r>
          </a:p>
          <a:p>
            <a:r>
              <a:rPr lang="en-US" sz="1600" b="1" dirty="0" err="1" smtClean="0">
                <a:latin typeface="Cambria" pitchFamily="18" charset="0"/>
              </a:rPr>
              <a:t>Chakabi</a:t>
            </a:r>
            <a:r>
              <a:rPr lang="en-US" sz="1600" b="1" dirty="0" smtClean="0">
                <a:latin typeface="Cambria" pitchFamily="18" charset="0"/>
              </a:rPr>
              <a:t> </a:t>
            </a:r>
            <a:r>
              <a:rPr lang="en-US" sz="1600" b="1" dirty="0" err="1" smtClean="0">
                <a:latin typeface="Cambria" pitchFamily="18" charset="0"/>
              </a:rPr>
              <a:t>Loukon</a:t>
            </a:r>
            <a:r>
              <a:rPr lang="en-US" sz="1600" b="1" dirty="0" smtClean="0">
                <a:latin typeface="Cambria" pitchFamily="18" charset="0"/>
              </a:rPr>
              <a:t>, </a:t>
            </a:r>
          </a:p>
          <a:p>
            <a:r>
              <a:rPr lang="en-US" sz="1600" b="1" dirty="0" err="1" smtClean="0">
                <a:latin typeface="Cambria" pitchFamily="18" charset="0"/>
              </a:rPr>
              <a:t>Uyun</a:t>
            </a:r>
            <a:r>
              <a:rPr lang="en-US" sz="1600" b="1" dirty="0" smtClean="0">
                <a:latin typeface="Cambria" pitchFamily="18" charset="0"/>
              </a:rPr>
              <a:t> </a:t>
            </a:r>
            <a:r>
              <a:rPr lang="en-US" sz="1600" b="1" dirty="0" err="1" smtClean="0">
                <a:latin typeface="Cambria" pitchFamily="18" charset="0"/>
              </a:rPr>
              <a:t>Khunou</a:t>
            </a:r>
            <a:endParaRPr lang="en-US" sz="1600" b="1" dirty="0">
              <a:latin typeface="Cambria" pitchFamily="18" charset="0"/>
            </a:endParaRPr>
          </a:p>
        </p:txBody>
      </p:sp>
      <p:sp>
        <p:nvSpPr>
          <p:cNvPr id="15" name="Title 1"/>
          <p:cNvSpPr>
            <a:spLocks noGrp="1"/>
          </p:cNvSpPr>
          <p:nvPr/>
        </p:nvSpPr>
        <p:spPr>
          <a:xfrm>
            <a:off x="6793296" y="5243585"/>
            <a:ext cx="1981200" cy="11144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Cambria" pitchFamily="18" charset="0"/>
              </a:rPr>
              <a:t>TMP (Ph-III) LSMC</a:t>
            </a:r>
          </a:p>
          <a:p>
            <a:r>
              <a:rPr lang="en-US" sz="1600" b="1" dirty="0" smtClean="0">
                <a:latin typeface="Cambria" pitchFamily="18" charset="0"/>
              </a:rPr>
              <a:t>RD No.24.469</a:t>
            </a:r>
          </a:p>
          <a:p>
            <a:r>
              <a:rPr lang="en-US" sz="1600" b="1" dirty="0" err="1" smtClean="0">
                <a:latin typeface="Cambria" pitchFamily="18" charset="0"/>
              </a:rPr>
              <a:t>Khangabok</a:t>
            </a:r>
            <a:r>
              <a:rPr lang="en-US" sz="1600" b="1" dirty="0" smtClean="0">
                <a:latin typeface="Cambria" pitchFamily="18" charset="0"/>
              </a:rPr>
              <a:t> </a:t>
            </a:r>
            <a:r>
              <a:rPr lang="en-US" sz="1600" b="1" dirty="0" err="1" smtClean="0">
                <a:latin typeface="Cambria" pitchFamily="18" charset="0"/>
              </a:rPr>
              <a:t>Loukon</a:t>
            </a:r>
            <a:r>
              <a:rPr lang="en-US" sz="1600" b="1" dirty="0" smtClean="0">
                <a:latin typeface="Cambria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97321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64149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Glimpses Of Project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MANIPUR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pic>
        <p:nvPicPr>
          <p:cNvPr id="8" name="Picture 7" descr="R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" y="1371600"/>
            <a:ext cx="2882134" cy="3575479"/>
          </a:xfrm>
          <a:prstGeom prst="rect">
            <a:avLst/>
          </a:prstGeom>
        </p:spPr>
      </p:pic>
      <p:pic>
        <p:nvPicPr>
          <p:cNvPr id="12" name="Picture 11" descr="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9747" y="1384454"/>
            <a:ext cx="2666507" cy="3562624"/>
          </a:xfrm>
          <a:prstGeom prst="rect">
            <a:avLst/>
          </a:prstGeom>
        </p:spPr>
      </p:pic>
      <p:pic>
        <p:nvPicPr>
          <p:cNvPr id="14" name="Picture 13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9455" y="1384455"/>
            <a:ext cx="2483705" cy="366885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/>
        </p:nvSpPr>
        <p:spPr>
          <a:xfrm>
            <a:off x="612186" y="5053305"/>
            <a:ext cx="1981200" cy="11144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Cambria" pitchFamily="18" charset="0"/>
              </a:rPr>
              <a:t>TMP (Ph-III) RSMC</a:t>
            </a:r>
          </a:p>
          <a:p>
            <a:r>
              <a:rPr lang="en-US" sz="1600" b="1" dirty="0" err="1" smtClean="0">
                <a:latin typeface="Cambria" pitchFamily="18" charset="0"/>
              </a:rPr>
              <a:t>Arangkot</a:t>
            </a:r>
            <a:endParaRPr lang="en-US" sz="1600" b="1" dirty="0" smtClean="0">
              <a:latin typeface="Cambria" pitchFamily="18" charset="0"/>
            </a:endParaRPr>
          </a:p>
        </p:txBody>
      </p:sp>
      <p:sp>
        <p:nvSpPr>
          <p:cNvPr id="16" name="Title 1"/>
          <p:cNvSpPr>
            <a:spLocks noGrp="1"/>
          </p:cNvSpPr>
          <p:nvPr/>
        </p:nvSpPr>
        <p:spPr>
          <a:xfrm>
            <a:off x="3962399" y="5081542"/>
            <a:ext cx="1981200" cy="11144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Cambria" pitchFamily="18" charset="0"/>
              </a:rPr>
              <a:t>TMP (Ph-III) RSMC</a:t>
            </a:r>
          </a:p>
          <a:p>
            <a:r>
              <a:rPr lang="en-US" sz="1600" b="1" dirty="0" err="1" smtClean="0">
                <a:latin typeface="Cambria" pitchFamily="18" charset="0"/>
              </a:rPr>
              <a:t>Changamdabi</a:t>
            </a:r>
            <a:r>
              <a:rPr lang="en-US" sz="1600" b="1" dirty="0" smtClean="0">
                <a:latin typeface="Cambria" pitchFamily="18" charset="0"/>
              </a:rPr>
              <a:t> </a:t>
            </a: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6996113" y="5081542"/>
            <a:ext cx="1981200" cy="11144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Cambria" pitchFamily="18" charset="0"/>
              </a:rPr>
              <a:t>TMP (Ph-III) RSMC</a:t>
            </a:r>
          </a:p>
          <a:p>
            <a:r>
              <a:rPr lang="en-US" sz="1600" b="1" dirty="0" err="1" smtClean="0">
                <a:latin typeface="Cambria" pitchFamily="18" charset="0"/>
              </a:rPr>
              <a:t>Andro</a:t>
            </a:r>
            <a:r>
              <a:rPr lang="en-US" sz="1600" b="1" dirty="0" smtClean="0">
                <a:latin typeface="Cambria" pitchFamily="18" charset="0"/>
              </a:rPr>
              <a:t> Khunjao-1</a:t>
            </a:r>
          </a:p>
        </p:txBody>
      </p:sp>
    </p:spTree>
    <p:extLst>
      <p:ext uri="{BB962C8B-B14F-4D97-AF65-F5344CB8AC3E}">
        <p14:creationId xmlns:p14="http://schemas.microsoft.com/office/powerpoint/2010/main" val="118498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8580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MANIPUR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341421"/>
              </p:ext>
            </p:extLst>
          </p:nvPr>
        </p:nvGraphicFramePr>
        <p:xfrm>
          <a:off x="873179" y="1602531"/>
          <a:ext cx="8159641" cy="4227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74"/>
                <a:gridCol w="6981167"/>
              </a:tblGrid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Other  Issue (to</a:t>
                      </a:r>
                      <a:r>
                        <a:rPr lang="en-IN" baseline="0" dirty="0" smtClean="0"/>
                        <a:t> be specified).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3446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39449" y="861848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ODISHA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841037"/>
              </p:ext>
            </p:extLst>
          </p:nvPr>
        </p:nvGraphicFramePr>
        <p:xfrm>
          <a:off x="559505" y="1841524"/>
          <a:ext cx="9346495" cy="961320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9613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8              Projects Included: 8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8             Projects Reporting Progress:7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535676187"/>
              </p:ext>
            </p:extLst>
          </p:nvPr>
        </p:nvGraphicFramePr>
        <p:xfrm>
          <a:off x="512378" y="2842259"/>
          <a:ext cx="8851353" cy="370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674600" y="3042746"/>
            <a:ext cx="2766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57268" y="2842258"/>
            <a:ext cx="0" cy="22387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53609" y="6574222"/>
            <a:ext cx="3371029" cy="283779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ODISHA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260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4520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83303"/>
              </p:ext>
            </p:extLst>
          </p:nvPr>
        </p:nvGraphicFramePr>
        <p:xfrm>
          <a:off x="199246" y="1623848"/>
          <a:ext cx="9619924" cy="4788104"/>
        </p:xfrm>
        <a:graphic>
          <a:graphicData uri="http://schemas.openxmlformats.org/drawingml/2006/table">
            <a:tbl>
              <a:tblPr/>
              <a:tblGrid>
                <a:gridCol w="345009"/>
                <a:gridCol w="1830955"/>
                <a:gridCol w="1182029"/>
                <a:gridCol w="1070517"/>
                <a:gridCol w="1037064"/>
                <a:gridCol w="1059365"/>
                <a:gridCol w="1014761"/>
                <a:gridCol w="1148576"/>
                <a:gridCol w="931648"/>
              </a:tblGrid>
              <a:tr h="43842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5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</a:t>
                      </a:r>
                      <a:r>
                        <a:rPr lang="en-US" sz="15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2019-20</a:t>
                      </a:r>
                    </a:p>
                    <a:p>
                      <a:pPr algn="ctr" fontAlgn="t"/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6466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9920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Upper </a:t>
                      </a:r>
                      <a:r>
                        <a:rPr lang="en-IN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Indravati</a:t>
                      </a:r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n-IN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Extn</a:t>
                      </a:r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5.35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52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6.083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63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Rukura</a:t>
                      </a:r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1.377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2.88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97.22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1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Lower Indra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19.88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2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Telengiri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8.682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9.088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4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Subarnarekha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4.555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3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Ananapur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1.505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3.003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15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Kanupur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29.58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29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236.3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9.487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26.99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18.69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23.35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69927" y="1182663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53609" y="6574222"/>
            <a:ext cx="3371029" cy="283779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ODISHA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273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4262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22292"/>
              </p:ext>
            </p:extLst>
          </p:nvPr>
        </p:nvGraphicFramePr>
        <p:xfrm>
          <a:off x="144965" y="1513489"/>
          <a:ext cx="9566950" cy="4994746"/>
        </p:xfrm>
        <a:graphic>
          <a:graphicData uri="http://schemas.openxmlformats.org/drawingml/2006/table">
            <a:tbl>
              <a:tblPr/>
              <a:tblGrid>
                <a:gridCol w="496553"/>
                <a:gridCol w="2157438"/>
                <a:gridCol w="869795"/>
                <a:gridCol w="992459"/>
                <a:gridCol w="814039"/>
                <a:gridCol w="836341"/>
                <a:gridCol w="769434"/>
                <a:gridCol w="667156"/>
                <a:gridCol w="954237"/>
                <a:gridCol w="1009498"/>
              </a:tblGrid>
              <a:tr h="55179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5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5454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5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519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Upper Indravati  Extn.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94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79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Rukura</a:t>
                      </a:r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13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Lower Indra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99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Telengiri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Subarnarekha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12.179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42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Ananapur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27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Kanupur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84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20.55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62736" y="1144707"/>
            <a:ext cx="214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55744" y="6495394"/>
            <a:ext cx="3343275" cy="362607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ODISHA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3797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0447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348834"/>
              </p:ext>
            </p:extLst>
          </p:nvPr>
        </p:nvGraphicFramePr>
        <p:xfrm>
          <a:off x="115747" y="1193005"/>
          <a:ext cx="9645586" cy="5000846"/>
        </p:xfrm>
        <a:graphic>
          <a:graphicData uri="http://schemas.openxmlformats.org/drawingml/2006/table">
            <a:tbl>
              <a:tblPr/>
              <a:tblGrid>
                <a:gridCol w="324091"/>
                <a:gridCol w="1512761"/>
                <a:gridCol w="890614"/>
                <a:gridCol w="1332394"/>
                <a:gridCol w="1083291"/>
                <a:gridCol w="894182"/>
                <a:gridCol w="1007807"/>
                <a:gridCol w="818322"/>
                <a:gridCol w="1014791"/>
                <a:gridCol w="767333"/>
              </a:tblGrid>
              <a:tr h="23572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State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2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2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78631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</a:t>
                      </a:r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2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937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266.1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87.49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87.49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294.9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78.09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9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Assam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54.12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40.19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114.33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81.78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71.53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89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Bihar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39.61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66.90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56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Chhattisgarh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44.63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86.94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55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45.59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56.20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56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Gujarat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602.45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935.56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85.83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1647.2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91.92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8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J&amp;K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78.55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75.96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8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Jharkhand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66.65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236.85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107.33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45.32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8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Karnataka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176.48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90.93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121.86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69.05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252.81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241.22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95.42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08823" y="687518"/>
            <a:ext cx="1717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h. ha.)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600" b="1" smtClean="0">
                <a:solidFill>
                  <a:schemeClr val="tx1"/>
                </a:solidFill>
                <a:latin typeface="Book Antiqua" pitchFamily="18" charset="0"/>
              </a:rPr>
              <a:t>Consolidate</a:t>
            </a:r>
            <a:endParaRPr lang="en-IN" sz="1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60188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86761" y="6193852"/>
            <a:ext cx="838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* i.e. CCA developed under CADWM (up to 31-03-2016) and before CADWM inclusion.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5809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0530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492175"/>
              </p:ext>
            </p:extLst>
          </p:nvPr>
        </p:nvGraphicFramePr>
        <p:xfrm>
          <a:off x="128097" y="1526889"/>
          <a:ext cx="9708096" cy="4967254"/>
        </p:xfrm>
        <a:graphic>
          <a:graphicData uri="http://schemas.openxmlformats.org/drawingml/2006/table">
            <a:tbl>
              <a:tblPr/>
              <a:tblGrid>
                <a:gridCol w="486321"/>
                <a:gridCol w="1556343"/>
                <a:gridCol w="1064394"/>
                <a:gridCol w="1171086"/>
                <a:gridCol w="1029260"/>
                <a:gridCol w="1100173"/>
                <a:gridCol w="1100173"/>
                <a:gridCol w="1100173"/>
                <a:gridCol w="1100173"/>
              </a:tblGrid>
              <a:tr h="41227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5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109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660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Upper Indravati  Extn.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44.03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8.495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39.32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4.709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37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16.55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4.105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4.105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24.80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12.447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32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Rukura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6.998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39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Lower Indra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51.67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27.301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4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Telengiri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2.838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2.838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13.884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Subarnarekha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54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Ananapur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101.6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60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Kanupur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53.44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5.542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8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420.2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107.34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94584" y="1151132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19792" y="6574222"/>
            <a:ext cx="3343275" cy="283779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ODISHA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90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542246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163692"/>
              </p:ext>
            </p:extLst>
          </p:nvPr>
        </p:nvGraphicFramePr>
        <p:xfrm>
          <a:off x="189570" y="1434662"/>
          <a:ext cx="9622494" cy="5139218"/>
        </p:xfrm>
        <a:graphic>
          <a:graphicData uri="http://schemas.openxmlformats.org/drawingml/2006/table">
            <a:tbl>
              <a:tblPr/>
              <a:tblGrid>
                <a:gridCol w="548369"/>
                <a:gridCol w="1518688"/>
                <a:gridCol w="1375522"/>
                <a:gridCol w="1056805"/>
                <a:gridCol w="998571"/>
                <a:gridCol w="987718"/>
                <a:gridCol w="968047"/>
                <a:gridCol w="1084387"/>
                <a:gridCol w="1084387"/>
              </a:tblGrid>
              <a:tr h="39413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5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4238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30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Upper </a:t>
                      </a:r>
                      <a:r>
                        <a:rPr lang="en-IN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Indravati</a:t>
                      </a:r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en-IN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Extn</a:t>
                      </a:r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140.27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122.4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12.74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1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46.87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79.86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28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Rukura</a:t>
                      </a:r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31.71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5.118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20.99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66.20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4.71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59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Lower Indra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103.08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39.18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61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Telengiri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6.941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7.187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47.32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72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Subarnarekha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389.58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7.846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32.78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254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Ananapur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334.37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82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Kanupur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164.85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726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1265.2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109.4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268.9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213.85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89285" y="1060258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 in Rs. Crores)</a:t>
            </a:r>
            <a:endParaRPr lang="en-IN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63864"/>
            <a:ext cx="3343275" cy="409903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ODISHA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7766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536506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39585"/>
              </p:ext>
            </p:extLst>
          </p:nvPr>
        </p:nvGraphicFramePr>
        <p:xfrm>
          <a:off x="148377" y="1338521"/>
          <a:ext cx="9609247" cy="4587285"/>
        </p:xfrm>
        <a:graphic>
          <a:graphicData uri="http://schemas.openxmlformats.org/drawingml/2006/table">
            <a:tbl>
              <a:tblPr/>
              <a:tblGrid>
                <a:gridCol w="375730"/>
                <a:gridCol w="1417597"/>
                <a:gridCol w="871046"/>
                <a:gridCol w="1401570"/>
                <a:gridCol w="973520"/>
                <a:gridCol w="909474"/>
                <a:gridCol w="866243"/>
                <a:gridCol w="879252"/>
                <a:gridCol w="1090349"/>
                <a:gridCol w="824466"/>
              </a:tblGrid>
              <a:tr h="25424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5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5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5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95396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</a:t>
                      </a:r>
                      <a:r>
                        <a:rPr lang="en-IN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5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IPC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969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Upper Indravati  Extn.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41.794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41.794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44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Ret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8.423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99.06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9.775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9.728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7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Rukura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97.22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7.648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6.796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88.86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04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Lower Indra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38.87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26.502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68.18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44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Telengiri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8.643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13.789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11.815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85.68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7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Subarnarekha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4.555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115.259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77.97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67.65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85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Ananapur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5.289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3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Kanupur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29.58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47.709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9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238.96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331.564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177.61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96304" y="1015325"/>
            <a:ext cx="1733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CCA in Th. ha.)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605752"/>
            <a:ext cx="3343275" cy="252248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ODISHA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8095" y="6101255"/>
            <a:ext cx="9501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/>
              <a:t>* i.e. CCA developed under CADWM (up to 31-03-2016) and before CADWM inclusion.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38194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58236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ODISHA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69956"/>
              </p:ext>
            </p:extLst>
          </p:nvPr>
        </p:nvGraphicFramePr>
        <p:xfrm>
          <a:off x="973519" y="1529257"/>
          <a:ext cx="8159641" cy="4417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74"/>
                <a:gridCol w="6981167"/>
              </a:tblGrid>
              <a:tr h="697321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317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Other  Issue (to</a:t>
                      </a:r>
                      <a:r>
                        <a:rPr lang="en-IN" baseline="0" dirty="0" smtClean="0"/>
                        <a:t> be specified).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20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39449" y="846082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Rajasthan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82128"/>
              </p:ext>
            </p:extLst>
          </p:nvPr>
        </p:nvGraphicFramePr>
        <p:xfrm>
          <a:off x="559505" y="1689519"/>
          <a:ext cx="9346495" cy="873232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8509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2           Projects Included: 2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1          Projects Reporting Progress:2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816806821"/>
              </p:ext>
            </p:extLst>
          </p:nvPr>
        </p:nvGraphicFramePr>
        <p:xfrm>
          <a:off x="512378" y="2611426"/>
          <a:ext cx="8851353" cy="370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118410" y="2858024"/>
            <a:ext cx="255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57268" y="2611425"/>
            <a:ext cx="0" cy="22544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RAJASTHAN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225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" y="889795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756684"/>
              </p:ext>
            </p:extLst>
          </p:nvPr>
        </p:nvGraphicFramePr>
        <p:xfrm>
          <a:off x="256478" y="1923393"/>
          <a:ext cx="9458400" cy="3815756"/>
        </p:xfrm>
        <a:graphic>
          <a:graphicData uri="http://schemas.openxmlformats.org/drawingml/2006/table">
            <a:tbl>
              <a:tblPr/>
              <a:tblGrid>
                <a:gridCol w="5412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49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92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38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638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638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2526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2627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23995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76569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788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7876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Narmada</a:t>
                      </a:r>
                      <a:r>
                        <a:rPr lang="en-IN" sz="18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Canal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68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Mod. of</a:t>
                      </a:r>
                      <a:r>
                        <a:rPr lang="en-IN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Gang Canal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6.86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7.08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6889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6.86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7.08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02659" y="1490091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>
                <a:solidFill>
                  <a:schemeClr val="tx1"/>
                </a:solidFill>
                <a:latin typeface="Book Antiqua" pitchFamily="18" charset="0"/>
              </a:rPr>
              <a:t>RAJASTHAN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</a:t>
            </a:r>
            <a:r>
              <a:rPr lang="en-IN" sz="2400" b="1" dirty="0" smtClean="0"/>
              <a:t>):  Progress </a:t>
            </a:r>
            <a:r>
              <a:rPr lang="en-IN" sz="2400" b="1" dirty="0"/>
              <a:t>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692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921326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44788"/>
              </p:ext>
            </p:extLst>
          </p:nvPr>
        </p:nvGraphicFramePr>
        <p:xfrm>
          <a:off x="189572" y="2146978"/>
          <a:ext cx="9509534" cy="3352907"/>
        </p:xfrm>
        <a:graphic>
          <a:graphicData uri="http://schemas.openxmlformats.org/drawingml/2006/table">
            <a:tbl>
              <a:tblPr/>
              <a:tblGrid>
                <a:gridCol w="6281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585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69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26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26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4262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4262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0492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07205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98846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73811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4286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800" b="1" i="0" u="none" strike="noStrike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48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Narmada</a:t>
                      </a:r>
                      <a:r>
                        <a:rPr lang="en-IN" sz="18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Canal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2232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99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Mod. of</a:t>
                      </a:r>
                      <a:r>
                        <a:rPr lang="en-IN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Gang Canal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9903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2268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2180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86893" y="1584684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243146"/>
            <a:ext cx="3343275" cy="488731"/>
          </a:xfrm>
        </p:spPr>
        <p:txBody>
          <a:bodyPr/>
          <a:lstStyle/>
          <a:p>
            <a:r>
              <a:rPr lang="en-IN" sz="1800" b="1" dirty="0">
                <a:solidFill>
                  <a:schemeClr val="tx1"/>
                </a:solidFill>
                <a:latin typeface="Book Antiqua" pitchFamily="18" charset="0"/>
              </a:rPr>
              <a:t>RAJASTHAN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</a:t>
            </a:r>
            <a:r>
              <a:rPr lang="en-IN" sz="2400" b="1" dirty="0" smtClean="0"/>
              <a:t>):  Progress </a:t>
            </a:r>
            <a:r>
              <a:rPr lang="en-IN" sz="2400" b="1" dirty="0"/>
              <a:t>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928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2736" y="73261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726542"/>
              </p:ext>
            </p:extLst>
          </p:nvPr>
        </p:nvGraphicFramePr>
        <p:xfrm>
          <a:off x="234177" y="2068150"/>
          <a:ext cx="9422777" cy="4036389"/>
        </p:xfrm>
        <a:graphic>
          <a:graphicData uri="http://schemas.openxmlformats.org/drawingml/2006/table">
            <a:tbl>
              <a:tblPr/>
              <a:tblGrid>
                <a:gridCol w="6939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31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74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413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4136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4136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4136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04136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04136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99036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2019-20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051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08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Narmada</a:t>
                      </a:r>
                      <a:r>
                        <a:rPr lang="en-IN" sz="18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Canal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54.06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Mod. of</a:t>
                      </a:r>
                      <a:r>
                        <a:rPr lang="en-IN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Gang Canal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61.24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115.3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8.60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82398" y="1616215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>
                <a:solidFill>
                  <a:schemeClr val="tx1"/>
                </a:solidFill>
                <a:latin typeface="Book Antiqua" pitchFamily="18" charset="0"/>
              </a:rPr>
              <a:t>RAJASTHAN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</a:t>
            </a:r>
            <a:r>
              <a:rPr lang="en-IN" sz="2400" b="1" dirty="0" smtClean="0"/>
              <a:t>):  Progress </a:t>
            </a:r>
            <a:r>
              <a:rPr lang="en-IN" sz="2400" b="1" dirty="0"/>
              <a:t>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389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7403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941701"/>
              </p:ext>
            </p:extLst>
          </p:nvPr>
        </p:nvGraphicFramePr>
        <p:xfrm>
          <a:off x="245327" y="2146977"/>
          <a:ext cx="9456235" cy="3941999"/>
        </p:xfrm>
        <a:graphic>
          <a:graphicData uri="http://schemas.openxmlformats.org/drawingml/2006/table">
            <a:tbl>
              <a:tblPr/>
              <a:tblGrid>
                <a:gridCol w="5352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95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935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052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6235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5189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3294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04506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04506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62226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2019-20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1024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981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Narmada</a:t>
                      </a:r>
                      <a:r>
                        <a:rPr lang="en-IN" sz="18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Canal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97.48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8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Mod. of</a:t>
                      </a:r>
                      <a:r>
                        <a:rPr lang="en-IN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Gang Canal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123.01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38.27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8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220.49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38.27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17.36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97322" y="154738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48097"/>
            <a:ext cx="3343275" cy="409903"/>
          </a:xfrm>
        </p:spPr>
        <p:txBody>
          <a:bodyPr/>
          <a:lstStyle/>
          <a:p>
            <a:r>
              <a:rPr lang="en-IN" sz="1800" b="1" dirty="0">
                <a:solidFill>
                  <a:schemeClr val="tx1"/>
                </a:solidFill>
                <a:latin typeface="Book Antiqua" pitchFamily="18" charset="0"/>
              </a:rPr>
              <a:t>RAJASTHAN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</a:t>
            </a:r>
            <a:r>
              <a:rPr lang="en-IN" sz="2400" b="1" dirty="0" smtClean="0"/>
              <a:t>):  Progress </a:t>
            </a:r>
            <a:r>
              <a:rPr lang="en-IN" sz="2400" b="1" dirty="0"/>
              <a:t>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015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16853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315775"/>
              </p:ext>
            </p:extLst>
          </p:nvPr>
        </p:nvGraphicFramePr>
        <p:xfrm>
          <a:off x="189571" y="1768973"/>
          <a:ext cx="9590047" cy="3994485"/>
        </p:xfrm>
        <a:graphic>
          <a:graphicData uri="http://schemas.openxmlformats.org/drawingml/2006/table">
            <a:tbl>
              <a:tblPr/>
              <a:tblGrid>
                <a:gridCol w="301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86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60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73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281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3115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4954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9076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1820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99085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47099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600" b="1" dirty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600" b="1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28445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i="0" u="none" strike="noStrike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6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</a:t>
                      </a:r>
                      <a:r>
                        <a:rPr lang="en-IN" sz="20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600" b="1" i="0" u="none" strike="noStrike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2212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Narmada</a:t>
                      </a:r>
                      <a:r>
                        <a:rPr lang="en-IN" sz="18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Canal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246.0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246.0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246.0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245.88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245.81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99.97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61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Mod. of</a:t>
                      </a:r>
                      <a:r>
                        <a:rPr lang="en-IN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Gang Canal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45.694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1.389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49.36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96.51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96.51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6164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291.694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247.389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92.07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342.39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342.32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99.98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55004" y="1368862"/>
            <a:ext cx="2097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(CCA in Th. ha.)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>
                <a:solidFill>
                  <a:schemeClr val="tx1"/>
                </a:solidFill>
                <a:latin typeface="Book Antiqua" pitchFamily="18" charset="0"/>
              </a:rPr>
              <a:t>RAJASTHAN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</a:t>
            </a:r>
            <a:r>
              <a:rPr lang="en-IN" sz="2400" b="1" dirty="0" smtClean="0"/>
              <a:t>):  Progress </a:t>
            </a:r>
            <a:r>
              <a:rPr lang="en-IN" sz="2400" b="1" dirty="0"/>
              <a:t>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0237" y="5901200"/>
            <a:ext cx="931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/>
              <a:t>* i.e. CCA developed under CADWM (up to 31-03-2016) and before CADWM inclusion.</a:t>
            </a:r>
          </a:p>
        </p:txBody>
      </p:sp>
    </p:spTree>
    <p:extLst>
      <p:ext uri="{BB962C8B-B14F-4D97-AF65-F5344CB8AC3E}">
        <p14:creationId xmlns:p14="http://schemas.microsoft.com/office/powerpoint/2010/main" val="266622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0447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 ( Contd.)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802264"/>
              </p:ext>
            </p:extLst>
          </p:nvPr>
        </p:nvGraphicFramePr>
        <p:xfrm>
          <a:off x="115747" y="1193005"/>
          <a:ext cx="9645585" cy="5048888"/>
        </p:xfrm>
        <a:graphic>
          <a:graphicData uri="http://schemas.openxmlformats.org/drawingml/2006/table">
            <a:tbl>
              <a:tblPr/>
              <a:tblGrid>
                <a:gridCol w="324091"/>
                <a:gridCol w="1512761"/>
                <a:gridCol w="1015587"/>
                <a:gridCol w="1207420"/>
                <a:gridCol w="1083291"/>
                <a:gridCol w="894182"/>
                <a:gridCol w="1007807"/>
                <a:gridCol w="818322"/>
                <a:gridCol w="1014791"/>
                <a:gridCol w="767333"/>
              </a:tblGrid>
              <a:tr h="23572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State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2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2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78631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</a:t>
                      </a:r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2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937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Kerala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30.72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90.56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9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Madhya Pradesh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664.44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101.78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210.04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311.82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46.93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847.77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775.85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91.52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89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Maharashtra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205.4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57.88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263.28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37.29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777.5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74.01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56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Manipur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63.52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56.66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55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Odisha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238.96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55.17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57.92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331.56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177.61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53.57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6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Rajisthan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291.69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247.39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268.56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92.07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342.39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342.32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99.98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8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Telangana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529.03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636.04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324.12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8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Uttar Pradesh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524.38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663.9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221.15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33.31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806"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5446.25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1367.50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1343.82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2711.32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49.78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6473.74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4356.87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67.30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08823" y="687518"/>
            <a:ext cx="1717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h. ha.)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8765" y="6632971"/>
            <a:ext cx="3343275" cy="365125"/>
          </a:xfrm>
        </p:spPr>
        <p:txBody>
          <a:bodyPr/>
          <a:lstStyle/>
          <a:p>
            <a:r>
              <a:rPr lang="en-IN" sz="1600" b="1" smtClean="0">
                <a:solidFill>
                  <a:schemeClr val="tx1"/>
                </a:solidFill>
                <a:latin typeface="Book Antiqua" pitchFamily="18" charset="0"/>
              </a:rPr>
              <a:t>Consolidate</a:t>
            </a:r>
          </a:p>
          <a:p>
            <a:endParaRPr lang="en-IN" sz="1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60188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86761" y="6193852"/>
            <a:ext cx="838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* i.e. CCA developed under CADWM (up to 31-03-2016) and before CADWM inclusion.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47412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85800"/>
            <a:ext cx="9906000" cy="1057275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Glimpses Of Project Progress</a:t>
            </a:r>
          </a:p>
          <a:p>
            <a:pPr algn="ctr">
              <a:defRPr/>
            </a:pPr>
            <a:r>
              <a:rPr lang="en-US" sz="2800" b="1" dirty="0">
                <a:cs typeface="Arial" panose="020B0604020202020204" pitchFamily="34" charset="0"/>
              </a:rPr>
              <a:t>Water course at </a:t>
            </a:r>
            <a:r>
              <a:rPr lang="en-US" sz="2800" b="1" dirty="0" err="1">
                <a:cs typeface="Arial" panose="020B0604020202020204" pitchFamily="34" charset="0"/>
              </a:rPr>
              <a:t>Chak</a:t>
            </a:r>
            <a:r>
              <a:rPr lang="en-US" sz="2800" b="1" dirty="0">
                <a:cs typeface="Arial" panose="020B0604020202020204" pitchFamily="34" charset="0"/>
              </a:rPr>
              <a:t> No 73 NP of Gang Canal Project Phase-II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>
                <a:solidFill>
                  <a:schemeClr val="tx1"/>
                </a:solidFill>
                <a:latin typeface="Book Antiqua" pitchFamily="18" charset="0"/>
              </a:rPr>
              <a:t>RAJASTHAN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</a:t>
            </a:r>
            <a:r>
              <a:rPr lang="en-IN" sz="2400" b="1" dirty="0" smtClean="0"/>
              <a:t>):  Progress </a:t>
            </a:r>
            <a:r>
              <a:rPr lang="en-IN" sz="2400" b="1" dirty="0"/>
              <a:t>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59851" y="2286000"/>
            <a:ext cx="549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i="1" dirty="0"/>
              <a:t>{.....Project Photographs (4/5) may be provided}</a:t>
            </a:r>
            <a:endParaRPr lang="en-US" b="1" i="1" dirty="0"/>
          </a:p>
        </p:txBody>
      </p:sp>
      <p:pic>
        <p:nvPicPr>
          <p:cNvPr id="2051" name="Picture 3" descr="C:\Users\Admin\AppData\Local\Temp\Rar$DI00.100\20151119_141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645" y="1843088"/>
            <a:ext cx="8033146" cy="5014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63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85800"/>
            <a:ext cx="9906000" cy="1057275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Glimpses Of Project Progress</a:t>
            </a:r>
          </a:p>
          <a:p>
            <a:pPr algn="ctr">
              <a:defRPr/>
            </a:pPr>
            <a:r>
              <a:rPr lang="en-US" sz="2800" b="1" dirty="0">
                <a:cs typeface="Arial" panose="020B0604020202020204" pitchFamily="34" charset="0"/>
              </a:rPr>
              <a:t>Sprinkler system at </a:t>
            </a:r>
            <a:r>
              <a:rPr lang="en-US" sz="2800" b="1" dirty="0" err="1">
                <a:cs typeface="Arial" panose="020B0604020202020204" pitchFamily="34" charset="0"/>
              </a:rPr>
              <a:t>Jaisala</a:t>
            </a:r>
            <a:r>
              <a:rPr lang="en-US" sz="2800" b="1" dirty="0">
                <a:cs typeface="Arial" panose="020B0604020202020204" pitchFamily="34" charset="0"/>
              </a:rPr>
              <a:t> </a:t>
            </a:r>
            <a:r>
              <a:rPr lang="en-US" sz="2800" b="1" dirty="0" err="1">
                <a:cs typeface="Arial" panose="020B0604020202020204" pitchFamily="34" charset="0"/>
              </a:rPr>
              <a:t>Distributary</a:t>
            </a:r>
            <a:r>
              <a:rPr lang="en-US" sz="2800" b="1" dirty="0">
                <a:cs typeface="Arial" panose="020B0604020202020204" pitchFamily="34" charset="0"/>
              </a:rPr>
              <a:t> of Narmada Canal Project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>
                <a:solidFill>
                  <a:schemeClr val="tx1"/>
                </a:solidFill>
                <a:latin typeface="Book Antiqua" pitchFamily="18" charset="0"/>
              </a:rPr>
              <a:t>RAJASTHAN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</a:t>
            </a:r>
            <a:r>
              <a:rPr lang="en-IN" sz="2400" b="1" dirty="0" smtClean="0"/>
              <a:t>):  Progress </a:t>
            </a:r>
            <a:r>
              <a:rPr lang="en-IN" sz="2400" b="1" dirty="0"/>
              <a:t>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59851" y="2286000"/>
            <a:ext cx="549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i="1" dirty="0"/>
              <a:t>{.....Project Photographs (4/5) may be provided}</a:t>
            </a:r>
            <a:endParaRPr lang="en-US" b="1" i="1" dirty="0"/>
          </a:p>
        </p:txBody>
      </p:sp>
      <p:pic>
        <p:nvPicPr>
          <p:cNvPr id="3074" name="Picture 2" descr="C:\Users\Admin\Downloads\DSC_09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254" y="1943100"/>
            <a:ext cx="8389492" cy="4914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023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8580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>
                <a:solidFill>
                  <a:schemeClr val="tx1"/>
                </a:solidFill>
                <a:latin typeface="Book Antiqua" pitchFamily="18" charset="0"/>
              </a:rPr>
              <a:t>RAJASTHAN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315991"/>
              </p:ext>
            </p:extLst>
          </p:nvPr>
        </p:nvGraphicFramePr>
        <p:xfrm>
          <a:off x="873179" y="1602531"/>
          <a:ext cx="8159641" cy="4220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811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2752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Absence of Hydraulic</a:t>
                      </a:r>
                      <a:r>
                        <a:rPr lang="en-IN" baseline="0" dirty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Delay in Govt/Administrative clearances.</a:t>
                      </a:r>
                    </a:p>
                  </a:txBody>
                  <a:tcPr marL="74295" marR="7429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Capacity related issues of</a:t>
                      </a:r>
                      <a:r>
                        <a:rPr lang="en-IN" baseline="0" dirty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Other  Issue (to</a:t>
                      </a:r>
                      <a:r>
                        <a:rPr lang="en-IN" baseline="0" dirty="0"/>
                        <a:t> be specified).</a:t>
                      </a:r>
                      <a:endParaRPr lang="en-US" dirty="0"/>
                    </a:p>
                  </a:txBody>
                  <a:tcPr marL="74295" marR="74295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</a:t>
            </a:r>
            <a:r>
              <a:rPr lang="en-IN" sz="2400" b="1" dirty="0" smtClean="0"/>
              <a:t>):  Progress </a:t>
            </a:r>
            <a:r>
              <a:rPr lang="en-IN" sz="2400" b="1" dirty="0"/>
              <a:t>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5711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</a:t>
            </a:r>
            <a:r>
              <a:rPr lang="en-IN" sz="2400" b="1"/>
              <a:t>2019</a:t>
            </a:r>
            <a:r>
              <a:rPr lang="en-IN" sz="2400" b="1" smtClean="0"/>
              <a:t>):  Progress </a:t>
            </a:r>
            <a:r>
              <a:rPr lang="en-IN" sz="2400" b="1" dirty="0"/>
              <a:t>Review Presentations</a:t>
            </a:r>
            <a:endParaRPr lang="en-US" sz="2400" b="1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</p:spPr>
        <p:txBody>
          <a:bodyPr/>
          <a:lstStyle/>
          <a:p>
            <a:r>
              <a:rPr lang="en-IN" sz="1800" b="1" dirty="0">
                <a:solidFill>
                  <a:schemeClr val="tx1"/>
                </a:solidFill>
                <a:latin typeface="Book Antiqua" pitchFamily="18" charset="0"/>
              </a:rPr>
              <a:t>RAJASTHAN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06656" y="3039571"/>
            <a:ext cx="8543925" cy="9333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IN" dirty="0"/>
              <a:t>{....Present Project-specific information and Issues}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0" y="104745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Extra Slides</a:t>
            </a:r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13830" y="861848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TELANGANA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965103"/>
              </p:ext>
            </p:extLst>
          </p:nvPr>
        </p:nvGraphicFramePr>
        <p:xfrm>
          <a:off x="320236" y="1757046"/>
          <a:ext cx="9346495" cy="961320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9613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11            Projects Included: 11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9             Projects Reporting Progress:0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523209748"/>
              </p:ext>
            </p:extLst>
          </p:nvPr>
        </p:nvGraphicFramePr>
        <p:xfrm>
          <a:off x="512378" y="2690254"/>
          <a:ext cx="8851353" cy="370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53001" y="2979684"/>
            <a:ext cx="2694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cxnSp>
        <p:nvCxnSpPr>
          <p:cNvPr id="5" name="Straight Arrow Connector 4"/>
          <p:cNvCxnSpPr>
            <a:stCxn id="12" idx="0"/>
          </p:cNvCxnSpPr>
          <p:nvPr/>
        </p:nvCxnSpPr>
        <p:spPr>
          <a:xfrm flipH="1">
            <a:off x="4931649" y="2690254"/>
            <a:ext cx="6405" cy="227469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dirty="0"/>
              <a:t>TELANGANA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016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" y="557459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62607"/>
              </p:ext>
            </p:extLst>
          </p:nvPr>
        </p:nvGraphicFramePr>
        <p:xfrm>
          <a:off x="155850" y="1227787"/>
          <a:ext cx="9594302" cy="4777722"/>
        </p:xfrm>
        <a:graphic>
          <a:graphicData uri="http://schemas.openxmlformats.org/drawingml/2006/table">
            <a:tbl>
              <a:tblPr/>
              <a:tblGrid>
                <a:gridCol w="356006"/>
                <a:gridCol w="1899518"/>
                <a:gridCol w="1215997"/>
                <a:gridCol w="821181"/>
                <a:gridCol w="1060320"/>
                <a:gridCol w="1060320"/>
                <a:gridCol w="1060320"/>
                <a:gridCol w="1060320"/>
                <a:gridCol w="1060320"/>
              </a:tblGrid>
              <a:tr h="23302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 in Th. Ha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5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5053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687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J. Chokha Rao LIS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248.685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33.539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50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Gollavagu Project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3.845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5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Mathadivagu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1.547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8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Palemvagu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1.007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9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Peddavagu @ Jagannathpur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6.073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3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Peddavagu @ Neelwai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2.367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7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Rajiv Bheema L.I. Scheme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82.153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30.000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9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Rallivagu project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1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SriKomaram Bheem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9.915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4.336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9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SRSP St.II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73.138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61.411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1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Indiramma Flood Flow Canal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93.587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5.669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589">
                <a:tc>
                  <a:txBody>
                    <a:bodyPr/>
                    <a:lstStyle/>
                    <a:p>
                      <a:pPr algn="ctr" rtl="0" fontAlgn="ctr"/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529.028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141.781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8419" y="6092038"/>
            <a:ext cx="9578897" cy="687903"/>
          </a:xfrm>
        </p:spPr>
        <p:txBody>
          <a:bodyPr/>
          <a:lstStyle/>
          <a:p>
            <a:pPr marL="361950" indent="-361950" algn="just">
              <a:buFont typeface="Arial" pitchFamily="34" charset="0"/>
              <a:buChar char="•"/>
              <a:tabLst>
                <a:tab pos="441325" algn="l"/>
                <a:tab pos="536575" algn="l"/>
              </a:tabLst>
            </a:pP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Projects are included in 31/03/2017.</a:t>
            </a:r>
          </a:p>
          <a:p>
            <a:pPr marL="361950" indent="-361950" algn="just">
              <a:buFont typeface="Arial" pitchFamily="34" charset="0"/>
              <a:buChar char="•"/>
              <a:tabLst>
                <a:tab pos="441325" algn="l"/>
                <a:tab pos="536575" algn="l"/>
              </a:tabLst>
            </a:pP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 the works under AIBP are delayed, CADWM works could not be taken up during 2017-18.</a:t>
            </a:r>
          </a:p>
          <a:p>
            <a:pPr marL="361950" indent="-361950" algn="just">
              <a:buFont typeface="Arial" pitchFamily="34" charset="0"/>
              <a:buChar char="•"/>
              <a:tabLst>
                <a:tab pos="441325" algn="l"/>
                <a:tab pos="536575" algn="l"/>
              </a:tabLst>
            </a:pP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Work could not be grounded during 2018-19 due to delay in Administrative sanctions.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159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18309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139011"/>
              </p:ext>
            </p:extLst>
          </p:nvPr>
        </p:nvGraphicFramePr>
        <p:xfrm>
          <a:off x="247650" y="1639614"/>
          <a:ext cx="9449127" cy="4767749"/>
        </p:xfrm>
        <a:graphic>
          <a:graphicData uri="http://schemas.openxmlformats.org/drawingml/2006/table">
            <a:tbl>
              <a:tblPr/>
              <a:tblGrid>
                <a:gridCol w="548219"/>
                <a:gridCol w="2928638"/>
                <a:gridCol w="1471961"/>
                <a:gridCol w="1070517"/>
                <a:gridCol w="1838457"/>
                <a:gridCol w="1591335"/>
              </a:tblGrid>
              <a:tr h="28377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5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1794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5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WUAs Status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64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J. Chokha Rao LIS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WUAs shall</a:t>
                      </a:r>
                      <a:r>
                        <a:rPr lang="en-US" sz="15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be formed after completion of the AIBP projects.</a:t>
                      </a:r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5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Gollavagu Project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2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Mathadivagu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58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Palemvagu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9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Peddavagu @ Jagannathpur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18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Peddavagu @ Neelwai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9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Rajiv Bheema L.I. Scheme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19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Rallivagu project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24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SriKomaram Bheem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86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SRSP St.II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24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Indiramma Flood Flow Canal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4934">
                <a:tc>
                  <a:txBody>
                    <a:bodyPr/>
                    <a:lstStyle/>
                    <a:p>
                      <a:pPr algn="ctr" rtl="0" fontAlgn="ctr"/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1148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38033" y="1261969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dirty="0"/>
              <a:t>TELANGANA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2150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02476" y="81885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594274"/>
              </p:ext>
            </p:extLst>
          </p:nvPr>
        </p:nvGraphicFramePr>
        <p:xfrm>
          <a:off x="185966" y="1718445"/>
          <a:ext cx="9534070" cy="4648588"/>
        </p:xfrm>
        <a:graphic>
          <a:graphicData uri="http://schemas.openxmlformats.org/drawingml/2006/table">
            <a:tbl>
              <a:tblPr/>
              <a:tblGrid>
                <a:gridCol w="354339"/>
                <a:gridCol w="2950027"/>
                <a:gridCol w="992458"/>
                <a:gridCol w="802888"/>
                <a:gridCol w="747132"/>
                <a:gridCol w="814039"/>
                <a:gridCol w="734752"/>
                <a:gridCol w="1049250"/>
                <a:gridCol w="1089185"/>
              </a:tblGrid>
              <a:tr h="36613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5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7485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220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J. Chokha Rao LIS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380.35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2.69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7.04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3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Gollavagu Project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7.186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14.33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Mathadivagu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6.187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29.09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1.28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26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Palemvagu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2.601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19.60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9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Peddavagu @ Jagannathpur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12.20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5.00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1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Peddavagu @ Neelwai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6.669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29.84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1.33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81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Rajiv Bheema L.I. Scheme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112.22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70.52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63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Rallivagu project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1.472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19.02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6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SriKomaram Bheem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19.84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5.89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5.89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29.69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4.35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13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SRSP St.II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103.241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11.20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9.00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0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Indiramma Flood Flow Canal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48.26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3.06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3.06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6.34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063">
                <a:tc>
                  <a:txBody>
                    <a:bodyPr/>
                    <a:lstStyle/>
                    <a:p>
                      <a:pPr algn="ctr" rtl="0" fontAlgn="ctr"/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700.22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26.12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36.34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5.187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103.93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70886" y="1312383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dirty="0"/>
              <a:t>TELANGANA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8449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8444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609535"/>
              </p:ext>
            </p:extLst>
          </p:nvPr>
        </p:nvGraphicFramePr>
        <p:xfrm>
          <a:off x="111512" y="1641444"/>
          <a:ext cx="9690409" cy="4859717"/>
        </p:xfrm>
        <a:graphic>
          <a:graphicData uri="http://schemas.openxmlformats.org/drawingml/2006/table">
            <a:tbl>
              <a:tblPr/>
              <a:tblGrid>
                <a:gridCol w="382342"/>
                <a:gridCol w="3252956"/>
                <a:gridCol w="1349297"/>
                <a:gridCol w="657922"/>
                <a:gridCol w="836342"/>
                <a:gridCol w="702527"/>
                <a:gridCol w="624468"/>
                <a:gridCol w="947854"/>
                <a:gridCol w="936701"/>
              </a:tblGrid>
              <a:tr h="38243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6315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3713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J. Chokha Rao LIS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759.94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Inclusion</a:t>
                      </a:r>
                      <a:r>
                        <a:rPr lang="en-IN" sz="15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on 31</a:t>
                      </a:r>
                      <a:r>
                        <a:rPr lang="en-IN" sz="1500" b="1" i="0" u="none" strike="noStrike" kern="1200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IN" sz="15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March, 2017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385.725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3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Gollavagu Project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20.4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10.20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Mathadivagu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12.635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6.299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78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Palemvagu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1.729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014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Peddavagu @ Jagannathpur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52.5496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14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Peddavagu @ Neelwai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25.121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9.319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14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Rajiv Bheema L.I. Scheme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239.519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150.78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2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Rallivagu project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2.785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99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SriKomaram Bheem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56.546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29.519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53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SRSP St.II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204.082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42.272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22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Indiramma Flood Flow Canal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97.23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9.396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571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1478.806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648.024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64496" y="127413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dirty="0"/>
              <a:t>TELANGANA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8021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55954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148977"/>
              </p:ext>
            </p:extLst>
          </p:nvPr>
        </p:nvGraphicFramePr>
        <p:xfrm>
          <a:off x="87028" y="1383545"/>
          <a:ext cx="9737196" cy="4804618"/>
        </p:xfrm>
        <a:graphic>
          <a:graphicData uri="http://schemas.openxmlformats.org/drawingml/2006/table">
            <a:tbl>
              <a:tblPr/>
              <a:tblGrid>
                <a:gridCol w="360241"/>
                <a:gridCol w="2407443"/>
                <a:gridCol w="802888"/>
                <a:gridCol w="981307"/>
                <a:gridCol w="1103971"/>
                <a:gridCol w="959005"/>
                <a:gridCol w="880946"/>
                <a:gridCol w="903249"/>
                <a:gridCol w="825190"/>
                <a:gridCol w="512956"/>
              </a:tblGrid>
              <a:tr h="21107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5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5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5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67960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Total 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5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31.03. 2016 (A)*</a:t>
                      </a:r>
                      <a:endParaRPr lang="en-US" sz="1500" b="1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5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81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J. Chokha Rao LIS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248.685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248.685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105.344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42.36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16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Gollavagu Project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3.845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3.845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3.845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7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Mathadivagu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3.440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3.44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9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Palemvagu project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2.014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4.100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2.077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50.65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35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Peddavagu</a:t>
                      </a:r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@ </a:t>
                      </a:r>
                      <a:r>
                        <a:rPr lang="en-IN" sz="15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Jagannathpur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6.073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6.073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57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Peddavagu @ Neelwai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5.260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3.24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61.59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86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Rajiv Bheema L.I. Scheme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82.153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5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82.153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59.582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72.52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1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Rallivagu project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0.918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0.918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0.918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7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SriKomaram Bheem 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9.915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9.915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6.094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61.46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20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SRSP St.II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73.138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178.066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138.372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77.70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7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Indiramma Flood Flow Canal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93.587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93.587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1.214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1.29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6494">
                <a:tc>
                  <a:txBody>
                    <a:bodyPr/>
                    <a:lstStyle/>
                    <a:p>
                      <a:pPr algn="ctr" rtl="0" fontAlgn="ctr"/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529.028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636.042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324.12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5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60.68</a:t>
                      </a:r>
                      <a:endParaRPr lang="en-IN" sz="15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54233" y="1032500"/>
            <a:ext cx="16170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Th. ha.)</a:t>
            </a:r>
            <a:endParaRPr lang="en-IN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dirty="0"/>
              <a:t>TELANGANA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7027" y="6168845"/>
            <a:ext cx="838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* i.e. CCA developed under CADWM (up to 31-03-2016) and before CADWM inclusion.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1331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0447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/>
              <a:t>CADWM- Monitoring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8766" y="6632973"/>
            <a:ext cx="3343275" cy="365125"/>
          </a:xfrm>
        </p:spPr>
        <p:txBody>
          <a:bodyPr/>
          <a:lstStyle/>
          <a:p>
            <a:r>
              <a:rPr lang="en-IN" sz="1600" b="1" dirty="0" smtClean="0">
                <a:solidFill>
                  <a:schemeClr val="tx1"/>
                </a:solidFill>
                <a:latin typeface="Book Antiqua" pitchFamily="18" charset="0"/>
              </a:rPr>
              <a:t>Consolidated</a:t>
            </a:r>
          </a:p>
          <a:p>
            <a:endParaRPr lang="en-IN" sz="1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60188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32139" y="1285860"/>
            <a:ext cx="92869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Courier New" pitchFamily="49" charset="0"/>
              <a:buChar char="o"/>
            </a:pPr>
            <a:r>
              <a:rPr lang="en-IN" sz="2000" dirty="0" smtClean="0">
                <a:latin typeface="Arial" charset="0"/>
                <a:cs typeface="Arial" charset="0"/>
              </a:rPr>
              <a:t>Officers of CAD Wing, </a:t>
            </a:r>
            <a:r>
              <a:rPr lang="en-IN" sz="2000" dirty="0" err="1" smtClean="0">
                <a:latin typeface="Arial" charset="0"/>
                <a:cs typeface="Arial" charset="0"/>
              </a:rPr>
              <a:t>MoWR</a:t>
            </a:r>
            <a:r>
              <a:rPr lang="en-IN" sz="2000" dirty="0" smtClean="0">
                <a:latin typeface="Arial" charset="0"/>
                <a:cs typeface="Arial" charset="0"/>
              </a:rPr>
              <a:t>, RD &amp; GR has undertaken visits to 16 projects while CWC CAD cells and Project Monitoring Unit (PMU)  has undertaken 123 &amp; 142 monitoring visits respectively to CAD projects during 2018-19.</a:t>
            </a:r>
          </a:p>
          <a:p>
            <a:pPr algn="just">
              <a:buFont typeface="Courier New" pitchFamily="49" charset="0"/>
              <a:buChar char="o"/>
            </a:pPr>
            <a:r>
              <a:rPr lang="en-IN" sz="2000" dirty="0" smtClean="0">
                <a:latin typeface="Arial" charset="0"/>
                <a:cs typeface="Arial" charset="0"/>
              </a:rPr>
              <a:t>Four meetings of the Project Implementation Review Committee  (PIRC) have been held so far. The 4</a:t>
            </a:r>
            <a:r>
              <a:rPr lang="en-IN" sz="2000" baseline="30000" dirty="0" smtClean="0">
                <a:latin typeface="Arial" charset="0"/>
                <a:cs typeface="Arial" charset="0"/>
              </a:rPr>
              <a:t>th</a:t>
            </a:r>
            <a:r>
              <a:rPr lang="en-IN" sz="2000" dirty="0" smtClean="0">
                <a:latin typeface="Arial" charset="0"/>
                <a:cs typeface="Arial" charset="0"/>
              </a:rPr>
              <a:t> meeting was held </a:t>
            </a:r>
            <a:r>
              <a:rPr lang="en-IN" sz="2000" i="1" dirty="0" smtClean="0">
                <a:latin typeface="Arial" charset="0"/>
                <a:cs typeface="Arial" charset="0"/>
              </a:rPr>
              <a:t>on 4-5</a:t>
            </a:r>
            <a:r>
              <a:rPr lang="en-IN" sz="2000" i="1" baseline="30000" dirty="0" smtClean="0">
                <a:latin typeface="Arial" charset="0"/>
                <a:cs typeface="Arial" charset="0"/>
              </a:rPr>
              <a:t>th</a:t>
            </a:r>
            <a:r>
              <a:rPr lang="en-IN" sz="2000" i="1" dirty="0" smtClean="0">
                <a:latin typeface="Arial" charset="0"/>
                <a:cs typeface="Arial" charset="0"/>
              </a:rPr>
              <a:t> February 2019 at Nagpur.</a:t>
            </a:r>
          </a:p>
          <a:p>
            <a:pPr algn="just">
              <a:buFont typeface="Courier New" pitchFamily="49" charset="0"/>
              <a:buChar char="o"/>
            </a:pPr>
            <a:r>
              <a:rPr lang="en-IN" sz="2000" i="1" dirty="0" smtClean="0">
                <a:latin typeface="Arial" charset="0"/>
                <a:cs typeface="Arial" charset="0"/>
              </a:rPr>
              <a:t>Onsite  MIS training was also conducted on 8 places : CSMRS , New Delhi (25/09/2018); Nasik  (22/05/2018); </a:t>
            </a:r>
            <a:r>
              <a:rPr lang="en-IN" sz="2000" i="1" dirty="0" err="1" smtClean="0">
                <a:latin typeface="Arial" charset="0"/>
                <a:cs typeface="Arial" charset="0"/>
              </a:rPr>
              <a:t>Vadodara</a:t>
            </a:r>
            <a:r>
              <a:rPr lang="en-IN" sz="2000" i="1" dirty="0" smtClean="0">
                <a:latin typeface="Arial" charset="0"/>
                <a:cs typeface="Arial" charset="0"/>
              </a:rPr>
              <a:t> (10/05/2018); </a:t>
            </a:r>
            <a:r>
              <a:rPr lang="en-IN" sz="2000" i="1" dirty="0" err="1" smtClean="0">
                <a:latin typeface="Arial" charset="0"/>
                <a:cs typeface="Arial" charset="0"/>
              </a:rPr>
              <a:t>Lucknow</a:t>
            </a:r>
            <a:r>
              <a:rPr lang="en-IN" sz="2000" i="1" dirty="0" smtClean="0">
                <a:latin typeface="Arial" charset="0"/>
                <a:cs typeface="Arial" charset="0"/>
              </a:rPr>
              <a:t>(03/07/2018); Bhubaneswar (26/07/2018); </a:t>
            </a:r>
            <a:r>
              <a:rPr lang="en-IN" sz="2000" i="1" dirty="0" err="1" smtClean="0">
                <a:latin typeface="Arial" charset="0"/>
                <a:cs typeface="Arial" charset="0"/>
              </a:rPr>
              <a:t>Jaipur</a:t>
            </a:r>
            <a:r>
              <a:rPr lang="en-IN" sz="2000" i="1" dirty="0" smtClean="0">
                <a:latin typeface="Arial" charset="0"/>
                <a:cs typeface="Arial" charset="0"/>
              </a:rPr>
              <a:t>(25/09/2018), Nagpur(04/10/2018); Bikaner(14/01/2019).</a:t>
            </a:r>
          </a:p>
          <a:p>
            <a:pPr algn="just">
              <a:buFont typeface="Courier New" pitchFamily="49" charset="0"/>
              <a:buChar char="o"/>
            </a:pPr>
            <a:r>
              <a:rPr lang="en-IN" sz="2000" dirty="0" smtClean="0">
                <a:latin typeface="Arial" charset="0"/>
                <a:cs typeface="Arial" charset="0"/>
              </a:rPr>
              <a:t>CA release proposals were processed </a:t>
            </a:r>
            <a:r>
              <a:rPr lang="en-IN" sz="2000" dirty="0" err="1" smtClean="0">
                <a:latin typeface="Arial" charset="0"/>
                <a:cs typeface="Arial" charset="0"/>
              </a:rPr>
              <a:t>thorugh</a:t>
            </a:r>
            <a:r>
              <a:rPr lang="en-IN" sz="2000" dirty="0" smtClean="0">
                <a:latin typeface="Arial" charset="0"/>
                <a:cs typeface="Arial" charset="0"/>
              </a:rPr>
              <a:t> online system in 41 cases.</a:t>
            </a:r>
          </a:p>
          <a:p>
            <a:pPr algn="just">
              <a:buFont typeface="Courier New" pitchFamily="49" charset="0"/>
              <a:buChar char="o"/>
            </a:pPr>
            <a:r>
              <a:rPr lang="en-IN" sz="2000" dirty="0" smtClean="0">
                <a:latin typeface="Arial" charset="0"/>
                <a:cs typeface="Arial" charset="0"/>
              </a:rPr>
              <a:t> 61 observations of field inspection were recorded online in respect of 33 projects.</a:t>
            </a:r>
          </a:p>
          <a:p>
            <a:pPr algn="just">
              <a:buFont typeface="Courier New" pitchFamily="49" charset="0"/>
              <a:buChar char="o"/>
            </a:pPr>
            <a:r>
              <a:rPr lang="en-IN" sz="2000" dirty="0" smtClean="0">
                <a:latin typeface="Arial" charset="0"/>
                <a:cs typeface="Arial" charset="0"/>
              </a:rPr>
              <a:t>Progress was captured on MIS by State </a:t>
            </a:r>
            <a:r>
              <a:rPr lang="en-IN" sz="2000" dirty="0" err="1" smtClean="0">
                <a:latin typeface="Arial" charset="0"/>
                <a:cs typeface="Arial" charset="0"/>
              </a:rPr>
              <a:t>nodals</a:t>
            </a:r>
            <a:r>
              <a:rPr lang="en-IN" sz="2000" dirty="0" smtClean="0">
                <a:latin typeface="Arial" charset="0"/>
                <a:cs typeface="Arial" charset="0"/>
              </a:rPr>
              <a:t> outlet-wise.</a:t>
            </a:r>
          </a:p>
        </p:txBody>
      </p:sp>
    </p:spTree>
    <p:extLst>
      <p:ext uri="{BB962C8B-B14F-4D97-AF65-F5344CB8AC3E}">
        <p14:creationId xmlns:p14="http://schemas.microsoft.com/office/powerpoint/2010/main" val="33085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5379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72117"/>
            <a:ext cx="3343275" cy="365125"/>
          </a:xfrm>
        </p:spPr>
        <p:txBody>
          <a:bodyPr/>
          <a:lstStyle/>
          <a:p>
            <a:r>
              <a:rPr lang="en-IN" sz="1800" dirty="0"/>
              <a:t>TELANGANA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882297"/>
              </p:ext>
            </p:extLst>
          </p:nvPr>
        </p:nvGraphicFramePr>
        <p:xfrm>
          <a:off x="873179" y="1571000"/>
          <a:ext cx="8159641" cy="4397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74"/>
                <a:gridCol w="6981167"/>
              </a:tblGrid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Other  Issue (to</a:t>
                      </a:r>
                      <a:r>
                        <a:rPr lang="en-IN" baseline="0" dirty="0" smtClean="0"/>
                        <a:t> be specified). Due to election process  progress is hampered.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</a:t>
            </a:r>
            <a:r>
              <a:rPr lang="en-IN" sz="2400" b="1" smtClean="0"/>
              <a:t>2019):  Progress </a:t>
            </a:r>
            <a:r>
              <a:rPr lang="en-IN" sz="2400" b="1" dirty="0" smtClean="0"/>
              <a:t>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973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35182" y="830668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Uttar Pradesh (Greater </a:t>
            </a:r>
            <a:r>
              <a:rPr lang="en-US" sz="32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Sharda</a:t>
            </a:r>
            <a:r>
              <a:rPr lang="en-US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Sahayak</a:t>
            </a:r>
            <a:r>
              <a:rPr lang="en-US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Command)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457311"/>
              </p:ext>
            </p:extLst>
          </p:nvPr>
        </p:nvGraphicFramePr>
        <p:xfrm>
          <a:off x="380094" y="1594625"/>
          <a:ext cx="9346495" cy="1070518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107051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3              Projects Included: 2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2             Projects Reporting Progress:0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4158578612"/>
              </p:ext>
            </p:extLst>
          </p:nvPr>
        </p:nvGraphicFramePr>
        <p:xfrm>
          <a:off x="527324" y="2641536"/>
          <a:ext cx="8851353" cy="370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053342" y="3058511"/>
            <a:ext cx="2696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62217" y="2865093"/>
            <a:ext cx="0" cy="19330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66417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UTTAR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544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54401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097426"/>
              </p:ext>
            </p:extLst>
          </p:nvPr>
        </p:nvGraphicFramePr>
        <p:xfrm>
          <a:off x="146591" y="1742339"/>
          <a:ext cx="9612821" cy="3824936"/>
        </p:xfrm>
        <a:graphic>
          <a:graphicData uri="http://schemas.openxmlformats.org/drawingml/2006/table">
            <a:tbl>
              <a:tblPr/>
              <a:tblGrid>
                <a:gridCol w="707943"/>
                <a:gridCol w="1502860"/>
                <a:gridCol w="1027816"/>
                <a:gridCol w="1062367"/>
                <a:gridCol w="1062367"/>
                <a:gridCol w="1062367"/>
                <a:gridCol w="1062367"/>
                <a:gridCol w="1062367"/>
                <a:gridCol w="1062367"/>
              </a:tblGrid>
              <a:tr h="73735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914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2019-20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2020-21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2021-22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521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Arjun Sahayak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89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Saryu</a:t>
                      </a:r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IN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Nahar</a:t>
                      </a:r>
                      <a:r>
                        <a:rPr lang="en-IN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Ph-III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8988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524.38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172.75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24961" y="1267022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UTTAR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97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48384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256457"/>
              </p:ext>
            </p:extLst>
          </p:nvPr>
        </p:nvGraphicFramePr>
        <p:xfrm>
          <a:off x="434192" y="1894730"/>
          <a:ext cx="9264913" cy="3352907"/>
        </p:xfrm>
        <a:graphic>
          <a:graphicData uri="http://schemas.openxmlformats.org/drawingml/2006/table">
            <a:tbl>
              <a:tblPr/>
              <a:tblGrid>
                <a:gridCol w="611991"/>
                <a:gridCol w="1323572"/>
                <a:gridCol w="864107"/>
                <a:gridCol w="918378"/>
                <a:gridCol w="918378"/>
                <a:gridCol w="918378"/>
                <a:gridCol w="918378"/>
                <a:gridCol w="918378"/>
                <a:gridCol w="910318"/>
                <a:gridCol w="963035"/>
              </a:tblGrid>
              <a:tr h="73811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74286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8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748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Arjun Sahayak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.....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9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Saryu</a:t>
                      </a:r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IN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Nahar</a:t>
                      </a:r>
                      <a:r>
                        <a:rPr lang="en-IN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Ph-III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903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1068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53440" y="1515527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85040"/>
            <a:ext cx="3343275" cy="488731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UTTAR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Footer Placeholder 5"/>
          <p:cNvSpPr txBox="1">
            <a:spLocks/>
          </p:cNvSpPr>
          <p:nvPr/>
        </p:nvSpPr>
        <p:spPr>
          <a:xfrm>
            <a:off x="437656" y="5491785"/>
            <a:ext cx="9001749" cy="48873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1" dirty="0" smtClean="0">
                <a:latin typeface="Book Antiqua" pitchFamily="18" charset="0"/>
              </a:rPr>
              <a:t>Note :-  Formation of WUA is being done by  Irrigation Department (U.P.)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3261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545416"/>
              </p:ext>
            </p:extLst>
          </p:nvPr>
        </p:nvGraphicFramePr>
        <p:xfrm>
          <a:off x="211871" y="1752838"/>
          <a:ext cx="9545449" cy="4036389"/>
        </p:xfrm>
        <a:graphic>
          <a:graphicData uri="http://schemas.openxmlformats.org/drawingml/2006/table">
            <a:tbl>
              <a:tblPr/>
              <a:tblGrid>
                <a:gridCol w="702982"/>
                <a:gridCol w="1492328"/>
                <a:gridCol w="1020613"/>
                <a:gridCol w="1054921"/>
                <a:gridCol w="1054921"/>
                <a:gridCol w="1054921"/>
                <a:gridCol w="1054921"/>
                <a:gridCol w="1054921"/>
                <a:gridCol w="1054921"/>
              </a:tblGrid>
              <a:tr h="99036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051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2019-20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2020-21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2021-22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08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Arjun Sahayak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77.86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50.05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Saryu</a:t>
                      </a:r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IN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Nahar</a:t>
                      </a:r>
                      <a:r>
                        <a:rPr lang="en-IN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Ph-III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837.06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250.26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914.92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300.31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37794" y="1351327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UTTAR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4073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" y="78709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725661"/>
              </p:ext>
            </p:extLst>
          </p:nvPr>
        </p:nvGraphicFramePr>
        <p:xfrm>
          <a:off x="200722" y="1910495"/>
          <a:ext cx="9556595" cy="3941999"/>
        </p:xfrm>
        <a:graphic>
          <a:graphicData uri="http://schemas.openxmlformats.org/drawingml/2006/table">
            <a:tbl>
              <a:tblPr/>
              <a:tblGrid>
                <a:gridCol w="718725"/>
                <a:gridCol w="1479147"/>
                <a:gridCol w="1339709"/>
                <a:gridCol w="1029289"/>
                <a:gridCol w="972573"/>
                <a:gridCol w="962001"/>
                <a:gridCol w="942843"/>
                <a:gridCol w="1056154"/>
                <a:gridCol w="1056154"/>
              </a:tblGrid>
              <a:tr h="62226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024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2019-20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2020-21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2021-22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4981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Arjun Sahayak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155.37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8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Saryu</a:t>
                      </a:r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IN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Nahar</a:t>
                      </a:r>
                      <a:r>
                        <a:rPr lang="en-IN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Ph-III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1672.7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8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1828.1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70449" y="1521622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48097"/>
            <a:ext cx="3343275" cy="409903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UTTAR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645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488731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511993"/>
              </p:ext>
            </p:extLst>
          </p:nvPr>
        </p:nvGraphicFramePr>
        <p:xfrm>
          <a:off x="167269" y="1412591"/>
          <a:ext cx="9588160" cy="4098668"/>
        </p:xfrm>
        <a:graphic>
          <a:graphicData uri="http://schemas.openxmlformats.org/drawingml/2006/table">
            <a:tbl>
              <a:tblPr/>
              <a:tblGrid>
                <a:gridCol w="449031"/>
                <a:gridCol w="1056383"/>
                <a:gridCol w="827224"/>
                <a:gridCol w="1289602"/>
                <a:gridCol w="1157026"/>
                <a:gridCol w="955044"/>
                <a:gridCol w="1076405"/>
                <a:gridCol w="1008841"/>
                <a:gridCol w="949043"/>
                <a:gridCol w="819561"/>
              </a:tblGrid>
              <a:tr h="47099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45238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Total 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31.03. 2019 (A)*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095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Arjun Sahayak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44.381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61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Saryu</a:t>
                      </a:r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IN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Nahar</a:t>
                      </a:r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en-IN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</a:t>
                      </a:r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-III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171.15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36.18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6164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524.381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663.9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221.15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98695" y="1012480"/>
            <a:ext cx="2097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h. ha.)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UTTAR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4284" y="5701145"/>
            <a:ext cx="931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/>
              <a:t>* i.e. CCA developed under CADWM (up to 31-03-2019) and before CADWM inclusion.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19638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8580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UTTAR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936808"/>
              </p:ext>
            </p:extLst>
          </p:nvPr>
        </p:nvGraphicFramePr>
        <p:xfrm>
          <a:off x="873179" y="1513489"/>
          <a:ext cx="8144697" cy="4237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316"/>
                <a:gridCol w="6968381"/>
              </a:tblGrid>
              <a:tr h="470853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470853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</a:t>
                      </a:r>
                      <a:r>
                        <a:rPr lang="en-IN" baseline="0" smtClean="0"/>
                        <a:t>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708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4708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708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708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70853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70853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70853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Other  Issue (to</a:t>
                      </a:r>
                      <a:r>
                        <a:rPr lang="en-IN" baseline="0" dirty="0" smtClean="0"/>
                        <a:t> be specified).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086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0447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/>
              <a:t>LAG in Project Progress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8766" y="6632973"/>
            <a:ext cx="3343275" cy="365125"/>
          </a:xfrm>
        </p:spPr>
        <p:txBody>
          <a:bodyPr/>
          <a:lstStyle/>
          <a:p>
            <a:r>
              <a:rPr lang="en-IN" sz="1600" b="1" dirty="0" smtClean="0">
                <a:solidFill>
                  <a:schemeClr val="tx1"/>
                </a:solidFill>
                <a:latin typeface="Book Antiqua" pitchFamily="18" charset="0"/>
              </a:rPr>
              <a:t>Consolidated</a:t>
            </a:r>
          </a:p>
          <a:p>
            <a:endParaRPr lang="en-IN" sz="1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60188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330200" y="1143000"/>
          <a:ext cx="9080500" cy="5286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85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1096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749940"/>
              </p:ext>
            </p:extLst>
          </p:nvPr>
        </p:nvGraphicFramePr>
        <p:xfrm>
          <a:off x="232140" y="1428736"/>
          <a:ext cx="9364333" cy="5188285"/>
        </p:xfrm>
        <a:graphic>
          <a:graphicData uri="http://schemas.openxmlformats.org/drawingml/2006/table">
            <a:tbl>
              <a:tblPr/>
              <a:tblGrid>
                <a:gridCol w="812913"/>
                <a:gridCol w="2113053"/>
                <a:gridCol w="1840309"/>
                <a:gridCol w="1290683"/>
                <a:gridCol w="1936024"/>
                <a:gridCol w="1371351"/>
              </a:tblGrid>
              <a:tr h="45881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8" marR="7208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State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8" marR="7208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State Representatives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CWC Representatives</a:t>
                      </a:r>
                    </a:p>
                  </a:txBody>
                  <a:tcPr marL="7208" marR="7208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54" marR="6654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561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792" marR="879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Name 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Designation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Designation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1725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Andhra Pradesh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Sh.L.V.Ramana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Murty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D.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Ganesh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Kumar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Dy. Director, M&amp;A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(KGBO Hyderabad)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00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Assam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Sayed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Nur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Rahman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CHD (Irrigation), BTC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P.M.Scott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 (B&amp;BBO,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Shillong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3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Bihar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Ram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Pukar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Ranjan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EIC, CAD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Sh.Shashi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Rakesh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 (LGBO Patna 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3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Chhattisgarh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A. K.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Somawar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Sh.Aditya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Sharma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 (NBO Bhopal)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3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S.T.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Nadkarni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Sh.Sushil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Kumar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 (MSO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Bengaluru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72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Gujarat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T.S. Shah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Sh.M.P.Singh</a:t>
                      </a:r>
                      <a:endParaRPr lang="en-IN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 (MTBO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Gandhinagar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31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J&amp;K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Mohd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Harun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Malik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Director, KAS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Yoki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Vijay</a:t>
                      </a:r>
                    </a:p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IBO Chandigarh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Director M&amp;A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31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Jharkhand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Gopaljee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Sh.Shashi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Rakesh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SE(LGBO Patna)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59599" y="886534"/>
            <a:ext cx="4386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706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27786" y="6488668"/>
            <a:ext cx="294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Consolidated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12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0447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/>
              <a:t>STATE/ PROJECTS LAGGING IN PROGRESS</a:t>
            </a: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88766" y="6632973"/>
            <a:ext cx="3343275" cy="365125"/>
          </a:xfrm>
        </p:spPr>
        <p:txBody>
          <a:bodyPr/>
          <a:lstStyle/>
          <a:p>
            <a:r>
              <a:rPr lang="en-IN" sz="1600" b="1" dirty="0" smtClean="0">
                <a:solidFill>
                  <a:schemeClr val="tx1"/>
                </a:solidFill>
                <a:latin typeface="Book Antiqua" pitchFamily="18" charset="0"/>
              </a:rPr>
              <a:t>Consolidated</a:t>
            </a:r>
          </a:p>
          <a:p>
            <a:endParaRPr lang="en-IN" sz="1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60188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232139" y="1357298"/>
            <a:ext cx="936433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IN" sz="2000" dirty="0" smtClean="0">
                <a:cs typeface="Arial" charset="0"/>
              </a:rPr>
              <a:t>17 Projects (in 10 states) out of 87 included Projects covering 8.38 </a:t>
            </a:r>
            <a:r>
              <a:rPr lang="en-IN" sz="2000" dirty="0" err="1" smtClean="0">
                <a:cs typeface="Arial" charset="0"/>
              </a:rPr>
              <a:t>Lakh</a:t>
            </a:r>
            <a:r>
              <a:rPr lang="en-IN" sz="2000" dirty="0" smtClean="0">
                <a:cs typeface="Arial" charset="0"/>
              </a:rPr>
              <a:t> Ha of CCA ( about 20 % of total target) with CA share of Rs 1628 Crore have yet not availed any CA.</a:t>
            </a:r>
          </a:p>
          <a:p>
            <a:pPr algn="just">
              <a:buFont typeface="Wingdings" pitchFamily="2" charset="2"/>
              <a:buChar char="§"/>
            </a:pPr>
            <a:r>
              <a:rPr lang="en-IN" sz="2400" b="1" u="sng" dirty="0" smtClean="0">
                <a:cs typeface="Arial" charset="0"/>
              </a:rPr>
              <a:t>Non-Starter State / Projects ( i.e. ‘Nil’ CA availed)</a:t>
            </a:r>
          </a:p>
          <a:p>
            <a:pPr indent="1588" algn="just">
              <a:buFont typeface="+mj-lt"/>
              <a:buAutoNum type="arabicPeriod"/>
            </a:pPr>
            <a:r>
              <a:rPr lang="en-IN" sz="2000" dirty="0" smtClean="0">
                <a:cs typeface="Arial" charset="0"/>
              </a:rPr>
              <a:t>Assam(2/3 Projects; </a:t>
            </a:r>
            <a:r>
              <a:rPr lang="en-IN" sz="2000" dirty="0" err="1" smtClean="0">
                <a:cs typeface="Arial" charset="0"/>
              </a:rPr>
              <a:t>Dhansiri</a:t>
            </a:r>
            <a:r>
              <a:rPr lang="en-IN" sz="2000" dirty="0" smtClean="0">
                <a:cs typeface="Arial" charset="0"/>
              </a:rPr>
              <a:t>, </a:t>
            </a:r>
            <a:r>
              <a:rPr lang="en-IN" sz="2000" dirty="0" err="1" smtClean="0">
                <a:cs typeface="Arial" charset="0"/>
              </a:rPr>
              <a:t>Boralia</a:t>
            </a:r>
            <a:r>
              <a:rPr lang="en-IN" sz="2000" dirty="0" smtClean="0">
                <a:cs typeface="Arial" charset="0"/>
              </a:rPr>
              <a:t>)</a:t>
            </a:r>
          </a:p>
          <a:p>
            <a:pPr indent="1588" algn="just">
              <a:buFont typeface="+mj-lt"/>
              <a:buAutoNum type="arabicPeriod"/>
            </a:pPr>
            <a:r>
              <a:rPr lang="en-IN" sz="2000" dirty="0" smtClean="0">
                <a:cs typeface="Arial" charset="0"/>
              </a:rPr>
              <a:t>Goa (1/1 Project; </a:t>
            </a:r>
            <a:r>
              <a:rPr lang="en-IN" sz="2000" dirty="0" err="1" smtClean="0">
                <a:cs typeface="Arial" charset="0"/>
              </a:rPr>
              <a:t>Tillari</a:t>
            </a:r>
            <a:r>
              <a:rPr lang="en-IN" sz="2000" dirty="0" smtClean="0">
                <a:cs typeface="Arial" charset="0"/>
              </a:rPr>
              <a:t>)</a:t>
            </a:r>
          </a:p>
          <a:p>
            <a:pPr indent="1588" algn="just">
              <a:buFont typeface="+mj-lt"/>
              <a:buAutoNum type="arabicPeriod"/>
            </a:pPr>
            <a:r>
              <a:rPr lang="en-IN" sz="2000" dirty="0" smtClean="0">
                <a:cs typeface="Arial" charset="0"/>
              </a:rPr>
              <a:t>Jharkhand (1/1 Projects; </a:t>
            </a:r>
            <a:r>
              <a:rPr lang="en-IN" sz="2000" dirty="0" err="1" smtClean="0">
                <a:cs typeface="Arial" charset="0"/>
              </a:rPr>
              <a:t>Subarnrekha</a:t>
            </a:r>
            <a:r>
              <a:rPr lang="en-IN" sz="2000" dirty="0" smtClean="0">
                <a:cs typeface="Arial" charset="0"/>
              </a:rPr>
              <a:t>)</a:t>
            </a:r>
          </a:p>
          <a:p>
            <a:pPr indent="1588" algn="just">
              <a:buFont typeface="+mj-lt"/>
              <a:buAutoNum type="arabicPeriod"/>
            </a:pPr>
            <a:r>
              <a:rPr lang="en-IN" sz="2000" dirty="0" smtClean="0">
                <a:cs typeface="Arial" charset="0"/>
              </a:rPr>
              <a:t>Karnataka (1/5 Projects; NLBC)</a:t>
            </a:r>
          </a:p>
          <a:p>
            <a:pPr indent="1588" algn="just">
              <a:buFont typeface="+mj-lt"/>
              <a:buAutoNum type="arabicPeriod"/>
            </a:pPr>
            <a:r>
              <a:rPr lang="en-IN" sz="2000" dirty="0" smtClean="0">
                <a:cs typeface="Arial" charset="0"/>
              </a:rPr>
              <a:t>Kerala (1/1 Project; </a:t>
            </a:r>
            <a:r>
              <a:rPr lang="en-IN" sz="2000" dirty="0" err="1" smtClean="0">
                <a:cs typeface="Arial" charset="0"/>
              </a:rPr>
              <a:t>Muvattapuzha</a:t>
            </a:r>
            <a:r>
              <a:rPr lang="en-IN" sz="2000" dirty="0" smtClean="0">
                <a:cs typeface="Arial" charset="0"/>
              </a:rPr>
              <a:t>)</a:t>
            </a:r>
          </a:p>
          <a:p>
            <a:pPr indent="1588" algn="just">
              <a:buFont typeface="+mj-lt"/>
              <a:buAutoNum type="arabicPeriod"/>
            </a:pPr>
            <a:r>
              <a:rPr lang="en-IN" sz="2000" dirty="0" smtClean="0">
                <a:cs typeface="Arial" charset="0"/>
              </a:rPr>
              <a:t>Maharashtra (4/22 Projects; </a:t>
            </a:r>
            <a:r>
              <a:rPr lang="en-IN" sz="2000" dirty="0" err="1" smtClean="0">
                <a:cs typeface="Arial" charset="0"/>
              </a:rPr>
              <a:t>Nandur</a:t>
            </a:r>
            <a:r>
              <a:rPr lang="en-IN" sz="2000" dirty="0" smtClean="0">
                <a:cs typeface="Arial" charset="0"/>
              </a:rPr>
              <a:t> </a:t>
            </a:r>
            <a:r>
              <a:rPr lang="en-IN" sz="2000" dirty="0" err="1" smtClean="0">
                <a:cs typeface="Arial" charset="0"/>
              </a:rPr>
              <a:t>Madhmaheswar</a:t>
            </a:r>
            <a:r>
              <a:rPr lang="en-IN" sz="2000" dirty="0" smtClean="0">
                <a:cs typeface="Arial" charset="0"/>
              </a:rPr>
              <a:t>, </a:t>
            </a:r>
            <a:r>
              <a:rPr lang="en-IN" sz="2000" dirty="0" err="1" smtClean="0">
                <a:cs typeface="Arial" charset="0"/>
              </a:rPr>
              <a:t>Aruna</a:t>
            </a:r>
            <a:r>
              <a:rPr lang="en-IN" sz="2000" dirty="0" smtClean="0">
                <a:cs typeface="Arial" charset="0"/>
              </a:rPr>
              <a:t>, Lower </a:t>
            </a:r>
            <a:r>
              <a:rPr lang="en-IN" sz="2000" dirty="0" err="1" smtClean="0">
                <a:cs typeface="Arial" charset="0"/>
              </a:rPr>
              <a:t>Pedhi</a:t>
            </a:r>
            <a:r>
              <a:rPr lang="en-IN" sz="2000" dirty="0" smtClean="0">
                <a:cs typeface="Arial" charset="0"/>
              </a:rPr>
              <a:t> &amp; </a:t>
            </a:r>
            <a:r>
              <a:rPr lang="en-IN" sz="2000" dirty="0" err="1" smtClean="0">
                <a:cs typeface="Arial" charset="0"/>
              </a:rPr>
              <a:t>Kudali</a:t>
            </a:r>
            <a:r>
              <a:rPr lang="en-IN" sz="2000" dirty="0" smtClean="0">
                <a:cs typeface="Arial" charset="0"/>
              </a:rPr>
              <a:t>)</a:t>
            </a:r>
          </a:p>
          <a:p>
            <a:pPr indent="1588" algn="just">
              <a:buFont typeface="+mj-lt"/>
              <a:buAutoNum type="arabicPeriod"/>
            </a:pPr>
            <a:r>
              <a:rPr lang="en-IN" sz="2000" dirty="0" smtClean="0">
                <a:cs typeface="Arial" charset="0"/>
              </a:rPr>
              <a:t>Manipur (2/2 Projects; </a:t>
            </a:r>
            <a:r>
              <a:rPr lang="en-IN" sz="2000" dirty="0" err="1" smtClean="0">
                <a:cs typeface="Arial" charset="0"/>
              </a:rPr>
              <a:t>Thoubal</a:t>
            </a:r>
            <a:r>
              <a:rPr lang="en-IN" sz="2000" dirty="0" smtClean="0">
                <a:cs typeface="Arial" charset="0"/>
              </a:rPr>
              <a:t>, </a:t>
            </a:r>
            <a:r>
              <a:rPr lang="en-IN" sz="2000" dirty="0" err="1" smtClean="0">
                <a:cs typeface="Arial" charset="0"/>
              </a:rPr>
              <a:t>Dolaithabi</a:t>
            </a:r>
            <a:r>
              <a:rPr lang="en-IN" sz="2000" dirty="0" smtClean="0">
                <a:cs typeface="Arial" charset="0"/>
              </a:rPr>
              <a:t>)</a:t>
            </a:r>
          </a:p>
          <a:p>
            <a:pPr indent="1588" algn="just">
              <a:buFont typeface="+mj-lt"/>
              <a:buAutoNum type="arabicPeriod"/>
            </a:pPr>
            <a:r>
              <a:rPr lang="en-IN" sz="2000" dirty="0" smtClean="0">
                <a:cs typeface="Arial" charset="0"/>
              </a:rPr>
              <a:t>Rajasthan (1/2 projects; Narmada Canal)</a:t>
            </a:r>
          </a:p>
          <a:p>
            <a:pPr indent="1588" algn="just">
              <a:buFont typeface="+mj-lt"/>
              <a:buAutoNum type="arabicPeriod"/>
            </a:pPr>
            <a:r>
              <a:rPr lang="en-IN" sz="2000" dirty="0" smtClean="0">
                <a:cs typeface="Arial" charset="0"/>
              </a:rPr>
              <a:t>Telangana (2/11 Projects; </a:t>
            </a:r>
            <a:r>
              <a:rPr lang="en-IN" sz="2000" dirty="0" err="1" smtClean="0">
                <a:cs typeface="Arial" charset="0"/>
              </a:rPr>
              <a:t>Peddavagu</a:t>
            </a:r>
            <a:r>
              <a:rPr lang="en-IN" sz="2000" dirty="0" smtClean="0">
                <a:cs typeface="Arial" charset="0"/>
              </a:rPr>
              <a:t>, Rajiv </a:t>
            </a:r>
            <a:r>
              <a:rPr lang="en-IN" sz="2000" dirty="0" err="1" smtClean="0">
                <a:cs typeface="Arial" charset="0"/>
              </a:rPr>
              <a:t>Bhima</a:t>
            </a:r>
            <a:r>
              <a:rPr lang="en-IN" sz="2000" dirty="0" smtClean="0">
                <a:cs typeface="Arial" charset="0"/>
              </a:rPr>
              <a:t> L.I.)</a:t>
            </a:r>
          </a:p>
          <a:p>
            <a:pPr indent="1588" algn="just">
              <a:buFont typeface="+mj-lt"/>
              <a:buAutoNum type="arabicPeriod"/>
            </a:pPr>
            <a:r>
              <a:rPr lang="en-IN" sz="2000" dirty="0" smtClean="0">
                <a:cs typeface="Arial" charset="0"/>
              </a:rPr>
              <a:t>Uttar Pradesh (2/2 Projects; </a:t>
            </a:r>
            <a:r>
              <a:rPr lang="en-IN" sz="2000" dirty="0" err="1" smtClean="0">
                <a:cs typeface="Arial" charset="0"/>
              </a:rPr>
              <a:t>Arjun</a:t>
            </a:r>
            <a:r>
              <a:rPr lang="en-IN" sz="2000" dirty="0" smtClean="0">
                <a:cs typeface="Arial" charset="0"/>
              </a:rPr>
              <a:t> </a:t>
            </a:r>
            <a:r>
              <a:rPr lang="en-IN" sz="2000" dirty="0" err="1" smtClean="0">
                <a:cs typeface="Arial" charset="0"/>
              </a:rPr>
              <a:t>Sahayak</a:t>
            </a:r>
            <a:r>
              <a:rPr lang="en-IN" sz="2000" dirty="0" smtClean="0">
                <a:cs typeface="Arial" charset="0"/>
              </a:rPr>
              <a:t>, </a:t>
            </a:r>
            <a:r>
              <a:rPr lang="en-IN" sz="2000" dirty="0" err="1" smtClean="0">
                <a:cs typeface="Arial" charset="0"/>
              </a:rPr>
              <a:t>Saryu</a:t>
            </a:r>
            <a:r>
              <a:rPr lang="en-IN" sz="2000" dirty="0" smtClean="0">
                <a:cs typeface="Arial" charset="0"/>
              </a:rPr>
              <a:t> </a:t>
            </a:r>
            <a:r>
              <a:rPr lang="en-IN" sz="2000" dirty="0" err="1" smtClean="0">
                <a:cs typeface="Arial" charset="0"/>
              </a:rPr>
              <a:t>Nahar</a:t>
            </a:r>
            <a:r>
              <a:rPr lang="en-IN" sz="2000" dirty="0" smtClean="0">
                <a:cs typeface="Arial" charset="0"/>
              </a:rPr>
              <a:t>)</a:t>
            </a:r>
          </a:p>
          <a:p>
            <a:pPr indent="1588" algn="just">
              <a:buFont typeface="+mj-lt"/>
              <a:buAutoNum type="arabicPeriod"/>
            </a:pPr>
            <a:endParaRPr lang="en-IN" sz="20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5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104745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7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Consolidated</a:t>
            </a:r>
          </a:p>
          <a:p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12517" y="1666757"/>
          <a:ext cx="9294471" cy="4583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2375"/>
                <a:gridCol w="7952096"/>
              </a:tblGrid>
              <a:tr h="572947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572947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572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572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572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572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572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572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1"/>
            <a:ext cx="9906000" cy="86810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8772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2582" y="2730569"/>
            <a:ext cx="7755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i="1" dirty="0" smtClean="0"/>
              <a:t>Thank You</a:t>
            </a:r>
            <a:endParaRPr lang="en-IN" sz="3200" b="1" i="1" dirty="0"/>
          </a:p>
        </p:txBody>
      </p:sp>
    </p:spTree>
    <p:extLst>
      <p:ext uri="{BB962C8B-B14F-4D97-AF65-F5344CB8AC3E}">
        <p14:creationId xmlns:p14="http://schemas.microsoft.com/office/powerpoint/2010/main" val="9685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294618" y="646386"/>
            <a:ext cx="9235638" cy="583325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Andhra Pradesh</a:t>
            </a: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130471"/>
              </p:ext>
            </p:extLst>
          </p:nvPr>
        </p:nvGraphicFramePr>
        <p:xfrm>
          <a:off x="373086" y="1270533"/>
          <a:ext cx="9346495" cy="928657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92865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7                            Projects Included: 7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7                           Projects Reporting Progress:0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841125" y="2380594"/>
            <a:ext cx="2151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011892380"/>
              </p:ext>
            </p:extLst>
          </p:nvPr>
        </p:nvGraphicFramePr>
        <p:xfrm>
          <a:off x="224690" y="2254470"/>
          <a:ext cx="9375494" cy="393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4749116" y="2254470"/>
            <a:ext cx="27220" cy="24847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9906000" cy="60188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  <a:latin typeface="Book Antiqua" pitchFamily="18" charset="0"/>
              </a:rPr>
              <a:t>ANDHRA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71332"/>
            <a:ext cx="9906000" cy="474562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47383"/>
              </p:ext>
            </p:extLst>
          </p:nvPr>
        </p:nvGraphicFramePr>
        <p:xfrm>
          <a:off x="312519" y="1243288"/>
          <a:ext cx="9395064" cy="5090075"/>
        </p:xfrm>
        <a:graphic>
          <a:graphicData uri="http://schemas.openxmlformats.org/drawingml/2006/table">
            <a:tbl>
              <a:tblPr/>
              <a:tblGrid>
                <a:gridCol w="653912"/>
                <a:gridCol w="1475229"/>
                <a:gridCol w="1008919"/>
                <a:gridCol w="1042834"/>
                <a:gridCol w="1042834"/>
                <a:gridCol w="1042834"/>
                <a:gridCol w="1042834"/>
                <a:gridCol w="1042834"/>
                <a:gridCol w="1042834"/>
              </a:tblGrid>
              <a:tr h="23385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1246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980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Gundalkamma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32.400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23.328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13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Musurumilli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5.915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1.137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3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Pushkara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46.546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11.476</a:t>
                      </a:r>
                      <a:endParaRPr lang="en-IN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98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Tadipudi</a:t>
                      </a:r>
                      <a:r>
                        <a:rPr lang="en-IN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54.346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13.168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75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Taraka Thirtha Sagaram Reservoir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4.351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0.820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696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Sardar Gouthu Lachanna Thotapali Barrage Project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29.138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8.499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74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Yerracalva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5.924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3.172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74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178.620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61.600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34365" y="786690"/>
            <a:ext cx="1786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  <a:latin typeface="Book Antiqua" pitchFamily="18" charset="0"/>
              </a:rPr>
              <a:t>ANDHRA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671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3759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58263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688561"/>
              </p:ext>
            </p:extLst>
          </p:nvPr>
        </p:nvGraphicFramePr>
        <p:xfrm>
          <a:off x="335422" y="1438452"/>
          <a:ext cx="9264913" cy="4811355"/>
        </p:xfrm>
        <a:graphic>
          <a:graphicData uri="http://schemas.openxmlformats.org/drawingml/2006/table">
            <a:tbl>
              <a:tblPr/>
              <a:tblGrid>
                <a:gridCol w="611991"/>
                <a:gridCol w="1309650"/>
                <a:gridCol w="878029"/>
                <a:gridCol w="918378"/>
                <a:gridCol w="918378"/>
                <a:gridCol w="918378"/>
                <a:gridCol w="918378"/>
                <a:gridCol w="918378"/>
                <a:gridCol w="910318"/>
                <a:gridCol w="963035"/>
              </a:tblGrid>
              <a:tr h="29775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51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4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9290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Gundalkamma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19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Musurumilli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06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Pushkara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3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Tadipudi</a:t>
                      </a:r>
                      <a:r>
                        <a:rPr lang="en-IN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138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995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Taraka Thirtha Sagaram Reservoir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.....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619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Sardar Gouthu Lachanna Thotapali Barrage Project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09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Yerracalva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45.45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09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020034" y="890481"/>
            <a:ext cx="1698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4512" y="6492875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ANDHRA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63660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931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6367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34841"/>
              </p:ext>
            </p:extLst>
          </p:nvPr>
        </p:nvGraphicFramePr>
        <p:xfrm>
          <a:off x="150470" y="1389233"/>
          <a:ext cx="9618563" cy="4824397"/>
        </p:xfrm>
        <a:graphic>
          <a:graphicData uri="http://schemas.openxmlformats.org/drawingml/2006/table">
            <a:tbl>
              <a:tblPr/>
              <a:tblGrid>
                <a:gridCol w="707513"/>
                <a:gridCol w="1501949"/>
                <a:gridCol w="1091499"/>
                <a:gridCol w="997416"/>
                <a:gridCol w="1061722"/>
                <a:gridCol w="1061722"/>
                <a:gridCol w="1061722"/>
                <a:gridCol w="1061722"/>
                <a:gridCol w="1073298"/>
              </a:tblGrid>
              <a:tr h="35903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745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71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Gundalkamma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47.1481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8.51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1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Musurumilli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12.6772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35.41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6.33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1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Pushkara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99.6564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35.97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33.24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9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Tadipudi</a:t>
                      </a:r>
                      <a:r>
                        <a:rPr lang="en-IN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109.3363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32.80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50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Taraka Thirtha Sagaram Reservoir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10.1452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6.00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273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Sardar Gouthu Lachanna Thotapali Barrage Project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58.5332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10.88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27.49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305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Yerracalva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11.8752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4.33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01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349.4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19.80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118.7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13323" y="791948"/>
            <a:ext cx="1945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84594" y="6342404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ANDHRA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6481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180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1096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839607"/>
              </p:ext>
            </p:extLst>
          </p:nvPr>
        </p:nvGraphicFramePr>
        <p:xfrm>
          <a:off x="208344" y="1546987"/>
          <a:ext cx="9537539" cy="4657043"/>
        </p:xfrm>
        <a:graphic>
          <a:graphicData uri="http://schemas.openxmlformats.org/drawingml/2006/table">
            <a:tbl>
              <a:tblPr/>
              <a:tblGrid>
                <a:gridCol w="717292"/>
                <a:gridCol w="1476197"/>
                <a:gridCol w="1337038"/>
                <a:gridCol w="1027237"/>
                <a:gridCol w="970635"/>
                <a:gridCol w="960083"/>
                <a:gridCol w="940963"/>
                <a:gridCol w="1054047"/>
                <a:gridCol w="1054047"/>
              </a:tblGrid>
              <a:tr h="28181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4643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23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Gundalkamma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102.79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90.64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35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Musurumilli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31.73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13.17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72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Pushkara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240.87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96.35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Tadipudi</a:t>
                      </a:r>
                      <a:r>
                        <a:rPr lang="en-IN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277.73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124.98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7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Taraka Thirtha Sagaram Reservoir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25.92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6.66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7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Sardar Gouthu Lachanna Thotapali Barrage Project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265.84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59.76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51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Yerracalva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26.54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20.39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511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971.42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411.95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72082" y="902057"/>
            <a:ext cx="1919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ANDHRA PRADESH 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706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296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0447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848859"/>
              </p:ext>
            </p:extLst>
          </p:nvPr>
        </p:nvGraphicFramePr>
        <p:xfrm>
          <a:off x="219918" y="1193005"/>
          <a:ext cx="9518264" cy="4787170"/>
        </p:xfrm>
        <a:graphic>
          <a:graphicData uri="http://schemas.openxmlformats.org/drawingml/2006/table">
            <a:tbl>
              <a:tblPr/>
              <a:tblGrid>
                <a:gridCol w="243069"/>
                <a:gridCol w="1569537"/>
                <a:gridCol w="1002181"/>
                <a:gridCol w="1191482"/>
                <a:gridCol w="1068992"/>
                <a:gridCol w="882379"/>
                <a:gridCol w="994504"/>
                <a:gridCol w="807520"/>
                <a:gridCol w="1001396"/>
                <a:gridCol w="757204"/>
              </a:tblGrid>
              <a:tr h="20205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2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2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2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38856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2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</a:t>
                      </a:r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2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2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3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Gundalkamma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87.72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6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Musurumilli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58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Pushkara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9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Tadipudi</a:t>
                      </a:r>
                      <a:r>
                        <a:rPr lang="en-IN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LIS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76.26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4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Taraka Thirtha Sagaram Reservoir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44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Sardar Gouthu Lachanna Thotapali Barrage Project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74.46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Yerracalva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68.87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90">
                <a:tc>
                  <a:txBody>
                    <a:bodyPr/>
                    <a:lstStyle/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266.1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294.9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08823" y="687518"/>
            <a:ext cx="1717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h. ha.)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600" b="1" dirty="0" smtClean="0">
                <a:solidFill>
                  <a:schemeClr val="tx1"/>
                </a:solidFill>
                <a:latin typeface="Book Antiqua" pitchFamily="18" charset="0"/>
              </a:rPr>
              <a:t>ANDHRA PRADESH</a:t>
            </a:r>
            <a:endParaRPr lang="en-IN" sz="1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60188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86761" y="6193852"/>
            <a:ext cx="838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* i.e. CCA developed under CADWM (up to 31-03-2016) and before CADWM inclusion.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6615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608" y="3935392"/>
            <a:ext cx="8958805" cy="2770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608" y="177479"/>
            <a:ext cx="8958805" cy="35842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61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1096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749940"/>
              </p:ext>
            </p:extLst>
          </p:nvPr>
        </p:nvGraphicFramePr>
        <p:xfrm>
          <a:off x="154748" y="1357300"/>
          <a:ext cx="9596503" cy="4572030"/>
        </p:xfrm>
        <a:graphic>
          <a:graphicData uri="http://schemas.openxmlformats.org/drawingml/2006/table">
            <a:tbl>
              <a:tblPr/>
              <a:tblGrid>
                <a:gridCol w="833067"/>
                <a:gridCol w="2165443"/>
                <a:gridCol w="1567569"/>
                <a:gridCol w="1547823"/>
                <a:gridCol w="2077250"/>
                <a:gridCol w="1405351"/>
              </a:tblGrid>
              <a:tr h="28375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8" marR="7208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State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8" marR="7208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State Representatives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CWC Representatives</a:t>
                      </a:r>
                    </a:p>
                  </a:txBody>
                  <a:tcPr marL="7208" marR="7208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54" marR="6654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6465">
                <a:tc vMerge="1"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792" marR="879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Name 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Designation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Name 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Designation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323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Karnataka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B.R.Anil</a:t>
                      </a:r>
                      <a:r>
                        <a:rPr lang="en-IN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Kumar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Sh.Sushil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Kumar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 (MSO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Bengaluru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40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Kerala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B.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Shaji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Sh.Krishnanunni.N.M</a:t>
                      </a:r>
                      <a:endParaRPr lang="en-IN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 (C &amp; SRO, CWC, Coimbatore)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32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Madhya Pradesh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Shrikant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Dandekar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Commissioner (CAD)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Sh.Aditya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Sharma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 (NBO Bhopal)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40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Maharashtra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Sh.Rajendra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Pawar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Secretary(CAD)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Sh.D.K.Tiwari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 (MCO Nagpur)</a:t>
                      </a:r>
                    </a:p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32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Manipur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Suresh Singh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Ningombam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Addl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P.M.Scott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 (B&amp;BBO,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Shillong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40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Odisha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Jena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Principal Secretary  Of DOWR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Sh.Ambarish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Nayak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 (MERO Bhubaneswar)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59599" y="886534"/>
            <a:ext cx="4386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INDEX (contd.)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706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27785" y="6357958"/>
            <a:ext cx="301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Consolidated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12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8343" y="228600"/>
            <a:ext cx="9491242" cy="3000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30200" y="228600"/>
            <a:ext cx="2845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err="1" smtClean="0"/>
              <a:t>Yerracalva</a:t>
            </a:r>
            <a:r>
              <a:rPr lang="en-IN" sz="2800" b="1" dirty="0" smtClean="0"/>
              <a:t> project</a:t>
            </a:r>
            <a:endParaRPr lang="en-IN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907" y="3391383"/>
            <a:ext cx="9498234" cy="28570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73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104745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ANDHRA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12516" y="1666757"/>
          <a:ext cx="9294471" cy="4583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2375"/>
                <a:gridCol w="7952096"/>
              </a:tblGrid>
              <a:tr h="572947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572947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572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572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572947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572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572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572947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86810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681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" y="908554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Extra Information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ANDHRA PRADESH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86810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47242" y="1128531"/>
            <a:ext cx="9558758" cy="543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525" algn="ctr" defTabSz="914400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STATUS OF CADWM</a:t>
            </a:r>
            <a:r>
              <a:rPr kumimoji="0" lang="en-US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WORKS</a:t>
            </a:r>
          </a:p>
          <a:p>
            <a:pPr marL="0" marR="0" lvl="0" indent="9525" algn="l" defTabSz="914400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administrative approval accorded for all 7 projects by Government of Andhra Pradesh     </a:t>
            </a:r>
            <a:b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for Survey, Planning, and Design of OFD works and for Preparation of DPR. </a:t>
            </a:r>
          </a:p>
          <a:p>
            <a:pPr marL="0" marR="0" lvl="0" indent="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Technical Sanction accorded for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Yerrakalva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Musurumilli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</a:t>
            </a:r>
            <a:r>
              <a:rPr kumimoji="0" lang="en-US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Gundlakamma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Projects.</a:t>
            </a:r>
          </a:p>
          <a:p>
            <a:pPr lvl="0" eaLnBrk="0" fontAlgn="base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Work 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of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Yerrakalva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Project</a:t>
            </a: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is in progress.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Tenders are held up for Model code of conduct.</a:t>
            </a:r>
          </a:p>
          <a:p>
            <a:pPr lvl="0" eaLnBrk="0" fontAlgn="base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Tenders will be  invited very soon.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2582" y="2730567"/>
            <a:ext cx="7755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i="1" dirty="0" smtClean="0"/>
              <a:t>Thank You</a:t>
            </a:r>
            <a:endParaRPr lang="en-IN" sz="3200" b="1" i="1" dirty="0"/>
          </a:p>
        </p:txBody>
      </p:sp>
    </p:spTree>
    <p:extLst>
      <p:ext uri="{BB962C8B-B14F-4D97-AF65-F5344CB8AC3E}">
        <p14:creationId xmlns:p14="http://schemas.microsoft.com/office/powerpoint/2010/main" val="34042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281806" y="546537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/>
              <a:t>ASSAM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982287"/>
              </p:ext>
            </p:extLst>
          </p:nvPr>
        </p:nvGraphicFramePr>
        <p:xfrm>
          <a:off x="412750" y="1188408"/>
          <a:ext cx="9346495" cy="873232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8006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3              Projects Included: 3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1             Projects Reporting Progress:2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798947218"/>
              </p:ext>
            </p:extLst>
          </p:nvPr>
        </p:nvGraphicFramePr>
        <p:xfrm>
          <a:off x="473950" y="2380593"/>
          <a:ext cx="8851353" cy="4177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841125" y="2380594"/>
            <a:ext cx="2151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cxnSp>
        <p:nvCxnSpPr>
          <p:cNvPr id="5" name="Straight Arrow Connector 4"/>
          <p:cNvCxnSpPr>
            <a:stCxn id="12" idx="0"/>
          </p:cNvCxnSpPr>
          <p:nvPr/>
        </p:nvCxnSpPr>
        <p:spPr>
          <a:xfrm flipH="1">
            <a:off x="4899624" y="2380593"/>
            <a:ext cx="2" cy="23140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2837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15" name="Footer Placeholder 5"/>
          <p:cNvSpPr txBox="1">
            <a:spLocks/>
          </p:cNvSpPr>
          <p:nvPr/>
        </p:nvSpPr>
        <p:spPr>
          <a:xfrm>
            <a:off x="3227987" y="649572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  <a:latin typeface="Book Antiqua" pitchFamily="18" charset="0"/>
              </a:rPr>
              <a:t>ASSAM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8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" y="68580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248072"/>
              </p:ext>
            </p:extLst>
          </p:nvPr>
        </p:nvGraphicFramePr>
        <p:xfrm>
          <a:off x="434190" y="1579419"/>
          <a:ext cx="9147305" cy="5053185"/>
        </p:xfrm>
        <a:graphic>
          <a:graphicData uri="http://schemas.openxmlformats.org/drawingml/2006/table">
            <a:tbl>
              <a:tblPr/>
              <a:tblGrid>
                <a:gridCol w="673660"/>
                <a:gridCol w="1430082"/>
                <a:gridCol w="978043"/>
                <a:gridCol w="1010920"/>
                <a:gridCol w="1010920"/>
                <a:gridCol w="1010920"/>
                <a:gridCol w="1010920"/>
                <a:gridCol w="1010920"/>
                <a:gridCol w="1010920"/>
              </a:tblGrid>
              <a:tr h="50163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167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0708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Champamati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6.59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1.191(FC)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1.817(FC)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1.347(MI)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4.36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66.12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61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Dhansiri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31.12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.140(MI), 9.758 (OFD)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31.81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33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Borolia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8.9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6117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46.62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1.19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13.06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30.57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919560" y="1175488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  <a:latin typeface="Book Antiqua" pitchFamily="18" charset="0"/>
              </a:rPr>
              <a:t>ASSAM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721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12103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122446"/>
              </p:ext>
            </p:extLst>
          </p:nvPr>
        </p:nvGraphicFramePr>
        <p:xfrm>
          <a:off x="434191" y="1579418"/>
          <a:ext cx="9264913" cy="4130652"/>
        </p:xfrm>
        <a:graphic>
          <a:graphicData uri="http://schemas.openxmlformats.org/drawingml/2006/table">
            <a:tbl>
              <a:tblPr/>
              <a:tblGrid>
                <a:gridCol w="611991"/>
                <a:gridCol w="1299169"/>
                <a:gridCol w="888510"/>
                <a:gridCol w="918378"/>
                <a:gridCol w="918378"/>
                <a:gridCol w="918378"/>
                <a:gridCol w="918378"/>
                <a:gridCol w="918378"/>
                <a:gridCol w="910318"/>
                <a:gridCol w="963035"/>
              </a:tblGrid>
              <a:tr h="73811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74286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8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748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Champamati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9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Dhansiri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34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Borolia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903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020034" y="1201791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ASSAM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6023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6480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152646"/>
              </p:ext>
            </p:extLst>
          </p:nvPr>
        </p:nvGraphicFramePr>
        <p:xfrm>
          <a:off x="499569" y="1579418"/>
          <a:ext cx="9023696" cy="4988852"/>
        </p:xfrm>
        <a:graphic>
          <a:graphicData uri="http://schemas.openxmlformats.org/drawingml/2006/table">
            <a:tbl>
              <a:tblPr/>
              <a:tblGrid>
                <a:gridCol w="664557"/>
                <a:gridCol w="1410758"/>
                <a:gridCol w="964827"/>
                <a:gridCol w="997259"/>
                <a:gridCol w="997259"/>
                <a:gridCol w="997259"/>
                <a:gridCol w="997259"/>
                <a:gridCol w="997259"/>
                <a:gridCol w="997259"/>
              </a:tblGrid>
              <a:tr h="99036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051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08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Champamati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Dhansiri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76.04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Borolia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106.28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3.35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42203" y="1138112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ASSAM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6494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567101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602545"/>
              </p:ext>
            </p:extLst>
          </p:nvPr>
        </p:nvGraphicFramePr>
        <p:xfrm>
          <a:off x="434188" y="1579418"/>
          <a:ext cx="9044829" cy="4774484"/>
        </p:xfrm>
        <a:graphic>
          <a:graphicData uri="http://schemas.openxmlformats.org/drawingml/2006/table">
            <a:tbl>
              <a:tblPr/>
              <a:tblGrid>
                <a:gridCol w="680237"/>
                <a:gridCol w="1399937"/>
                <a:gridCol w="1267966"/>
                <a:gridCol w="974170"/>
                <a:gridCol w="920491"/>
                <a:gridCol w="910485"/>
                <a:gridCol w="892353"/>
                <a:gridCol w="999595"/>
                <a:gridCol w="999595"/>
              </a:tblGrid>
              <a:tr h="62226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024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4981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Champamati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.....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8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Dhansiri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151.99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5.55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143.56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8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Borolia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21.60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8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215.46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165.16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74874" y="1217544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smtClean="0">
                <a:solidFill>
                  <a:schemeClr val="tx1"/>
                </a:solidFill>
                <a:latin typeface="Book Antiqua" pitchFamily="18" charset="0"/>
              </a:rPr>
              <a:t>ASSAM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856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" y="593733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264325"/>
              </p:ext>
            </p:extLst>
          </p:nvPr>
        </p:nvGraphicFramePr>
        <p:xfrm>
          <a:off x="297148" y="1437808"/>
          <a:ext cx="9311705" cy="4481619"/>
        </p:xfrm>
        <a:graphic>
          <a:graphicData uri="http://schemas.openxmlformats.org/drawingml/2006/table">
            <a:tbl>
              <a:tblPr/>
              <a:tblGrid>
                <a:gridCol w="710830"/>
                <a:gridCol w="1158526"/>
                <a:gridCol w="884346"/>
                <a:gridCol w="1165625"/>
                <a:gridCol w="1045794"/>
                <a:gridCol w="863230"/>
                <a:gridCol w="972922"/>
                <a:gridCol w="789996"/>
                <a:gridCol w="979664"/>
                <a:gridCol w="740772"/>
              </a:tblGrid>
              <a:tr h="39099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02534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(A)*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379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Champamati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4.36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4.36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66.12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23.54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98.64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39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Dhansiri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38.62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45.06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77.23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71.55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06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Borolia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3.30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24.34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1793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114.33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81.78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71.53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08823" y="1062871"/>
            <a:ext cx="2097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h. ha.)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ASSAM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5856" y="5901200"/>
            <a:ext cx="931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/>
              <a:t>* i.e. CCA developed under CADWM (up to 31-03-2016) and before CADWM inclusion.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348246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1096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913286"/>
              </p:ext>
            </p:extLst>
          </p:nvPr>
        </p:nvGraphicFramePr>
        <p:xfrm>
          <a:off x="154748" y="1357299"/>
          <a:ext cx="9596504" cy="3085966"/>
        </p:xfrm>
        <a:graphic>
          <a:graphicData uri="http://schemas.openxmlformats.org/drawingml/2006/table">
            <a:tbl>
              <a:tblPr/>
              <a:tblGrid>
                <a:gridCol w="833067"/>
                <a:gridCol w="2165443"/>
                <a:gridCol w="1224595"/>
                <a:gridCol w="1503842"/>
                <a:gridCol w="2464206"/>
                <a:gridCol w="1405351"/>
              </a:tblGrid>
              <a:tr h="35730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8" marR="7208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State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8" marR="7208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State Representatives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CWC Representatives</a:t>
                      </a:r>
                    </a:p>
                  </a:txBody>
                  <a:tcPr marL="7208" marR="7208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54" marR="6654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5902">
                <a:tc vMerge="1"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792" marR="8792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Name 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Designation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Name 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Designation</a:t>
                      </a:r>
                    </a:p>
                  </a:txBody>
                  <a:tcPr marL="10319" marR="1031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145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Rajasthan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Naveen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Mahajan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Secretary, WR,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Vivek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Kumar Singh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DD (YBO, Delhi) 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145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Telangana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Anantha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Ramulu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 D.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Ganesh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Kumar 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DD (KGBO Hyderabad)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984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Uttar Pradesh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Devendra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Pratap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Shukla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BSA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Sh.Bhopal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Singh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 (UGBO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Lucknow</a:t>
                      </a: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  <a:p>
                      <a:pPr algn="ctr" rtl="0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59599" y="886534"/>
            <a:ext cx="4386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INDEX (contd.)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706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50394" y="6286520"/>
            <a:ext cx="301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Consolidated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12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602046" y="685800"/>
            <a:ext cx="8825734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IN" sz="2800" b="1" dirty="0" smtClean="0"/>
              <a:t>Brick Lined Field Channel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smtClean="0">
                <a:solidFill>
                  <a:schemeClr val="tx1"/>
                </a:solidFill>
                <a:latin typeface="Book Antiqua" pitchFamily="18" charset="0"/>
              </a:rPr>
              <a:t>ASSAM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9236" y="0"/>
            <a:ext cx="8812925" cy="685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pic>
        <p:nvPicPr>
          <p:cNvPr id="1026" name="Picture 2" descr="C:\Users\user\Desktop\IMG-20190517-WA0001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340" y="1466193"/>
            <a:ext cx="3838394" cy="2083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09391" y="1466193"/>
            <a:ext cx="3732080" cy="2083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1659" y="3668358"/>
            <a:ext cx="3817075" cy="2560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09391" y="3668358"/>
            <a:ext cx="3732080" cy="2560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275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7696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smtClean="0">
                <a:solidFill>
                  <a:schemeClr val="tx1"/>
                </a:solidFill>
                <a:latin typeface="Book Antiqua" pitchFamily="18" charset="0"/>
              </a:rPr>
              <a:t>ASSAM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215410"/>
              </p:ext>
            </p:extLst>
          </p:nvPr>
        </p:nvGraphicFramePr>
        <p:xfrm>
          <a:off x="873179" y="1665593"/>
          <a:ext cx="8159641" cy="4227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74"/>
                <a:gridCol w="6981167"/>
              </a:tblGrid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Other  Issue (to</a:t>
                      </a:r>
                      <a:r>
                        <a:rPr lang="en-IN" baseline="0" dirty="0" smtClean="0"/>
                        <a:t> be specified).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541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</p:spPr>
        <p:txBody>
          <a:bodyPr/>
          <a:lstStyle/>
          <a:p>
            <a:r>
              <a:rPr lang="en-IN" sz="1800" b="1" smtClean="0">
                <a:solidFill>
                  <a:schemeClr val="tx1"/>
                </a:solidFill>
                <a:latin typeface="Book Antiqua" pitchFamily="18" charset="0"/>
              </a:rPr>
              <a:t>ASSAM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0" y="104745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Extra Slides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93326" y="1957891"/>
            <a:ext cx="9256283" cy="4162313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700" dirty="0" err="1" smtClean="0"/>
              <a:t>Dhansiri</a:t>
            </a:r>
            <a:r>
              <a:rPr lang="en-US" sz="2700" dirty="0" smtClean="0"/>
              <a:t> Irrigation Project (Major), in </a:t>
            </a:r>
            <a:r>
              <a:rPr lang="en-US" sz="2700" dirty="0" err="1" smtClean="0"/>
              <a:t>Udalguri</a:t>
            </a:r>
            <a:r>
              <a:rPr lang="en-US" sz="2700" dirty="0" smtClean="0"/>
              <a:t> District (BTAD), Assam was initiated in the year 1975 across the river </a:t>
            </a:r>
            <a:r>
              <a:rPr lang="en-US" sz="2700" dirty="0" err="1" smtClean="0"/>
              <a:t>Dhansiri</a:t>
            </a:r>
            <a:r>
              <a:rPr lang="en-US" sz="2700" dirty="0" smtClean="0"/>
              <a:t> at </a:t>
            </a:r>
            <a:r>
              <a:rPr lang="en-US" sz="2700" dirty="0" err="1" smtClean="0"/>
              <a:t>Bhairabkunda</a:t>
            </a:r>
            <a:r>
              <a:rPr lang="en-US" sz="2700" dirty="0" smtClean="0"/>
              <a:t> near Tri-Junction of Assam, Arunachal and Bhutan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Targeted  Potential                                           AIA  =  77230 Ha. 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                                                                               CCA  =  38615 Ha. </a:t>
            </a:r>
          </a:p>
          <a:p>
            <a:r>
              <a:rPr lang="en-US" dirty="0" smtClean="0"/>
              <a:t>Intensity of Irrigation                                               =  200%</a:t>
            </a:r>
          </a:p>
          <a:p>
            <a:r>
              <a:rPr lang="en-US" dirty="0" smtClean="0"/>
              <a:t>Up to date Potential Created                                  =  55258 Ha.</a:t>
            </a:r>
          </a:p>
          <a:p>
            <a:r>
              <a:rPr lang="en-US" dirty="0" smtClean="0"/>
              <a:t>Potential Utilized                                                      =  21800 Ha.</a:t>
            </a:r>
          </a:p>
          <a:p>
            <a:r>
              <a:rPr lang="en-US" dirty="0" smtClean="0"/>
              <a:t>Balance Potential to be Created                            =  21972 Ha.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94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</p:spPr>
        <p:txBody>
          <a:bodyPr/>
          <a:lstStyle/>
          <a:p>
            <a:r>
              <a:rPr lang="en-IN" sz="1800" b="1" smtClean="0">
                <a:solidFill>
                  <a:schemeClr val="tx1"/>
                </a:solidFill>
                <a:latin typeface="Book Antiqua" pitchFamily="18" charset="0"/>
              </a:rPr>
              <a:t>ASSAM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0" y="56172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Extra Slides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5436953"/>
              </p:ext>
            </p:extLst>
          </p:nvPr>
        </p:nvGraphicFramePr>
        <p:xfrm>
          <a:off x="314661" y="1260287"/>
          <a:ext cx="9037768" cy="487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3465"/>
                <a:gridCol w="2824303"/>
              </a:tblGrid>
              <a:tr h="7766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1" dirty="0" smtClean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YEAR OF INCLUSION</a:t>
                      </a:r>
                    </a:p>
                    <a:p>
                      <a:pPr algn="l"/>
                      <a:endParaRPr lang="en-IN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2014-15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 anchor="ctr">
                    <a:solidFill>
                      <a:schemeClr val="bg1"/>
                    </a:solidFill>
                  </a:tcPr>
                </a:tc>
              </a:tr>
              <a:tr h="305936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Project Cost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   Rs.151.99 Cr.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</a:tr>
              <a:tr h="305936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C.C.A. to be Covered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   38615 Ha.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</a:tr>
              <a:tr h="305936">
                <a:tc>
                  <a:txBody>
                    <a:bodyPr/>
                    <a:lstStyle/>
                    <a:p>
                      <a:r>
                        <a:rPr lang="en-IN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MoU</a:t>
                      </a:r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SIGNED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   22/02/2016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</a:tr>
              <a:tr h="541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Revised </a:t>
                      </a:r>
                      <a:r>
                        <a:rPr lang="en-IN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MoU</a:t>
                      </a:r>
                      <a:endParaRPr lang="en-IN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endParaRPr lang="en-IN" sz="2000" b="1" dirty="0" smtClean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   Submitted  </a:t>
                      </a:r>
                    </a:p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(on 08-05-2019)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</a:tr>
              <a:tr h="347123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C.A. RELEASED   </a:t>
                      </a:r>
                    </a:p>
                  </a:txBody>
                  <a:tcPr marL="99060" marR="9906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   Rs. 9.73 Cr.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</a:tr>
              <a:tr h="305936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U.C. </a:t>
                      </a:r>
                      <a:r>
                        <a:rPr lang="en-IN" sz="2000" b="1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Submitted  (on 08-05-2019)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  Rs.8.429 Cr.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</a:tr>
              <a:tr h="305936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Target Date of Completion 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   March /2020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</a:tr>
              <a:tr h="305936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j-lt"/>
                          <a:cs typeface="Times New Roman" pitchFamily="18" charset="0"/>
                        </a:rPr>
                        <a:t>Up to date Physical Progress up to March/19</a:t>
                      </a:r>
                      <a:endParaRPr lang="en-IN" sz="2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latin typeface="+mj-lt"/>
                          <a:cs typeface="Times New Roman" pitchFamily="18" charset="0"/>
                        </a:rPr>
                        <a:t>31.81%</a:t>
                      </a:r>
                      <a:endParaRPr lang="en-IN" sz="2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</a:tr>
              <a:tr h="305936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j-lt"/>
                          <a:cs typeface="Times New Roman" pitchFamily="18" charset="0"/>
                        </a:rPr>
                        <a:t>Target up to March/2020</a:t>
                      </a:r>
                      <a:endParaRPr lang="en-IN" sz="2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latin typeface="+mj-lt"/>
                          <a:cs typeface="Times New Roman" pitchFamily="18" charset="0"/>
                        </a:rPr>
                        <a:t>100%</a:t>
                      </a:r>
                      <a:endParaRPr lang="en-IN" sz="2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marL="99060" marR="99060" marT="45716" marB="4571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11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2582" y="2730569"/>
            <a:ext cx="7755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i="1" dirty="0" smtClean="0"/>
              <a:t>Thank You</a:t>
            </a:r>
            <a:endParaRPr lang="en-IN" sz="3200" b="1" i="1" dirty="0"/>
          </a:p>
        </p:txBody>
      </p:sp>
    </p:spTree>
    <p:extLst>
      <p:ext uri="{BB962C8B-B14F-4D97-AF65-F5344CB8AC3E}">
        <p14:creationId xmlns:p14="http://schemas.microsoft.com/office/powerpoint/2010/main" val="298177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20237" y="814551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Bihar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671929"/>
              </p:ext>
            </p:extLst>
          </p:nvPr>
        </p:nvGraphicFramePr>
        <p:xfrm>
          <a:off x="412750" y="1481959"/>
          <a:ext cx="9346495" cy="936582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93658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2              Projects Included: 1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1             Projects Reporting Progress:1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625755269"/>
              </p:ext>
            </p:extLst>
          </p:nvPr>
        </p:nvGraphicFramePr>
        <p:xfrm>
          <a:off x="512378" y="2700369"/>
          <a:ext cx="8851353" cy="370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754030" y="3127217"/>
            <a:ext cx="259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cxnSp>
        <p:nvCxnSpPr>
          <p:cNvPr id="5" name="Straight Arrow Connector 4"/>
          <p:cNvCxnSpPr>
            <a:stCxn id="12" idx="0"/>
          </p:cNvCxnSpPr>
          <p:nvPr/>
        </p:nvCxnSpPr>
        <p:spPr>
          <a:xfrm>
            <a:off x="4938054" y="2700369"/>
            <a:ext cx="14947" cy="188278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BIHAR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656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1315463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270497"/>
              </p:ext>
            </p:extLst>
          </p:nvPr>
        </p:nvGraphicFramePr>
        <p:xfrm>
          <a:off x="217762" y="2777597"/>
          <a:ext cx="9205575" cy="3343673"/>
        </p:xfrm>
        <a:graphic>
          <a:graphicData uri="http://schemas.openxmlformats.org/drawingml/2006/table">
            <a:tbl>
              <a:tblPr/>
              <a:tblGrid>
                <a:gridCol w="677951"/>
                <a:gridCol w="1439192"/>
                <a:gridCol w="984272"/>
                <a:gridCol w="1017360"/>
                <a:gridCol w="1017360"/>
                <a:gridCol w="1017360"/>
                <a:gridCol w="1017360"/>
                <a:gridCol w="1017360"/>
                <a:gridCol w="1017360"/>
              </a:tblGrid>
              <a:tr h="50163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167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0708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Durgawati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3.998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11.74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6117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11.74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21816" y="2215305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BIHAR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190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" y="1163776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837943"/>
              </p:ext>
            </p:extLst>
          </p:nvPr>
        </p:nvGraphicFramePr>
        <p:xfrm>
          <a:off x="320545" y="2714535"/>
          <a:ext cx="9264913" cy="2794742"/>
        </p:xfrm>
        <a:graphic>
          <a:graphicData uri="http://schemas.openxmlformats.org/drawingml/2006/table">
            <a:tbl>
              <a:tblPr/>
              <a:tblGrid>
                <a:gridCol w="611991"/>
                <a:gridCol w="1299169"/>
                <a:gridCol w="888510"/>
                <a:gridCol w="918378"/>
                <a:gridCol w="918378"/>
                <a:gridCol w="918378"/>
                <a:gridCol w="918378"/>
                <a:gridCol w="918378"/>
                <a:gridCol w="910318"/>
                <a:gridCol w="963035"/>
              </a:tblGrid>
              <a:tr h="73811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74286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8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748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Durgawati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26.67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903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26.67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000234" y="2041884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BIHAR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21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118934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009693"/>
              </p:ext>
            </p:extLst>
          </p:nvPr>
        </p:nvGraphicFramePr>
        <p:xfrm>
          <a:off x="441152" y="2446521"/>
          <a:ext cx="8981628" cy="3478224"/>
        </p:xfrm>
        <a:graphic>
          <a:graphicData uri="http://schemas.openxmlformats.org/drawingml/2006/table">
            <a:tbl>
              <a:tblPr/>
              <a:tblGrid>
                <a:gridCol w="661459"/>
                <a:gridCol w="1404180"/>
                <a:gridCol w="960329"/>
                <a:gridCol w="992610"/>
                <a:gridCol w="992610"/>
                <a:gridCol w="992610"/>
                <a:gridCol w="992610"/>
                <a:gridCol w="992610"/>
                <a:gridCol w="992610"/>
              </a:tblGrid>
              <a:tr h="99036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051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08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Durgawati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64.46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64.46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7.53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37965" y="1990067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BIHAR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6720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1236636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369383"/>
              </p:ext>
            </p:extLst>
          </p:nvPr>
        </p:nvGraphicFramePr>
        <p:xfrm>
          <a:off x="430586" y="2667239"/>
          <a:ext cx="8969891" cy="3362160"/>
        </p:xfrm>
        <a:graphic>
          <a:graphicData uri="http://schemas.openxmlformats.org/drawingml/2006/table">
            <a:tbl>
              <a:tblPr/>
              <a:tblGrid>
                <a:gridCol w="674601"/>
                <a:gridCol w="1388339"/>
                <a:gridCol w="1257461"/>
                <a:gridCol w="966099"/>
                <a:gridCol w="912864"/>
                <a:gridCol w="902942"/>
                <a:gridCol w="884959"/>
                <a:gridCol w="991313"/>
                <a:gridCol w="991313"/>
              </a:tblGrid>
              <a:tr h="62226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024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4981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Durgawati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148.57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7.86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45.58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30.68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89.41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8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148.57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7.86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45.58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30.68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89.41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96674" y="2120711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BIHAR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2265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1096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9599" y="886534"/>
            <a:ext cx="4386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W" sz="2000" b="1" dirty="0" smtClean="0">
                <a:cs typeface="Arial" charset="0"/>
              </a:rPr>
              <a:t>Status of Inclusion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Consolidated 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706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232139" y="1428736"/>
            <a:ext cx="9519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itchFamily="49" charset="0"/>
              <a:buChar char="o"/>
              <a:defRPr/>
            </a:pPr>
            <a:r>
              <a:rPr lang="en-IN" sz="1600" dirty="0" smtClean="0"/>
              <a:t>Out of 99 projects, 9 projects are not being proposed by State Governments for inclusion under CADWM program for CAD works.  One Project of Rajasthan (Narmada Canal) is included for Non- Structural intervention only. These projects are:</a:t>
            </a:r>
            <a:endParaRPr lang="en-IN" sz="16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12751" y="2285995"/>
          <a:ext cx="9245600" cy="4096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37"/>
                <a:gridCol w="1450680"/>
                <a:gridCol w="1929516"/>
                <a:gridCol w="1447137"/>
                <a:gridCol w="3939430"/>
              </a:tblGrid>
              <a:tr h="651441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Sl.</a:t>
                      </a:r>
                    </a:p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No.</a:t>
                      </a:r>
                    </a:p>
                    <a:p>
                      <a:pPr algn="ctr"/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State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Project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CCA as per Cabinet Note</a:t>
                      </a:r>
                    </a:p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( Th. ha)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Remarks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</a:tr>
              <a:tr h="279189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Maharashtra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err="1" smtClean="0">
                          <a:latin typeface="+mn-lt"/>
                          <a:cs typeface="Arial" pitchFamily="34" charset="0"/>
                        </a:rPr>
                        <a:t>Dongargaon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2.76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CAD Works completed through state funds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</a:tr>
              <a:tr h="279189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Maharashtra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Wang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7.06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CAD Works not required; direct lifting by farmers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</a:tr>
              <a:tr h="279189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Maharashtra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err="1" smtClean="0">
                          <a:latin typeface="+mn-lt"/>
                          <a:cs typeface="Arial" pitchFamily="34" charset="0"/>
                        </a:rPr>
                        <a:t>Nardave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12.28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CAD Works not required; direct lifting by farmers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</a:tr>
              <a:tr h="279189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Maharashtra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err="1" smtClean="0">
                          <a:latin typeface="+mn-lt"/>
                          <a:cs typeface="Arial" pitchFamily="34" charset="0"/>
                        </a:rPr>
                        <a:t>Warna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54.74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CAD Works not required; direct lifting by farmers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</a:tr>
              <a:tr h="279189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5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Punjab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err="1" smtClean="0">
                          <a:latin typeface="+mn-lt"/>
                          <a:cs typeface="Arial" pitchFamily="34" charset="0"/>
                        </a:rPr>
                        <a:t>Kandi</a:t>
                      </a:r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 Canal Stage II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23.33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Works</a:t>
                      </a:r>
                      <a:r>
                        <a:rPr lang="en-IN" sz="1200" baseline="0" dirty="0" smtClean="0">
                          <a:latin typeface="+mn-lt"/>
                          <a:cs typeface="Arial" pitchFamily="34" charset="0"/>
                        </a:rPr>
                        <a:t> completed under</a:t>
                      </a:r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 AIBP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</a:tr>
              <a:tr h="465315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6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Punjab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IN" sz="1200" dirty="0" err="1" smtClean="0">
                          <a:latin typeface="+mn-lt"/>
                          <a:cs typeface="Arial" pitchFamily="34" charset="0"/>
                        </a:rPr>
                        <a:t>Ist</a:t>
                      </a:r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 Patiala feeder &amp; </a:t>
                      </a:r>
                      <a:r>
                        <a:rPr lang="en-IN" sz="1200" dirty="0" err="1" smtClean="0">
                          <a:latin typeface="+mn-lt"/>
                          <a:cs typeface="Arial" pitchFamily="34" charset="0"/>
                        </a:rPr>
                        <a:t>Kotla</a:t>
                      </a:r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 Branch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9.1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Proposed under ISBIG for enhanced target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</a:tr>
              <a:tr h="279189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7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Andhra Pradesh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err="1" smtClean="0">
                          <a:latin typeface="+mn-lt"/>
                          <a:cs typeface="Arial" pitchFamily="34" charset="0"/>
                        </a:rPr>
                        <a:t>Maddigedda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1.42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Works</a:t>
                      </a:r>
                      <a:r>
                        <a:rPr lang="en-IN" sz="1200" baseline="0" dirty="0" smtClean="0">
                          <a:latin typeface="+mn-lt"/>
                          <a:cs typeface="Arial" pitchFamily="34" charset="0"/>
                        </a:rPr>
                        <a:t> completed through state funds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</a:tr>
              <a:tr h="465315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Jammu &amp; Kashmir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Modernisation of Ravi Canal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50.75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Works</a:t>
                      </a:r>
                      <a:r>
                        <a:rPr lang="en-IN" sz="1200" baseline="0" dirty="0" smtClean="0">
                          <a:latin typeface="+mn-lt"/>
                          <a:cs typeface="Arial" pitchFamily="34" charset="0"/>
                        </a:rPr>
                        <a:t> completed earlier through Central funding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</a:tr>
              <a:tr h="279189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Uttar Pradesh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err="1" smtClean="0">
                          <a:latin typeface="+mn-lt"/>
                          <a:cs typeface="Arial" pitchFamily="34" charset="0"/>
                        </a:rPr>
                        <a:t>Bansagar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150.13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Works</a:t>
                      </a:r>
                      <a:r>
                        <a:rPr lang="en-IN" sz="1200" baseline="0" dirty="0" smtClean="0">
                          <a:latin typeface="+mn-lt"/>
                          <a:cs typeface="Arial" pitchFamily="34" charset="0"/>
                        </a:rPr>
                        <a:t> completed through state funds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</a:tr>
              <a:tr h="279189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Rajasthan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Narmada Canal project*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245.88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Structural Works completed under AIBP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</a:tr>
              <a:tr h="280514">
                <a:tc>
                  <a:txBody>
                    <a:bodyPr/>
                    <a:lstStyle/>
                    <a:p>
                      <a:pPr algn="ctr"/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 smtClean="0">
                          <a:latin typeface="+mn-lt"/>
                          <a:cs typeface="Arial" pitchFamily="34" charset="0"/>
                        </a:rPr>
                        <a:t>Total</a:t>
                      </a:r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557.45</a:t>
                      </a:r>
                    </a:p>
                  </a:txBody>
                  <a:tcPr marL="10319" marR="10319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99060" marR="9906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2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4694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891280"/>
              </p:ext>
            </p:extLst>
          </p:nvPr>
        </p:nvGraphicFramePr>
        <p:xfrm>
          <a:off x="174765" y="1973556"/>
          <a:ext cx="9555043" cy="3689468"/>
        </p:xfrm>
        <a:graphic>
          <a:graphicData uri="http://schemas.openxmlformats.org/drawingml/2006/table">
            <a:tbl>
              <a:tblPr/>
              <a:tblGrid>
                <a:gridCol w="729406"/>
                <a:gridCol w="1090204"/>
                <a:gridCol w="1006054"/>
                <a:gridCol w="1196085"/>
                <a:gridCol w="1073123"/>
                <a:gridCol w="885788"/>
                <a:gridCol w="998347"/>
                <a:gridCol w="810641"/>
                <a:gridCol w="1005265"/>
                <a:gridCol w="760130"/>
              </a:tblGrid>
              <a:tr h="51246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18875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(A)*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115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Durgawati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32.47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42.20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39.61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66.90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3936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32.47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1.96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42.20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39.61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66.90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19613" y="1427028"/>
            <a:ext cx="2097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Th. ha.)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BIHAR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6524" y="5693091"/>
            <a:ext cx="931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/>
              <a:t>* i.e. CCA developed under CADWM (up to 31-03-2016) and before CADWM inclusion.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102985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700" dirty="0" smtClean="0">
                <a:latin typeface="Arial" pitchFamily="34" charset="0"/>
                <a:cs typeface="Arial" pitchFamily="34" charset="0"/>
              </a:rPr>
              <a:t>Schematic Diagram for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Durgawati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Reservoir Project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400" dirty="0" smtClean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pic>
        <p:nvPicPr>
          <p:cNvPr id="1027" name="Picture 3" descr="C:\Users\CADD\Desktop\Schematic Diagram _New-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857232"/>
            <a:ext cx="9493250" cy="5391168"/>
          </a:xfrm>
          <a:prstGeom prst="rect">
            <a:avLst/>
          </a:prstGeom>
          <a:noFill/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0" rIns="0" bIns="0" anchor="b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488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90509_1806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7850" y="1219201"/>
            <a:ext cx="4007945" cy="5105400"/>
          </a:xfrm>
        </p:spPr>
      </p:pic>
      <p:sp>
        <p:nvSpPr>
          <p:cNvPr id="3" name="TextBox 2"/>
          <p:cNvSpPr txBox="1"/>
          <p:nvPr/>
        </p:nvSpPr>
        <p:spPr>
          <a:xfrm>
            <a:off x="328986" y="306380"/>
            <a:ext cx="9432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latin typeface="Arial" pitchFamily="34" charset="0"/>
                <a:ea typeface="+mj-ea"/>
                <a:cs typeface="Arial" pitchFamily="34" charset="0"/>
              </a:rPr>
              <a:t>Photographs for Field  Channels and Infrastructure for Micro Irrigation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 descr="C:\Users\CADD\Desktop\Durgawati Photo\IMG-20181118-WA0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7937" y="1229710"/>
            <a:ext cx="4348553" cy="5360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25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BIHAR</a:t>
            </a:r>
            <a:endParaRPr lang="en-IN" dirty="0"/>
          </a:p>
        </p:txBody>
      </p:sp>
      <p:pic>
        <p:nvPicPr>
          <p:cNvPr id="5" name="Picture 3" descr="C:\Users\shoil\Desktop\IMG-20190109-WA0045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6" y="394138"/>
            <a:ext cx="4265557" cy="6164317"/>
          </a:xfrm>
          <a:prstGeom prst="rect">
            <a:avLst/>
          </a:prstGeom>
          <a:noFill/>
        </p:spPr>
      </p:pic>
      <p:pic>
        <p:nvPicPr>
          <p:cNvPr id="9" name="Picture 2" descr="C:\Users\CADD\Downloads\IMG-20190109-WA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985" y="425669"/>
            <a:ext cx="4611414" cy="6069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703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583325"/>
            <a:ext cx="9906000" cy="551793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663655"/>
              </p:ext>
            </p:extLst>
          </p:nvPr>
        </p:nvGraphicFramePr>
        <p:xfrm>
          <a:off x="873179" y="1198180"/>
          <a:ext cx="8159641" cy="5029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74"/>
                <a:gridCol w="6981167"/>
              </a:tblGrid>
              <a:tr h="477575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47757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775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4775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7757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775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775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77575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12086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Other  Issue (to</a:t>
                      </a:r>
                      <a:r>
                        <a:rPr lang="en-IN" baseline="0" dirty="0" smtClean="0"/>
                        <a:t> be specified).  (</a:t>
                      </a:r>
                      <a:r>
                        <a:rPr lang="en-IN" baseline="0" dirty="0" err="1" smtClean="0"/>
                        <a:t>i</a:t>
                      </a:r>
                      <a:r>
                        <a:rPr lang="en-IN" baseline="0" dirty="0" smtClean="0"/>
                        <a:t>)   The working period for construction is available only for 3-4 months due to crops in the fields.</a:t>
                      </a:r>
                    </a:p>
                    <a:p>
                      <a:r>
                        <a:rPr lang="en-US" dirty="0" smtClean="0"/>
                        <a:t>(ii)  Construction work of some</a:t>
                      </a:r>
                      <a:r>
                        <a:rPr lang="en-US" baseline="0" dirty="0" smtClean="0"/>
                        <a:t> of the distributaries has not been started yet due to land acquisition issues.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BIHAR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46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BIHAR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0" y="574484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Extra Slides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45085" y="1182415"/>
            <a:ext cx="8543925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IN" dirty="0" smtClean="0"/>
              <a:t>{ Project-specific information and Issues}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951" y="1198180"/>
            <a:ext cx="9069114" cy="4824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endParaRPr lang="en-US" dirty="0" smtClean="0"/>
          </a:p>
          <a:p>
            <a:pPr algn="just">
              <a:buFont typeface="Wingdings" pitchFamily="2" charset="2"/>
              <a:buChar char="v"/>
            </a:pPr>
            <a:r>
              <a:rPr lang="en-US" dirty="0" smtClean="0"/>
              <a:t>The construction of Lined field channels in about 3500 Ha. area of </a:t>
            </a:r>
            <a:r>
              <a:rPr lang="en-US" dirty="0" err="1" smtClean="0"/>
              <a:t>CCA</a:t>
            </a:r>
            <a:r>
              <a:rPr lang="en-US" dirty="0" smtClean="0"/>
              <a:t>  is    under progress.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/>
              <a:t> Estimates of Lined field channels for 1000 Ha. is ready and is being sanctioned. Work on these will be started in June’2019.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/>
              <a:t> The construction of Infrastructure development work for Micro irrigation in 200 Ha. is in Progress. 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/>
              <a:t> Another 1000 Ha. Area of </a:t>
            </a:r>
            <a:r>
              <a:rPr lang="en-US" dirty="0" err="1" smtClean="0"/>
              <a:t>CCA</a:t>
            </a:r>
            <a:r>
              <a:rPr lang="en-US" dirty="0" smtClean="0"/>
              <a:t> has been identified to be covered under Micro Irrigation.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59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</a:t>
            </a:r>
            <a:r>
              <a:rPr lang="en-IN" sz="2400" b="1" smtClean="0"/>
              <a:t>2019):  Progress </a:t>
            </a:r>
            <a:r>
              <a:rPr lang="en-IN" sz="2400" b="1" dirty="0" smtClean="0"/>
              <a:t>Review Presentations</a:t>
            </a:r>
            <a:endParaRPr lang="en-US" sz="2400" b="1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BIHAR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04952" y="1599244"/>
            <a:ext cx="9491827" cy="3445723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THANKS………</a:t>
            </a:r>
            <a:endParaRPr lang="en-US" sz="5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45085" y="1182415"/>
            <a:ext cx="8543925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5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20237" y="1129861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Chhattisgarh</a:t>
            </a: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99266"/>
              </p:ext>
            </p:extLst>
          </p:nvPr>
        </p:nvGraphicFramePr>
        <p:xfrm>
          <a:off x="377877" y="1970689"/>
          <a:ext cx="9346495" cy="873232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86485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3              Projects Included: 3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3             Projects Reporting Progress:0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435941133"/>
              </p:ext>
            </p:extLst>
          </p:nvPr>
        </p:nvGraphicFramePr>
        <p:xfrm>
          <a:off x="411297" y="3090699"/>
          <a:ext cx="9144578" cy="3315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841125" y="3231932"/>
            <a:ext cx="235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cxnSp>
        <p:nvCxnSpPr>
          <p:cNvPr id="5" name="Straight Arrow Connector 4"/>
          <p:cNvCxnSpPr>
            <a:stCxn id="12" idx="0"/>
          </p:cNvCxnSpPr>
          <p:nvPr/>
        </p:nvCxnSpPr>
        <p:spPr>
          <a:xfrm>
            <a:off x="4983586" y="3090699"/>
            <a:ext cx="0" cy="189751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66417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CHHATTISGARH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3934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01469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57129"/>
              </p:ext>
            </p:extLst>
          </p:nvPr>
        </p:nvGraphicFramePr>
        <p:xfrm>
          <a:off x="146591" y="1931526"/>
          <a:ext cx="9612821" cy="4595964"/>
        </p:xfrm>
        <a:graphic>
          <a:graphicData uri="http://schemas.openxmlformats.org/drawingml/2006/table">
            <a:tbl>
              <a:tblPr/>
              <a:tblGrid>
                <a:gridCol w="707943"/>
                <a:gridCol w="1502860"/>
                <a:gridCol w="1027816"/>
                <a:gridCol w="1062367"/>
                <a:gridCol w="1062367"/>
                <a:gridCol w="1062367"/>
                <a:gridCol w="1062367"/>
                <a:gridCol w="1062367"/>
                <a:gridCol w="1062367"/>
              </a:tblGrid>
              <a:tr h="73735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914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521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Kelo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21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Kharung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21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Maniyari Tank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8988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42.63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92590" y="1406429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CHHATTISGARH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084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101616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287159"/>
              </p:ext>
            </p:extLst>
          </p:nvPr>
        </p:nvGraphicFramePr>
        <p:xfrm>
          <a:off x="434192" y="1973556"/>
          <a:ext cx="9264913" cy="4344530"/>
        </p:xfrm>
        <a:graphic>
          <a:graphicData uri="http://schemas.openxmlformats.org/drawingml/2006/table">
            <a:tbl>
              <a:tblPr/>
              <a:tblGrid>
                <a:gridCol w="611991"/>
                <a:gridCol w="1299169"/>
                <a:gridCol w="888510"/>
                <a:gridCol w="918378"/>
                <a:gridCol w="918378"/>
                <a:gridCol w="918378"/>
                <a:gridCol w="918378"/>
                <a:gridCol w="918378"/>
                <a:gridCol w="910318"/>
                <a:gridCol w="963035"/>
              </a:tblGrid>
              <a:tr h="73811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74286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8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748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Kelo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.....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48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Kharung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48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Maniyari Tank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903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43371" y="1505856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CHHATTISGARH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6290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1096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endParaRPr lang="en-US" sz="2400" b="1" dirty="0"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9599" y="886534"/>
            <a:ext cx="4386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W" sz="2000" b="1" u="sng" dirty="0" smtClean="0">
                <a:cs typeface="Arial" charset="0"/>
              </a:rPr>
              <a:t>Status of Inclusion (contd.)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Consolidated 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70605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</a:t>
            </a:r>
            <a:r>
              <a:rPr lang="en-IN" sz="2000" b="1" dirty="0"/>
              <a:t> </a:t>
            </a:r>
            <a:r>
              <a:rPr lang="en-IN" sz="2000" b="1" dirty="0" smtClean="0"/>
              <a:t> Progress Review Presentations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154748" y="1428736"/>
            <a:ext cx="95965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itchFamily="49" charset="0"/>
              <a:buChar char="o"/>
              <a:defRPr/>
            </a:pPr>
            <a:r>
              <a:rPr lang="en-IN" dirty="0" smtClean="0"/>
              <a:t>As of now, 87* projects in balance Culturable Command Area (CCA) of 43.51 </a:t>
            </a:r>
            <a:r>
              <a:rPr lang="en-IN" dirty="0" err="1" smtClean="0"/>
              <a:t>lakh</a:t>
            </a:r>
            <a:r>
              <a:rPr lang="en-IN" dirty="0" smtClean="0"/>
              <a:t> hectares have been included under CADWM programme with Central Assistance (CA) of Rs 7,927 Crore against estimated cost of Rs 17,876 Crore.</a:t>
            </a:r>
            <a:endParaRPr lang="en-IN" dirty="0"/>
          </a:p>
        </p:txBody>
      </p:sp>
      <p:graphicFrame>
        <p:nvGraphicFramePr>
          <p:cNvPr id="12" name="Chart 11"/>
          <p:cNvGraphicFramePr/>
          <p:nvPr/>
        </p:nvGraphicFramePr>
        <p:xfrm>
          <a:off x="165100" y="1981200"/>
          <a:ext cx="470535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726912" y="2571744"/>
          <a:ext cx="3467100" cy="1931361"/>
        </p:xfrm>
        <a:graphic>
          <a:graphicData uri="http://schemas.openxmlformats.org/drawingml/2006/table">
            <a:tbl>
              <a:tblPr/>
              <a:tblGrid>
                <a:gridCol w="700424"/>
                <a:gridCol w="2766676"/>
              </a:tblGrid>
              <a:tr h="457200"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Sl. No.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Projects yet to be included</a:t>
                      </a:r>
                    </a:p>
                    <a:p>
                      <a:pPr algn="ctr" rtl="0" fontAlgn="t"/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494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Book Antiqua"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Book Antiqua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rtl="0" fontAlgn="t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latin typeface="Book Antiqua"/>
                        </a:rPr>
                        <a:t>Punpun</a:t>
                      </a:r>
                      <a:endParaRPr lang="en-IN" sz="1400" b="1" i="0" u="none" strike="noStrike" dirty="0" smtClean="0">
                        <a:solidFill>
                          <a:srgbClr val="000000"/>
                        </a:solidFill>
                        <a:latin typeface="Book Antiqua"/>
                      </a:endParaRPr>
                    </a:p>
                    <a:p>
                      <a:pPr marL="108000" algn="l" rtl="0" fontAlgn="t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Book Antiqua"/>
                        </a:rPr>
                        <a:t>(Bihar)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Book Antiqu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94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Book Antiqua"/>
                        </a:rPr>
                        <a:t>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Book Antiqua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rtl="0" fontAlgn="t"/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latin typeface="Book Antiqua"/>
                        </a:rPr>
                        <a:t>Karipuzha</a:t>
                      </a:r>
                      <a:endParaRPr lang="en-IN" sz="1400" b="1" i="0" u="none" strike="noStrike" dirty="0" smtClean="0">
                        <a:solidFill>
                          <a:srgbClr val="000000"/>
                        </a:solidFill>
                        <a:latin typeface="Book Antiqua"/>
                      </a:endParaRPr>
                    </a:p>
                    <a:p>
                      <a:pPr marL="108000" algn="l" rtl="0" fontAlgn="t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Book Antiqua"/>
                        </a:rPr>
                        <a:t>(Kerala)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Book Antiqu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75269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Book Antiqua"/>
                        </a:rPr>
                        <a:t>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Book Antiqua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rtl="0" fontAlgn="t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Book Antiqua"/>
                        </a:rPr>
                        <a:t>Madhya </a:t>
                      </a:r>
                      <a:r>
                        <a:rPr lang="en-IN" sz="1400" b="1" i="0" u="none" strike="noStrike" dirty="0" err="1" smtClean="0">
                          <a:solidFill>
                            <a:srgbClr val="000000"/>
                          </a:solidFill>
                          <a:latin typeface="Book Antiqua"/>
                        </a:rPr>
                        <a:t>Ganga</a:t>
                      </a:r>
                      <a:endParaRPr lang="en-IN" sz="1400" b="1" i="0" u="none" strike="noStrike" dirty="0" smtClean="0">
                        <a:solidFill>
                          <a:srgbClr val="000000"/>
                        </a:solidFill>
                        <a:latin typeface="Book Antiqua"/>
                      </a:endParaRPr>
                    </a:p>
                    <a:p>
                      <a:pPr marL="108000" algn="l" rtl="0" fontAlgn="t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Book Antiqua"/>
                        </a:rPr>
                        <a:t>(Uttar Pradesh)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Book Antiqu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649520" y="5000637"/>
          <a:ext cx="3783542" cy="652449"/>
        </p:xfrm>
        <a:graphic>
          <a:graphicData uri="http://schemas.openxmlformats.org/drawingml/2006/table">
            <a:tbl>
              <a:tblPr/>
              <a:tblGrid>
                <a:gridCol w="3783542"/>
              </a:tblGrid>
              <a:tr h="652449"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* Includes Narmada Canal Project of Rajasthan for non-structural intervention.</a:t>
                      </a:r>
                    </a:p>
                  </a:txBody>
                  <a:tcPr marL="10319" marR="10319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2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779915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021971"/>
              </p:ext>
            </p:extLst>
          </p:nvPr>
        </p:nvGraphicFramePr>
        <p:xfrm>
          <a:off x="441150" y="1784369"/>
          <a:ext cx="9316313" cy="4562891"/>
        </p:xfrm>
        <a:graphic>
          <a:graphicData uri="http://schemas.openxmlformats.org/drawingml/2006/table">
            <a:tbl>
              <a:tblPr/>
              <a:tblGrid>
                <a:gridCol w="686107"/>
                <a:gridCol w="1456505"/>
                <a:gridCol w="996113"/>
                <a:gridCol w="1029598"/>
                <a:gridCol w="1029598"/>
                <a:gridCol w="1029598"/>
                <a:gridCol w="1029598"/>
                <a:gridCol w="1029598"/>
                <a:gridCol w="1029598"/>
              </a:tblGrid>
              <a:tr h="99036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051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08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Kelo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29.08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Kharung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30.14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Maniyari Tank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22.63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27726" y="1339161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CHHATTISGARH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069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968622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427079"/>
              </p:ext>
            </p:extLst>
          </p:nvPr>
        </p:nvGraphicFramePr>
        <p:xfrm>
          <a:off x="351039" y="2096813"/>
          <a:ext cx="9326636" cy="4081652"/>
        </p:xfrm>
        <a:graphic>
          <a:graphicData uri="http://schemas.openxmlformats.org/drawingml/2006/table">
            <a:tbl>
              <a:tblPr/>
              <a:tblGrid>
                <a:gridCol w="701431"/>
                <a:gridCol w="1443554"/>
                <a:gridCol w="1307473"/>
                <a:gridCol w="1004521"/>
                <a:gridCol w="949171"/>
                <a:gridCol w="938853"/>
                <a:gridCol w="920155"/>
                <a:gridCol w="1030739"/>
                <a:gridCol w="1030739"/>
              </a:tblGrid>
              <a:tr h="46747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24843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4981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Kelo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81.2089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8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Kharung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33.1828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8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Maniyari Tank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45.3722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8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159.764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84322" y="1592817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48098"/>
            <a:ext cx="3343275" cy="409903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CHHATTISGARH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2492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" y="644472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551013"/>
              </p:ext>
            </p:extLst>
          </p:nvPr>
        </p:nvGraphicFramePr>
        <p:xfrm>
          <a:off x="294619" y="1560326"/>
          <a:ext cx="9423530" cy="4240227"/>
        </p:xfrm>
        <a:graphic>
          <a:graphicData uri="http://schemas.openxmlformats.org/drawingml/2006/table">
            <a:tbl>
              <a:tblPr/>
              <a:tblGrid>
                <a:gridCol w="562773"/>
                <a:gridCol w="1094542"/>
                <a:gridCol w="1010057"/>
                <a:gridCol w="1200845"/>
                <a:gridCol w="1077394"/>
                <a:gridCol w="889313"/>
                <a:gridCol w="1002320"/>
                <a:gridCol w="813867"/>
                <a:gridCol w="1009265"/>
                <a:gridCol w="763154"/>
              </a:tblGrid>
              <a:tr h="47099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84843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(A)*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61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Kelo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22.81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74.40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58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Kharung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929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Maniyari Tank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11.515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6027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42.625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44.63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86.91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08823" y="1160216"/>
            <a:ext cx="2097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Th. ha.)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CHHATTISGARH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1809" y="5948496"/>
            <a:ext cx="931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/>
              <a:t>* i.e. CCA developed under CADWM (up to 31-03-2016) and before CADWM inclusion.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7354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38025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CHHATTISGARH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131424"/>
              </p:ext>
            </p:extLst>
          </p:nvPr>
        </p:nvGraphicFramePr>
        <p:xfrm>
          <a:off x="873179" y="1823248"/>
          <a:ext cx="8159641" cy="4227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74"/>
                <a:gridCol w="6981167"/>
              </a:tblGrid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Other  Issue (to</a:t>
                      </a:r>
                      <a:r>
                        <a:rPr lang="en-IN" baseline="0" dirty="0" smtClean="0"/>
                        <a:t> be specified).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8683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4" name="Footer Placeholder 5"/>
          <p:cNvSpPr txBox="1">
            <a:spLocks/>
          </p:cNvSpPr>
          <p:nvPr/>
        </p:nvSpPr>
        <p:spPr>
          <a:xfrm>
            <a:off x="3405188" y="65087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CHHATTISGARH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0" y="104745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Extra Slides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8339" y="2690336"/>
            <a:ext cx="81647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Font typeface="Arial" panose="020B0604020202020204" pitchFamily="34" charset="0"/>
              <a:buNone/>
            </a:pPr>
            <a:r>
              <a:rPr lang="en-IN" dirty="0" smtClean="0"/>
              <a:t>Tender called for CADWM works of </a:t>
            </a:r>
            <a:r>
              <a:rPr lang="en-IN" dirty="0" err="1" smtClean="0"/>
              <a:t>Kelo</a:t>
            </a:r>
            <a:r>
              <a:rPr lang="en-IN" dirty="0" smtClean="0"/>
              <a:t>, </a:t>
            </a:r>
            <a:r>
              <a:rPr lang="en-IN" dirty="0" err="1" smtClean="0"/>
              <a:t>Kharung</a:t>
            </a:r>
            <a:r>
              <a:rPr lang="en-IN" dirty="0" smtClean="0"/>
              <a:t> and </a:t>
            </a:r>
            <a:r>
              <a:rPr lang="en-IN" dirty="0" err="1" smtClean="0"/>
              <a:t>Maniyari</a:t>
            </a:r>
            <a:r>
              <a:rPr lang="en-IN" dirty="0" smtClean="0"/>
              <a:t> Projects have been cancelled because of very much high rates quoted by </a:t>
            </a:r>
            <a:r>
              <a:rPr lang="en-IN" dirty="0" err="1" smtClean="0"/>
              <a:t>tenderers</a:t>
            </a:r>
            <a:r>
              <a:rPr lang="en-IN" dirty="0" smtClean="0"/>
              <a:t>. After expiry of Model code of Conduct for </a:t>
            </a:r>
            <a:r>
              <a:rPr lang="en-IN" dirty="0" err="1" smtClean="0"/>
              <a:t>Loksabha</a:t>
            </a:r>
            <a:r>
              <a:rPr lang="en-IN" dirty="0" smtClean="0"/>
              <a:t> Election, retendering process will be started.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98548" y="905204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4000" b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Goa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209280"/>
              </p:ext>
            </p:extLst>
          </p:nvPr>
        </p:nvGraphicFramePr>
        <p:xfrm>
          <a:off x="559505" y="1593759"/>
          <a:ext cx="9346495" cy="1017666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101766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1              Projects Included: 1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0             Projects Reporting Progress:1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879384533"/>
              </p:ext>
            </p:extLst>
          </p:nvPr>
        </p:nvGraphicFramePr>
        <p:xfrm>
          <a:off x="1255329" y="2611426"/>
          <a:ext cx="7986713" cy="3744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92793" y="2820842"/>
            <a:ext cx="2151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53001" y="2611426"/>
            <a:ext cx="12810" cy="23731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66417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GOA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663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73951" y="1268167"/>
            <a:ext cx="8979448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324875"/>
              </p:ext>
            </p:extLst>
          </p:nvPr>
        </p:nvGraphicFramePr>
        <p:xfrm>
          <a:off x="568711" y="2972051"/>
          <a:ext cx="8884688" cy="2903497"/>
        </p:xfrm>
        <a:graphic>
          <a:graphicData uri="http://schemas.openxmlformats.org/drawingml/2006/table">
            <a:tbl>
              <a:tblPr/>
              <a:tblGrid>
                <a:gridCol w="654320"/>
                <a:gridCol w="1389024"/>
                <a:gridCol w="949962"/>
                <a:gridCol w="981897"/>
                <a:gridCol w="981897"/>
                <a:gridCol w="981897"/>
                <a:gridCol w="981897"/>
                <a:gridCol w="981897"/>
                <a:gridCol w="981897"/>
              </a:tblGrid>
              <a:tr h="67936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5389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8514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Tillari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8.667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7159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8.667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9806" y="2341429"/>
            <a:ext cx="199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GOA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401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653283" y="1220871"/>
            <a:ext cx="8710449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100297"/>
              </p:ext>
            </p:extLst>
          </p:nvPr>
        </p:nvGraphicFramePr>
        <p:xfrm>
          <a:off x="356840" y="2604176"/>
          <a:ext cx="9006894" cy="2794742"/>
        </p:xfrm>
        <a:graphic>
          <a:graphicData uri="http://schemas.openxmlformats.org/drawingml/2006/table">
            <a:tbl>
              <a:tblPr/>
              <a:tblGrid>
                <a:gridCol w="594948"/>
                <a:gridCol w="1262988"/>
                <a:gridCol w="863767"/>
                <a:gridCol w="892802"/>
                <a:gridCol w="892802"/>
                <a:gridCol w="892802"/>
                <a:gridCol w="892802"/>
                <a:gridCol w="892802"/>
                <a:gridCol w="884966"/>
                <a:gridCol w="936215"/>
              </a:tblGrid>
              <a:tr h="73811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74286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8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748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Tillari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903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04049" y="2026118"/>
            <a:ext cx="205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GOA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483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35523" y="1063215"/>
            <a:ext cx="9094733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017687"/>
              </p:ext>
            </p:extLst>
          </p:nvPr>
        </p:nvGraphicFramePr>
        <p:xfrm>
          <a:off x="435522" y="2667238"/>
          <a:ext cx="9094733" cy="3478224"/>
        </p:xfrm>
        <a:graphic>
          <a:graphicData uri="http://schemas.openxmlformats.org/drawingml/2006/table">
            <a:tbl>
              <a:tblPr/>
              <a:tblGrid>
                <a:gridCol w="669788"/>
                <a:gridCol w="1421863"/>
                <a:gridCol w="972422"/>
                <a:gridCol w="1005110"/>
                <a:gridCol w="1005110"/>
                <a:gridCol w="1005110"/>
                <a:gridCol w="1005110"/>
                <a:gridCol w="1005110"/>
                <a:gridCol w="1005110"/>
              </a:tblGrid>
              <a:tr h="99036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051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08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Tillari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18.70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7.15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18.70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7.15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91815" y="1980359"/>
            <a:ext cx="220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GOA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4095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563618" y="1283933"/>
            <a:ext cx="8851352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642846"/>
              </p:ext>
            </p:extLst>
          </p:nvPr>
        </p:nvGraphicFramePr>
        <p:xfrm>
          <a:off x="323385" y="2588411"/>
          <a:ext cx="9244360" cy="3362160"/>
        </p:xfrm>
        <a:graphic>
          <a:graphicData uri="http://schemas.openxmlformats.org/drawingml/2006/table">
            <a:tbl>
              <a:tblPr/>
              <a:tblGrid>
                <a:gridCol w="695243"/>
                <a:gridCol w="1430818"/>
                <a:gridCol w="1295938"/>
                <a:gridCol w="995661"/>
                <a:gridCol w="940796"/>
                <a:gridCol w="930572"/>
                <a:gridCol w="912038"/>
                <a:gridCol w="1021647"/>
                <a:gridCol w="1021647"/>
              </a:tblGrid>
              <a:tr h="62226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024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4981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Tillari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153.67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13.65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8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153.67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4.72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13.65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96453" y="1888459"/>
            <a:ext cx="2181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48097"/>
            <a:ext cx="3343275" cy="409903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GOA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565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281806" y="546537"/>
            <a:ext cx="9235638" cy="402587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/>
              <a:t>Consolidated Status</a:t>
            </a:r>
            <a:endParaRPr lang="en-US" sz="2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425366"/>
              </p:ext>
            </p:extLst>
          </p:nvPr>
        </p:nvGraphicFramePr>
        <p:xfrm>
          <a:off x="412750" y="1064871"/>
          <a:ext cx="9346495" cy="965527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9655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90(99-9)          Projects Included: 87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70         Projects Reporting Progress:53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903464287"/>
              </p:ext>
            </p:extLst>
          </p:nvPr>
        </p:nvGraphicFramePr>
        <p:xfrm>
          <a:off x="473947" y="2505387"/>
          <a:ext cx="8851353" cy="3990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209046" y="2626191"/>
            <a:ext cx="2724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cxnSp>
        <p:nvCxnSpPr>
          <p:cNvPr id="5" name="Straight Arrow Connector 4"/>
          <p:cNvCxnSpPr>
            <a:stCxn id="12" idx="0"/>
          </p:cNvCxnSpPr>
          <p:nvPr/>
        </p:nvCxnSpPr>
        <p:spPr>
          <a:xfrm>
            <a:off x="4899623" y="2505387"/>
            <a:ext cx="0" cy="21781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2837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15" name="Footer Placeholder 5"/>
          <p:cNvSpPr txBox="1">
            <a:spLocks/>
          </p:cNvSpPr>
          <p:nvPr/>
        </p:nvSpPr>
        <p:spPr>
          <a:xfrm>
            <a:off x="3227987" y="649572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  <a:latin typeface="Book Antiqua" pitchFamily="18" charset="0"/>
              </a:rPr>
              <a:t>Consolidated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589237" y="621780"/>
            <a:ext cx="8736067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230752"/>
              </p:ext>
            </p:extLst>
          </p:nvPr>
        </p:nvGraphicFramePr>
        <p:xfrm>
          <a:off x="301084" y="1827623"/>
          <a:ext cx="8879254" cy="3732707"/>
        </p:xfrm>
        <a:graphic>
          <a:graphicData uri="http://schemas.openxmlformats.org/drawingml/2006/table">
            <a:tbl>
              <a:tblPr/>
              <a:tblGrid>
                <a:gridCol w="345687"/>
                <a:gridCol w="1014925"/>
                <a:gridCol w="977858"/>
                <a:gridCol w="1162564"/>
                <a:gridCol w="1043048"/>
                <a:gridCol w="860963"/>
                <a:gridCol w="970368"/>
                <a:gridCol w="787923"/>
                <a:gridCol w="977092"/>
                <a:gridCol w="738826"/>
              </a:tblGrid>
              <a:tr h="69368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70331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(A)*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095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Tillari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45.58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21.05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56.20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6164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14.52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45.58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21.05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56.20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63937" y="1329505"/>
            <a:ext cx="2116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Th. ha.)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GOA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99139" y="5560330"/>
            <a:ext cx="7852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/>
              <a:t>* i.e. CCA developed under CADWM (up to 31-03-2016) and before CADWM inclusion.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12766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58264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Glimpses Of Project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2107" y="6274678"/>
            <a:ext cx="8678816" cy="315309"/>
          </a:xfrm>
        </p:spPr>
        <p:txBody>
          <a:bodyPr anchor="b"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Laying of Half round RCC pipe work in progress for on-going </a:t>
            </a:r>
            <a:r>
              <a:rPr lang="en-IN" sz="1800" b="1" dirty="0" err="1" smtClean="0">
                <a:solidFill>
                  <a:schemeClr val="tx1"/>
                </a:solidFill>
                <a:latin typeface="Book Antiqua" pitchFamily="18" charset="0"/>
              </a:rPr>
              <a:t>Tillari</a:t>
            </a:r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 CAD works in </a:t>
            </a:r>
            <a:r>
              <a:rPr lang="en-IN" sz="1800" b="1" dirty="0" err="1" smtClean="0">
                <a:solidFill>
                  <a:schemeClr val="tx1"/>
                </a:solidFill>
                <a:latin typeface="Book Antiqua" pitchFamily="18" charset="0"/>
              </a:rPr>
              <a:t>Bardez</a:t>
            </a:r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IN" sz="1800" b="1" dirty="0" err="1" smtClean="0">
                <a:solidFill>
                  <a:schemeClr val="tx1"/>
                </a:solidFill>
                <a:latin typeface="Book Antiqua" pitchFamily="18" charset="0"/>
              </a:rPr>
              <a:t>Taluka</a:t>
            </a:r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 GOA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59851" y="2891080"/>
            <a:ext cx="549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i="1" dirty="0" smtClean="0"/>
              <a:t>{.....Project Photographs (4/5) may be provided}</a:t>
            </a:r>
            <a:endParaRPr lang="en-US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7" y="1623849"/>
            <a:ext cx="2575488" cy="2035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704" y="1623849"/>
            <a:ext cx="2023898" cy="2035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6" y="1623849"/>
            <a:ext cx="3983748" cy="2035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0" y="3873430"/>
            <a:ext cx="4236933" cy="20071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12" y="3928056"/>
            <a:ext cx="1377802" cy="1952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43" y="3928056"/>
            <a:ext cx="3072531" cy="195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6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984388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GOA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763692"/>
              </p:ext>
            </p:extLst>
          </p:nvPr>
        </p:nvGraphicFramePr>
        <p:xfrm>
          <a:off x="873179" y="1980903"/>
          <a:ext cx="8159641" cy="4227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74"/>
                <a:gridCol w="6981167"/>
              </a:tblGrid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Other  Issue (to</a:t>
                      </a:r>
                      <a:r>
                        <a:rPr lang="en-IN" baseline="0" dirty="0" smtClean="0"/>
                        <a:t> be specified).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179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320237" y="1082565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Gujarat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025990"/>
              </p:ext>
            </p:extLst>
          </p:nvPr>
        </p:nvGraphicFramePr>
        <p:xfrm>
          <a:off x="319882" y="1971675"/>
          <a:ext cx="9346208" cy="1276350"/>
        </p:xfrm>
        <a:graphic>
          <a:graphicData uri="http://schemas.openxmlformats.org/drawingml/2006/table">
            <a:tbl>
              <a:tblPr/>
              <a:tblGrid>
                <a:gridCol w="9346208"/>
              </a:tblGrid>
              <a:tr h="12763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1              Projects Included: 1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1             Projects Reporting Progress:1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kumimoji="0" lang="en-I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55719" marR="55719"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702377809"/>
              </p:ext>
            </p:extLst>
          </p:nvPr>
        </p:nvGraphicFramePr>
        <p:xfrm>
          <a:off x="111512" y="2984148"/>
          <a:ext cx="9567747" cy="3547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56" name="TextBox 13"/>
          <p:cNvSpPr txBox="1">
            <a:spLocks noChangeArrowheads="1"/>
          </p:cNvSpPr>
          <p:nvPr/>
        </p:nvSpPr>
        <p:spPr bwMode="auto">
          <a:xfrm>
            <a:off x="5216833" y="3216274"/>
            <a:ext cx="23771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sz="2400" b="1" u="sng" dirty="0"/>
              <a:t>Physical Progress</a:t>
            </a:r>
            <a:endParaRPr lang="en-US" sz="2400" b="1" u="sng" dirty="0"/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3891112" y="4024463"/>
            <a:ext cx="2081213" cy="128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8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3265884" y="6492876"/>
            <a:ext cx="33432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800" b="1" smtClean="0">
                <a:latin typeface="Book Antiqua" pitchFamily="18" charset="0"/>
              </a:rPr>
              <a:t>GUJARAT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4889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365693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" y="136276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CCA Progress</a:t>
            </a:r>
            <a:endParaRPr lang="en-US" sz="2800" b="1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3069" y="2935288"/>
          <a:ext cx="9059862" cy="3312920"/>
        </p:xfrm>
        <a:graphic>
          <a:graphicData uri="http://schemas.openxmlformats.org/drawingml/2006/table">
            <a:tbl>
              <a:tblPr/>
              <a:tblGrid>
                <a:gridCol w="667220">
                  <a:extLst>
                    <a:ext uri="{9D8B030D-6E8A-4147-A177-3AD203B41FA5}"/>
                  </a:extLst>
                </a:gridCol>
                <a:gridCol w="1416412">
                  <a:extLst>
                    <a:ext uri="{9D8B030D-6E8A-4147-A177-3AD203B41FA5}"/>
                  </a:extLst>
                </a:gridCol>
                <a:gridCol w="968693">
                  <a:extLst>
                    <a:ext uri="{9D8B030D-6E8A-4147-A177-3AD203B41FA5}"/>
                  </a:extLst>
                </a:gridCol>
                <a:gridCol w="1001256">
                  <a:extLst>
                    <a:ext uri="{9D8B030D-6E8A-4147-A177-3AD203B41FA5}"/>
                  </a:extLst>
                </a:gridCol>
                <a:gridCol w="1001256">
                  <a:extLst>
                    <a:ext uri="{9D8B030D-6E8A-4147-A177-3AD203B41FA5}"/>
                  </a:extLst>
                </a:gridCol>
                <a:gridCol w="1001256">
                  <a:extLst>
                    <a:ext uri="{9D8B030D-6E8A-4147-A177-3AD203B41FA5}"/>
                  </a:extLst>
                </a:gridCol>
                <a:gridCol w="1091164">
                  <a:extLst>
                    <a:ext uri="{9D8B030D-6E8A-4147-A177-3AD203B41FA5}"/>
                  </a:extLst>
                </a:gridCol>
                <a:gridCol w="911349">
                  <a:extLst>
                    <a:ext uri="{9D8B030D-6E8A-4147-A177-3AD203B41FA5}"/>
                  </a:extLst>
                </a:gridCol>
                <a:gridCol w="1001256">
                  <a:extLst>
                    <a:ext uri="{9D8B030D-6E8A-4147-A177-3AD203B41FA5}"/>
                  </a:extLst>
                </a:gridCol>
              </a:tblGrid>
              <a:tr h="86732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013383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7552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Sardar Sarovar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1363.859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385.330</a:t>
                      </a: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290.061</a:t>
                      </a: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260.165</a:t>
                      </a: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935.556</a:t>
                      </a: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68.60</a:t>
                      </a: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187.869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599722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1363.859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385.330</a:t>
                      </a: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290.061</a:t>
                      </a: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260.165</a:t>
                      </a: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935.556</a:t>
                      </a: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68.60</a:t>
                      </a: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187.869</a:t>
                      </a:r>
                      <a:endParaRPr lang="en-IN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217" name="TextBox 1"/>
          <p:cNvSpPr txBox="1">
            <a:spLocks noChangeArrowheads="1"/>
          </p:cNvSpPr>
          <p:nvPr/>
        </p:nvSpPr>
        <p:spPr bwMode="auto">
          <a:xfrm>
            <a:off x="7691741" y="2389188"/>
            <a:ext cx="1986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latin typeface="Arial" charset="0"/>
                <a:cs typeface="Arial" charset="0"/>
              </a:rPr>
              <a:t>( </a:t>
            </a:r>
            <a:r>
              <a:rPr lang="en-US" altLang="en-US" b="1" dirty="0">
                <a:latin typeface="Arial" charset="0"/>
                <a:cs typeface="Arial" charset="0"/>
              </a:rPr>
              <a:t>Area in Th. Ha.)</a:t>
            </a:r>
            <a:endParaRPr lang="en-IN" altLang="en-US" b="1" dirty="0">
              <a:latin typeface="Arial" charset="0"/>
              <a:cs typeface="Arial" charset="0"/>
            </a:endParaRPr>
          </a:p>
        </p:txBody>
      </p:sp>
      <p:sp>
        <p:nvSpPr>
          <p:cNvPr id="7218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altLang="en-US" sz="1800" b="1" smtClean="0">
                <a:latin typeface="Book Antiqua" pitchFamily="18" charset="0"/>
              </a:rPr>
              <a:t>GUJARAT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906000" cy="4889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951680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87929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WUA Progress</a:t>
            </a:r>
            <a:endParaRPr lang="en-US" sz="2800" b="1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05011" y="2459038"/>
          <a:ext cx="9095976" cy="3716336"/>
        </p:xfrm>
        <a:graphic>
          <a:graphicData uri="http://schemas.openxmlformats.org/drawingml/2006/table">
            <a:tbl>
              <a:tblPr/>
              <a:tblGrid>
                <a:gridCol w="600832">
                  <a:extLst>
                    <a:ext uri="{9D8B030D-6E8A-4147-A177-3AD203B41FA5}"/>
                  </a:extLst>
                </a:gridCol>
                <a:gridCol w="1275480">
                  <a:extLst>
                    <a:ext uri="{9D8B030D-6E8A-4147-A177-3AD203B41FA5}"/>
                  </a:extLst>
                </a:gridCol>
                <a:gridCol w="872310">
                  <a:extLst>
                    <a:ext uri="{9D8B030D-6E8A-4147-A177-3AD203B41FA5}"/>
                  </a:extLst>
                </a:gridCol>
                <a:gridCol w="901632">
                  <a:extLst>
                    <a:ext uri="{9D8B030D-6E8A-4147-A177-3AD203B41FA5}"/>
                  </a:extLst>
                </a:gridCol>
                <a:gridCol w="901632">
                  <a:extLst>
                    <a:ext uri="{9D8B030D-6E8A-4147-A177-3AD203B41FA5}"/>
                  </a:extLst>
                </a:gridCol>
                <a:gridCol w="901632">
                  <a:extLst>
                    <a:ext uri="{9D8B030D-6E8A-4147-A177-3AD203B41FA5}"/>
                  </a:extLst>
                </a:gridCol>
                <a:gridCol w="901632">
                  <a:extLst>
                    <a:ext uri="{9D8B030D-6E8A-4147-A177-3AD203B41FA5}"/>
                  </a:extLst>
                </a:gridCol>
                <a:gridCol w="901632">
                  <a:extLst>
                    <a:ext uri="{9D8B030D-6E8A-4147-A177-3AD203B41FA5}"/>
                  </a:extLst>
                </a:gridCol>
                <a:gridCol w="901632">
                  <a:extLst>
                    <a:ext uri="{9D8B030D-6E8A-4147-A177-3AD203B41FA5}"/>
                  </a:extLst>
                </a:gridCol>
                <a:gridCol w="937562">
                  <a:extLst>
                    <a:ext uri="{9D8B030D-6E8A-4147-A177-3AD203B41FA5}"/>
                  </a:extLst>
                </a:gridCol>
              </a:tblGrid>
              <a:tr h="102500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</a:t>
                      </a:r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Progress (Registered)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317102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8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83268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Sardar Sarovar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64.80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541544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2894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64.80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8245" name="TextBox 1"/>
          <p:cNvSpPr txBox="1">
            <a:spLocks noChangeArrowheads="1"/>
          </p:cNvSpPr>
          <p:nvPr/>
        </p:nvSpPr>
        <p:spPr bwMode="auto">
          <a:xfrm>
            <a:off x="7799301" y="2001838"/>
            <a:ext cx="18859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 charset="0"/>
                <a:cs typeface="Arial" charset="0"/>
              </a:rPr>
              <a:t>(WUA’s in No’s)</a:t>
            </a:r>
            <a:endParaRPr lang="en-IN" altLang="en-US" b="1" dirty="0">
              <a:latin typeface="Arial" charset="0"/>
              <a:cs typeface="Arial" charset="0"/>
            </a:endParaRPr>
          </a:p>
        </p:txBody>
      </p:sp>
      <p:sp>
        <p:nvSpPr>
          <p:cNvPr id="8246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altLang="en-US" sz="1800" b="1" smtClean="0">
                <a:latin typeface="Book Antiqua" pitchFamily="18" charset="0"/>
              </a:rPr>
              <a:t>GUJARAT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906000" cy="4889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7110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1110512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CA Release Progress</a:t>
            </a:r>
            <a:endParaRPr lang="en-US" sz="2800" b="1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08881" y="2462214"/>
          <a:ext cx="9088238" cy="3959249"/>
        </p:xfrm>
        <a:graphic>
          <a:graphicData uri="http://schemas.openxmlformats.org/drawingml/2006/table">
            <a:tbl>
              <a:tblPr/>
              <a:tblGrid>
                <a:gridCol w="669310">
                  <a:extLst>
                    <a:ext uri="{9D8B030D-6E8A-4147-A177-3AD203B41FA5}"/>
                  </a:extLst>
                </a:gridCol>
                <a:gridCol w="1420848">
                  <a:extLst>
                    <a:ext uri="{9D8B030D-6E8A-4147-A177-3AD203B41FA5}"/>
                  </a:extLst>
                </a:gridCol>
                <a:gridCol w="971728">
                  <a:extLst>
                    <a:ext uri="{9D8B030D-6E8A-4147-A177-3AD203B41FA5}"/>
                  </a:extLst>
                </a:gridCol>
                <a:gridCol w="1004392">
                  <a:extLst>
                    <a:ext uri="{9D8B030D-6E8A-4147-A177-3AD203B41FA5}"/>
                  </a:extLst>
                </a:gridCol>
                <a:gridCol w="1004392">
                  <a:extLst>
                    <a:ext uri="{9D8B030D-6E8A-4147-A177-3AD203B41FA5}"/>
                  </a:extLst>
                </a:gridCol>
                <a:gridCol w="1004392">
                  <a:extLst>
                    <a:ext uri="{9D8B030D-6E8A-4147-A177-3AD203B41FA5}"/>
                  </a:extLst>
                </a:gridCol>
                <a:gridCol w="1004392">
                  <a:extLst>
                    <a:ext uri="{9D8B030D-6E8A-4147-A177-3AD203B41FA5}"/>
                  </a:extLst>
                </a:gridCol>
                <a:gridCol w="1004392">
                  <a:extLst>
                    <a:ext uri="{9D8B030D-6E8A-4147-A177-3AD203B41FA5}"/>
                  </a:extLst>
                </a:gridCol>
                <a:gridCol w="1004392">
                  <a:extLst>
                    <a:ext uri="{9D8B030D-6E8A-4147-A177-3AD203B41FA5}"/>
                  </a:extLst>
                </a:gridCol>
              </a:tblGrid>
              <a:tr h="106902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458188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753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8" marR="7738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Sardar Sarovar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8" marR="7738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2510.883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681.644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690.476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347.040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1719.160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68.468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499.750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599553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8" marR="7738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8" marR="7738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2510.883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681.644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690.476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347.040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1719.160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68.468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499.750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9265" name="TextBox 1"/>
          <p:cNvSpPr txBox="1">
            <a:spLocks noChangeArrowheads="1"/>
          </p:cNvSpPr>
          <p:nvPr/>
        </p:nvSpPr>
        <p:spPr bwMode="auto">
          <a:xfrm>
            <a:off x="7616308" y="1884363"/>
            <a:ext cx="21637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 charset="0"/>
                <a:cs typeface="Arial" charset="0"/>
              </a:rPr>
              <a:t>(CA in Rs. Crores)</a:t>
            </a:r>
            <a:endParaRPr lang="en-IN" altLang="en-US" b="1" dirty="0">
              <a:latin typeface="Arial" charset="0"/>
              <a:cs typeface="Arial" charset="0"/>
            </a:endParaRPr>
          </a:p>
        </p:txBody>
      </p:sp>
      <p:sp>
        <p:nvSpPr>
          <p:cNvPr id="9266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altLang="en-US" sz="1800" b="1" smtClean="0">
                <a:latin typeface="Book Antiqua" pitchFamily="18" charset="0"/>
              </a:rPr>
              <a:t>GUJARAT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906000" cy="4889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183646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109474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Total Expenditure Progress</a:t>
            </a:r>
            <a:endParaRPr lang="en-US" sz="2800" b="1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359879"/>
              </p:ext>
            </p:extLst>
          </p:nvPr>
        </p:nvGraphicFramePr>
        <p:xfrm>
          <a:off x="442417" y="2430464"/>
          <a:ext cx="9021169" cy="3912861"/>
        </p:xfrm>
        <a:graphic>
          <a:graphicData uri="http://schemas.openxmlformats.org/drawingml/2006/table">
            <a:tbl>
              <a:tblPr/>
              <a:tblGrid>
                <a:gridCol w="527739">
                  <a:extLst>
                    <a:ext uri="{9D8B030D-6E8A-4147-A177-3AD203B41FA5}"/>
                  </a:extLst>
                </a:gridCol>
                <a:gridCol w="1059366">
                  <a:extLst>
                    <a:ext uri="{9D8B030D-6E8A-4147-A177-3AD203B41FA5}"/>
                  </a:extLst>
                </a:gridCol>
                <a:gridCol w="1382751">
                  <a:extLst>
                    <a:ext uri="{9D8B030D-6E8A-4147-A177-3AD203B41FA5}"/>
                  </a:extLst>
                </a:gridCol>
                <a:gridCol w="992459">
                  <a:extLst>
                    <a:ext uri="{9D8B030D-6E8A-4147-A177-3AD203B41FA5}"/>
                  </a:extLst>
                </a:gridCol>
                <a:gridCol w="1081668">
                  <a:extLst>
                    <a:ext uri="{9D8B030D-6E8A-4147-A177-3AD203B41FA5}"/>
                  </a:extLst>
                </a:gridCol>
                <a:gridCol w="981307">
                  <a:extLst>
                    <a:ext uri="{9D8B030D-6E8A-4147-A177-3AD203B41FA5}"/>
                  </a:extLst>
                </a:gridCol>
                <a:gridCol w="1001919">
                  <a:extLst>
                    <a:ext uri="{9D8B030D-6E8A-4147-A177-3AD203B41FA5}"/>
                  </a:extLst>
                </a:gridCol>
                <a:gridCol w="1061057">
                  <a:extLst>
                    <a:ext uri="{9D8B030D-6E8A-4147-A177-3AD203B41FA5}"/>
                  </a:extLst>
                </a:gridCol>
                <a:gridCol w="932903">
                  <a:extLst>
                    <a:ext uri="{9D8B030D-6E8A-4147-A177-3AD203B41FA5}"/>
                  </a:extLst>
                </a:gridCol>
              </a:tblGrid>
              <a:tr h="107340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422215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8119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Sardar Sarovar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5021.765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1435.906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1224.729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861.680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3522.315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70.141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999.490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584762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5021.765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1435.906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1224.729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861.680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3522.315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70.141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999.490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289" name="TextBox 1"/>
          <p:cNvSpPr txBox="1">
            <a:spLocks noChangeArrowheads="1"/>
          </p:cNvSpPr>
          <p:nvPr/>
        </p:nvSpPr>
        <p:spPr bwMode="auto">
          <a:xfrm>
            <a:off x="7679720" y="1916113"/>
            <a:ext cx="2133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 charset="0"/>
                <a:cs typeface="Arial" charset="0"/>
              </a:rPr>
              <a:t>(TE in Rs. Crores)</a:t>
            </a:r>
            <a:endParaRPr lang="en-IN" altLang="en-US" b="1" dirty="0">
              <a:latin typeface="Arial" charset="0"/>
              <a:cs typeface="Arial" charset="0"/>
            </a:endParaRPr>
          </a:p>
        </p:txBody>
      </p:sp>
      <p:sp>
        <p:nvSpPr>
          <p:cNvPr id="1029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altLang="en-US" sz="1800" b="1" smtClean="0">
                <a:latin typeface="Book Antiqua" pitchFamily="18" charset="0"/>
              </a:rPr>
              <a:t>GUJARAT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906000" cy="4889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674831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" y="634694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Broad Review</a:t>
            </a:r>
            <a:endParaRPr lang="en-US" sz="2800" b="1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22461" y="1749426"/>
          <a:ext cx="9387482" cy="3973513"/>
        </p:xfrm>
        <a:graphic>
          <a:graphicData uri="http://schemas.openxmlformats.org/drawingml/2006/table">
            <a:tbl>
              <a:tblPr/>
              <a:tblGrid>
                <a:gridCol w="716614">
                  <a:extLst>
                    <a:ext uri="{9D8B030D-6E8A-4147-A177-3AD203B41FA5}"/>
                  </a:extLst>
                </a:gridCol>
                <a:gridCol w="1071085">
                  <a:extLst>
                    <a:ext uri="{9D8B030D-6E8A-4147-A177-3AD203B41FA5}"/>
                  </a:extLst>
                </a:gridCol>
                <a:gridCol w="988411">
                  <a:extLst>
                    <a:ext uri="{9D8B030D-6E8A-4147-A177-3AD203B41FA5}"/>
                  </a:extLst>
                </a:gridCol>
                <a:gridCol w="1175111">
                  <a:extLst>
                    <a:ext uri="{9D8B030D-6E8A-4147-A177-3AD203B41FA5}"/>
                  </a:extLst>
                </a:gridCol>
                <a:gridCol w="1054304">
                  <a:extLst>
                    <a:ext uri="{9D8B030D-6E8A-4147-A177-3AD203B41FA5}"/>
                  </a:extLst>
                </a:gridCol>
                <a:gridCol w="870255">
                  <a:extLst>
                    <a:ext uri="{9D8B030D-6E8A-4147-A177-3AD203B41FA5}"/>
                  </a:extLst>
                </a:gridCol>
                <a:gridCol w="980840">
                  <a:extLst>
                    <a:ext uri="{9D8B030D-6E8A-4147-A177-3AD203B41FA5}"/>
                  </a:extLst>
                </a:gridCol>
                <a:gridCol w="796426">
                  <a:extLst>
                    <a:ext uri="{9D8B030D-6E8A-4147-A177-3AD203B41FA5}"/>
                  </a:extLst>
                </a:gridCol>
                <a:gridCol w="987636">
                  <a:extLst>
                    <a:ext uri="{9D8B030D-6E8A-4147-A177-3AD203B41FA5}"/>
                  </a:extLst>
                </a:gridCol>
                <a:gridCol w="746800">
                  <a:extLst>
                    <a:ext uri="{9D8B030D-6E8A-4147-A177-3AD203B41FA5}"/>
                  </a:extLst>
                </a:gridCol>
              </a:tblGrid>
              <a:tr h="47004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10" marR="7210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10" marR="7210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10" marR="7210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10" marR="7210" marT="88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761365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10" marR="7210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as on </a:t>
                      </a:r>
                    </a:p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(A)*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10" marR="7210" marT="8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10" marR="7210" marT="88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10" marR="7210" marT="88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10" marR="7210" marT="88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10" marR="7210" marT="88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10" marR="7210" marT="88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10" marR="7210" marT="88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04831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40" marR="7740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Sardar Sarovar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40" marR="7740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602.446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935.556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1647.15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91.92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693788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0" marR="7740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40" marR="7740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602.446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935.556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1538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85.83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1647.15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91.92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1324" name="TextBox 1"/>
          <p:cNvSpPr txBox="1">
            <a:spLocks noChangeArrowheads="1"/>
          </p:cNvSpPr>
          <p:nvPr/>
        </p:nvSpPr>
        <p:spPr bwMode="auto">
          <a:xfrm>
            <a:off x="7716000" y="1221292"/>
            <a:ext cx="2097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latin typeface="Arial" charset="0"/>
                <a:cs typeface="Arial" charset="0"/>
              </a:rPr>
              <a:t>(CCA in Th. ha.)</a:t>
            </a:r>
            <a:endParaRPr lang="en-IN" altLang="en-US" sz="2000" b="1" dirty="0">
              <a:latin typeface="Arial" charset="0"/>
              <a:cs typeface="Arial" charset="0"/>
            </a:endParaRPr>
          </a:p>
        </p:txBody>
      </p:sp>
      <p:sp>
        <p:nvSpPr>
          <p:cNvPr id="11325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3281363" y="6492876"/>
            <a:ext cx="33432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altLang="en-US" sz="1800" b="1" smtClean="0">
                <a:latin typeface="Book Antiqua" pitchFamily="18" charset="0"/>
              </a:rPr>
              <a:t>GUJARAT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906000" cy="4889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2019):  Progress Review Presentations</a:t>
            </a:r>
            <a:endParaRPr lang="en-US" sz="2400" b="1" dirty="0"/>
          </a:p>
        </p:txBody>
      </p:sp>
      <p:sp>
        <p:nvSpPr>
          <p:cNvPr id="11327" name="TextBox 7"/>
          <p:cNvSpPr txBox="1">
            <a:spLocks noChangeArrowheads="1"/>
          </p:cNvSpPr>
          <p:nvPr/>
        </p:nvSpPr>
        <p:spPr bwMode="auto">
          <a:xfrm>
            <a:off x="319882" y="5884863"/>
            <a:ext cx="9311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IN" altLang="en-US" sz="2000" b="1"/>
              <a:t>* i.e. CCA developed under CADWM (up to 31-03-2016) and before CADWM inclusion.</a:t>
            </a:r>
          </a:p>
        </p:txBody>
      </p:sp>
    </p:spTree>
    <p:extLst>
      <p:ext uri="{BB962C8B-B14F-4D97-AF65-F5344CB8AC3E}">
        <p14:creationId xmlns:p14="http://schemas.microsoft.com/office/powerpoint/2010/main" val="42534948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238250" y="1"/>
            <a:ext cx="7439819" cy="63182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Progress of Canal Network</a:t>
            </a:r>
            <a:endParaRPr lang="en-US" sz="4400" dirty="0">
              <a:latin typeface="Book Antiqua" panose="02040602050305030304" pitchFamily="18" charset="0"/>
            </a:endParaRPr>
          </a:p>
        </p:txBody>
      </p:sp>
      <p:sp>
        <p:nvSpPr>
          <p:cNvPr id="12291" name="Slide Number Placeholder 3"/>
          <p:cNvSpPr txBox="1">
            <a:spLocks/>
          </p:cNvSpPr>
          <p:nvPr/>
        </p:nvSpPr>
        <p:spPr bwMode="auto">
          <a:xfrm>
            <a:off x="6553697" y="6057900"/>
            <a:ext cx="16097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F6586B9A-7B4D-4045-BD9F-1B5A994E45A6}" type="slidenum">
              <a:rPr lang="da-DK" altLang="en-US">
                <a:solidFill>
                  <a:srgbClr val="000000"/>
                </a:solidFill>
                <a:latin typeface="Verdana" pitchFamily="34" charset="0"/>
                <a:cs typeface="Arial" charset="0"/>
              </a:rPr>
              <a:pPr eaLnBrk="1" hangingPunct="1"/>
              <a:t>79</a:t>
            </a:fld>
            <a:endParaRPr lang="da-DK" altLang="en-US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609600"/>
            <a:ext cx="74295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1 (9)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45" y="796925"/>
            <a:ext cx="1805781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4" descr="Submino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 bwMode="auto">
          <a:xfrm>
            <a:off x="6718797" y="5181600"/>
            <a:ext cx="1959272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/>
          </p:cNvPr>
          <p:cNvSpPr txBox="1"/>
          <p:nvPr/>
        </p:nvSpPr>
        <p:spPr>
          <a:xfrm>
            <a:off x="6553697" y="1031875"/>
            <a:ext cx="690066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10" name="TextBox 9">
            <a:extLst/>
          </p:cNvPr>
          <p:cNvSpPr txBox="1"/>
          <p:nvPr/>
        </p:nvSpPr>
        <p:spPr>
          <a:xfrm>
            <a:off x="6677522" y="2643188"/>
            <a:ext cx="56624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96%</a:t>
            </a:r>
          </a:p>
        </p:txBody>
      </p:sp>
      <p:sp>
        <p:nvSpPr>
          <p:cNvPr id="11" name="TextBox 10">
            <a:extLst/>
          </p:cNvPr>
          <p:cNvSpPr txBox="1"/>
          <p:nvPr/>
        </p:nvSpPr>
        <p:spPr>
          <a:xfrm>
            <a:off x="3953372" y="2687638"/>
            <a:ext cx="56624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</a:p>
        </p:txBody>
      </p:sp>
      <p:sp>
        <p:nvSpPr>
          <p:cNvPr id="12" name="TextBox 11">
            <a:extLst/>
          </p:cNvPr>
          <p:cNvSpPr txBox="1"/>
          <p:nvPr/>
        </p:nvSpPr>
        <p:spPr>
          <a:xfrm>
            <a:off x="2791222" y="3594100"/>
            <a:ext cx="613966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88%</a:t>
            </a:r>
          </a:p>
        </p:txBody>
      </p:sp>
      <p:sp>
        <p:nvSpPr>
          <p:cNvPr id="13" name="TextBox 12">
            <a:extLst/>
          </p:cNvPr>
          <p:cNvSpPr txBox="1"/>
          <p:nvPr/>
        </p:nvSpPr>
        <p:spPr>
          <a:xfrm>
            <a:off x="3498056" y="4918075"/>
            <a:ext cx="588169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84%</a:t>
            </a:r>
          </a:p>
        </p:txBody>
      </p:sp>
      <p:sp>
        <p:nvSpPr>
          <p:cNvPr id="14" name="TextBox 13">
            <a:extLst/>
          </p:cNvPr>
          <p:cNvSpPr txBox="1"/>
          <p:nvPr/>
        </p:nvSpPr>
        <p:spPr>
          <a:xfrm>
            <a:off x="1224062" y="5715000"/>
            <a:ext cx="3896618" cy="1123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Culturable Command Area Developed up to March-2019 </a:t>
            </a:r>
            <a:endParaRPr lang="en-US" sz="2000" b="1" dirty="0">
              <a:solidFill>
                <a:prstClr val="black"/>
              </a:solidFill>
              <a:latin typeface="LMG-Rupen" pitchFamily="2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700" b="1" dirty="0">
                <a:solidFill>
                  <a:srgbClr val="C00000"/>
                </a:solidFill>
                <a:cs typeface="Arial" panose="020B0604020202020204" pitchFamily="34" charset="0"/>
              </a:rPr>
              <a:t> lakh Ha. </a:t>
            </a:r>
          </a:p>
        </p:txBody>
      </p:sp>
      <p:pic>
        <p:nvPicPr>
          <p:cNvPr id="12301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5181600"/>
            <a:ext cx="1577479" cy="13525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2"/>
          <p:cNvSpPr>
            <a:spLocks noChangeArrowheads="1"/>
          </p:cNvSpPr>
          <p:nvPr/>
        </p:nvSpPr>
        <p:spPr bwMode="auto">
          <a:xfrm>
            <a:off x="6766521" y="4729164"/>
            <a:ext cx="1818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400" b="1">
                <a:solidFill>
                  <a:srgbClr val="FFFFFF"/>
                </a:solidFill>
              </a:rPr>
              <a:t>Open Gravity Channels</a:t>
            </a:r>
            <a:endParaRPr lang="en-US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7401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335666"/>
            <a:ext cx="9906000" cy="451024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721106"/>
              </p:ext>
            </p:extLst>
          </p:nvPr>
        </p:nvGraphicFramePr>
        <p:xfrm>
          <a:off x="312519" y="1125245"/>
          <a:ext cx="9395064" cy="5252407"/>
        </p:xfrm>
        <a:graphic>
          <a:graphicData uri="http://schemas.openxmlformats.org/drawingml/2006/table">
            <a:tbl>
              <a:tblPr/>
              <a:tblGrid>
                <a:gridCol w="653912"/>
                <a:gridCol w="1475229"/>
                <a:gridCol w="1008919"/>
                <a:gridCol w="1042834"/>
                <a:gridCol w="912776"/>
                <a:gridCol w="1172892"/>
                <a:gridCol w="1042834"/>
                <a:gridCol w="1042834"/>
                <a:gridCol w="1042834"/>
              </a:tblGrid>
              <a:tr h="32729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State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79571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35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178.62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61.60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5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Assam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89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Bihar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08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Chhattisgarh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5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Goa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03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Gujarat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1363.86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385.33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290.06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260.17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935.56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68.60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187.87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65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J&amp;K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65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Jharkhand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65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Karnataka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smtClean="0">
                <a:solidFill>
                  <a:schemeClr val="tx1"/>
                </a:solidFill>
                <a:latin typeface="Book Antiqua" pitchFamily="18" charset="0"/>
              </a:rPr>
              <a:t>Consolidated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33566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 Progress Review Presentations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34365" y="786690"/>
            <a:ext cx="1786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92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IMG-20161027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2" y="856785"/>
            <a:ext cx="60674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2909886" y="4826675"/>
            <a:ext cx="451961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IN" altLang="en-US" dirty="0"/>
              <a:t>SUB MINOR-         07-JSM</a:t>
            </a:r>
          </a:p>
          <a:p>
            <a:pPr eaLnBrk="1" hangingPunct="1"/>
            <a:r>
              <a:rPr lang="en-IN" altLang="en-US" dirty="0"/>
              <a:t>DISTRY -                JASHAVANTPURA MINOR (D.O.)</a:t>
            </a:r>
          </a:p>
          <a:p>
            <a:pPr eaLnBrk="1" hangingPunct="1"/>
            <a:r>
              <a:rPr lang="en-IN" altLang="en-US" dirty="0"/>
              <a:t>BRANCH-             AMARAPURA</a:t>
            </a:r>
          </a:p>
          <a:p>
            <a:pPr eaLnBrk="1" hangingPunct="1"/>
            <a:r>
              <a:rPr lang="en-IN" altLang="en-US" dirty="0"/>
              <a:t>VILLAGE-             JASHAVANTPURA, TALUKA- HARIJ</a:t>
            </a:r>
          </a:p>
          <a:p>
            <a:pPr eaLnBrk="1" hangingPunct="1"/>
            <a:r>
              <a:rPr lang="en-IN" altLang="en-US" dirty="0"/>
              <a:t>DISTRICT-            PATAN</a:t>
            </a: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6872288" y="4191000"/>
            <a:ext cx="1114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IN" altLang="en-US">
                <a:solidFill>
                  <a:srgbClr val="FF0000"/>
                </a:solidFill>
              </a:rPr>
              <a:t>TURN OUT</a:t>
            </a:r>
          </a:p>
        </p:txBody>
      </p:sp>
      <p:sp>
        <p:nvSpPr>
          <p:cNvPr id="8" name="Left Arrow 7"/>
          <p:cNvSpPr/>
          <p:nvPr/>
        </p:nvSpPr>
        <p:spPr>
          <a:xfrm>
            <a:off x="7305675" y="3886200"/>
            <a:ext cx="1052513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13318" name="TextBox 8"/>
          <p:cNvSpPr txBox="1">
            <a:spLocks noChangeArrowheads="1"/>
          </p:cNvSpPr>
          <p:nvPr/>
        </p:nvSpPr>
        <p:spPr bwMode="auto">
          <a:xfrm>
            <a:off x="3652838" y="3124200"/>
            <a:ext cx="99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IN" altLang="en-US"/>
              <a:t> </a:t>
            </a:r>
            <a:r>
              <a:rPr lang="en-IN" altLang="en-US">
                <a:solidFill>
                  <a:srgbClr val="FF0000"/>
                </a:solidFill>
              </a:rPr>
              <a:t>AIR VALVE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838575" y="2895600"/>
            <a:ext cx="9906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3320" name="TextBox 1"/>
          <p:cNvSpPr txBox="1">
            <a:spLocks noChangeArrowheads="1"/>
          </p:cNvSpPr>
          <p:nvPr/>
        </p:nvSpPr>
        <p:spPr bwMode="auto">
          <a:xfrm>
            <a:off x="2116061" y="128587"/>
            <a:ext cx="600551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000" dirty="0"/>
              <a:t>Air Valve and Turnout  </a:t>
            </a:r>
          </a:p>
        </p:txBody>
      </p:sp>
    </p:spTree>
    <p:extLst>
      <p:ext uri="{BB962C8B-B14F-4D97-AF65-F5344CB8AC3E}">
        <p14:creationId xmlns:p14="http://schemas.microsoft.com/office/powerpoint/2010/main" val="19997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842499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341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altLang="en-US" sz="1800" b="1" smtClean="0">
                <a:latin typeface="Book Antiqua" pitchFamily="18" charset="0"/>
              </a:rPr>
              <a:t>GUJARAT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73225" y="2003426"/>
          <a:ext cx="8159551" cy="4240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61">
                  <a:extLst>
                    <a:ext uri="{9D8B030D-6E8A-4147-A177-3AD203B41FA5}"/>
                  </a:extLst>
                </a:gridCol>
                <a:gridCol w="6981090">
                  <a:extLst>
                    <a:ext uri="{9D8B030D-6E8A-4147-A177-3AD203B41FA5}"/>
                  </a:extLst>
                </a:gridCol>
              </a:tblGrid>
              <a:tr h="365778"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74294" marR="74294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sz="1800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4294" marR="74294" marT="45722" marB="45722"/>
                </a:tc>
                <a:extLst>
                  <a:ext uri="{0D108BD9-81ED-4DB2-BD59-A6C34878D82A}"/>
                </a:extLst>
              </a:tr>
              <a:tr h="514359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4" marR="74294" marT="45722" marB="45722" anchor="ctr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Absence of Hydraulic</a:t>
                      </a:r>
                      <a:r>
                        <a:rPr lang="en-IN" sz="1800" baseline="0" dirty="0" smtClean="0"/>
                        <a:t> Connectivity up to Outlet.</a:t>
                      </a:r>
                      <a:endParaRPr lang="en-US" sz="1800" dirty="0"/>
                    </a:p>
                  </a:txBody>
                  <a:tcPr marL="74294" marR="74294" marT="45722" marB="45722" anchor="ctr"/>
                </a:tc>
                <a:extLst>
                  <a:ext uri="{0D108BD9-81ED-4DB2-BD59-A6C34878D82A}"/>
                </a:extLst>
              </a:tr>
              <a:tr h="466272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4" marR="74294" marT="45722" marB="45722" anchor="ctr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Delay in Govt/Administrative clearances.</a:t>
                      </a:r>
                    </a:p>
                  </a:txBody>
                  <a:tcPr marL="74294" marR="74294" marT="45722" marB="45722" anchor="ctr"/>
                </a:tc>
                <a:extLst>
                  <a:ext uri="{0D108BD9-81ED-4DB2-BD59-A6C34878D82A}"/>
                </a:extLst>
              </a:tr>
              <a:tr h="5143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4" marR="74294" marT="45722" marB="45722" anchor="ctr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State budget constraints.</a:t>
                      </a:r>
                      <a:endParaRPr lang="en-US" sz="1800" dirty="0"/>
                    </a:p>
                  </a:txBody>
                  <a:tcPr marL="74294" marR="74294" marT="45722" marB="45722" anchor="ctr"/>
                </a:tc>
                <a:extLst>
                  <a:ext uri="{0D108BD9-81ED-4DB2-BD59-A6C34878D82A}"/>
                </a:extLst>
              </a:tr>
              <a:tr h="4662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4" marR="74294" marT="45722" marB="45722" anchor="ctr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Unwillingness of farmers.</a:t>
                      </a:r>
                      <a:endParaRPr lang="en-US" sz="1800" dirty="0"/>
                    </a:p>
                  </a:txBody>
                  <a:tcPr marL="74294" marR="74294" marT="45722" marB="45722" anchor="ctr"/>
                </a:tc>
                <a:extLst>
                  <a:ext uri="{0D108BD9-81ED-4DB2-BD59-A6C34878D82A}"/>
                </a:extLst>
              </a:tr>
              <a:tr h="5143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4" marR="74294" marT="45722" marB="45722" anchor="ctr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Delays in tendering.</a:t>
                      </a:r>
                      <a:endParaRPr lang="en-US" sz="1800" dirty="0"/>
                    </a:p>
                  </a:txBody>
                  <a:tcPr marL="74294" marR="74294" marT="45722" marB="45722" anchor="ctr"/>
                </a:tc>
                <a:extLst>
                  <a:ext uri="{0D108BD9-81ED-4DB2-BD59-A6C34878D82A}"/>
                </a:extLst>
              </a:tr>
              <a:tr h="466272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4" marR="74294" marT="45722" marB="45722" anchor="ctr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Capacity related issues of</a:t>
                      </a:r>
                      <a:r>
                        <a:rPr lang="en-IN" sz="1800" baseline="0" dirty="0" smtClean="0"/>
                        <a:t> Implementing Agencies.</a:t>
                      </a:r>
                      <a:endParaRPr lang="en-US" sz="1800" dirty="0"/>
                    </a:p>
                  </a:txBody>
                  <a:tcPr marL="74294" marR="74294" marT="45722" marB="45722" anchor="ctr"/>
                </a:tc>
                <a:extLst>
                  <a:ext uri="{0D108BD9-81ED-4DB2-BD59-A6C34878D82A}"/>
                </a:extLst>
              </a:tr>
              <a:tr h="466272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4" marR="74294" marT="45722" marB="45722" anchor="ctr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Capacity related issues of Contractors/Suppliers.</a:t>
                      </a:r>
                      <a:endParaRPr lang="en-US" sz="1800" dirty="0"/>
                    </a:p>
                  </a:txBody>
                  <a:tcPr marL="74294" marR="74294" marT="45722" marB="45722" anchor="ctr"/>
                </a:tc>
                <a:extLst>
                  <a:ext uri="{0D108BD9-81ED-4DB2-BD59-A6C34878D82A}"/>
                </a:extLst>
              </a:tr>
              <a:tr h="466272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4" marR="74294" marT="45722" marB="45722" anchor="ctr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Other  Issue (to</a:t>
                      </a:r>
                      <a:r>
                        <a:rPr lang="en-IN" sz="1800" baseline="0" dirty="0" smtClean="0"/>
                        <a:t> be specified).</a:t>
                      </a:r>
                      <a:endParaRPr lang="en-US" sz="1800" dirty="0"/>
                    </a:p>
                  </a:txBody>
                  <a:tcPr marL="74294" marR="74294" marT="45722" marB="45722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0"/>
            <a:ext cx="9906000" cy="4889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36152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906000" cy="4889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400" b="1" dirty="0"/>
              <a:t>5</a:t>
            </a:r>
            <a:r>
              <a:rPr lang="en-IN" sz="2400" b="1" baseline="30000" dirty="0"/>
              <a:t>th</a:t>
            </a:r>
            <a:r>
              <a:rPr lang="en-IN" sz="2400" b="1" dirty="0"/>
              <a:t> PIRC Meeting  (Mt. Abu, 30</a:t>
            </a:r>
            <a:r>
              <a:rPr lang="en-IN" sz="2400" b="1" baseline="30000" dirty="0"/>
              <a:t>th</a:t>
            </a:r>
            <a:r>
              <a:rPr lang="en-IN" sz="2400" b="1" dirty="0"/>
              <a:t> May 2019):  Progress Review Presentations</a:t>
            </a:r>
            <a:endParaRPr lang="en-US" sz="2400" b="1" dirty="0"/>
          </a:p>
        </p:txBody>
      </p:sp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256680" y="2403475"/>
            <a:ext cx="9468743" cy="1676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b="1" smtClean="0"/>
              <a:t>- CCA developed upto subminor (UGPL) under Sardar Sarovar Project is 15 lakhs ha upto March-2019.</a:t>
            </a:r>
            <a:br>
              <a:rPr lang="en-US" sz="2000" b="1" smtClean="0"/>
            </a:br>
            <a:r>
              <a:rPr lang="en-US" sz="2000" b="1" smtClean="0"/>
              <a:t/>
            </a:r>
            <a:br>
              <a:rPr lang="en-US" sz="2000" b="1" smtClean="0"/>
            </a:br>
            <a:r>
              <a:rPr lang="en-US" sz="2000" b="1" smtClean="0"/>
              <a:t> - UGPL work in progress for the other areas of CCA</a:t>
            </a:r>
            <a:br>
              <a:rPr lang="en-US" sz="2000" b="1" smtClean="0"/>
            </a:br>
            <a:r>
              <a:rPr lang="en-US" sz="2000" b="1" smtClean="0"/>
              <a:t/>
            </a:r>
            <a:br>
              <a:rPr lang="en-US" sz="2000" b="1" smtClean="0"/>
            </a:br>
            <a:endParaRPr lang="en-IN" sz="2000" b="1" smtClean="0"/>
          </a:p>
        </p:txBody>
      </p:sp>
      <p:sp>
        <p:nvSpPr>
          <p:cNvPr id="15364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altLang="en-US" sz="1800" b="1" smtClean="0">
                <a:latin typeface="Book Antiqua" pitchFamily="18" charset="0"/>
              </a:rPr>
              <a:t>GUJARAT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0" y="104745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Extra Slides</a:t>
            </a:r>
            <a:endParaRPr lang="en-US" sz="28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3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211356" y="1051034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Jammu And </a:t>
            </a:r>
            <a:r>
              <a:rPr lang="en-US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ashmir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588519"/>
              </p:ext>
            </p:extLst>
          </p:nvPr>
        </p:nvGraphicFramePr>
        <p:xfrm>
          <a:off x="320236" y="1809995"/>
          <a:ext cx="9346495" cy="977085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97708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3              Projects Included: 3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3             Projects Reporting Progress:3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076681547"/>
              </p:ext>
            </p:extLst>
          </p:nvPr>
        </p:nvGraphicFramePr>
        <p:xfrm>
          <a:off x="403499" y="2794963"/>
          <a:ext cx="8851353" cy="370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417376" y="2995449"/>
            <a:ext cx="2522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829175" y="2810728"/>
            <a:ext cx="0" cy="18616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66417" y="6492876"/>
            <a:ext cx="3343275" cy="3651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  <a:latin typeface="Book Antiqua" pitchFamily="18" charset="0"/>
              </a:rPr>
              <a:t>JAMMU AND KASHMIR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1886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22713" y="909651"/>
            <a:ext cx="8774496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882252"/>
              </p:ext>
            </p:extLst>
          </p:nvPr>
        </p:nvGraphicFramePr>
        <p:xfrm>
          <a:off x="234179" y="2033753"/>
          <a:ext cx="9400472" cy="4233321"/>
        </p:xfrm>
        <a:graphic>
          <a:graphicData uri="http://schemas.openxmlformats.org/drawingml/2006/table">
            <a:tbl>
              <a:tblPr/>
              <a:tblGrid>
                <a:gridCol w="692304"/>
                <a:gridCol w="1469663"/>
                <a:gridCol w="1005111"/>
                <a:gridCol w="1038899"/>
                <a:gridCol w="1038899"/>
                <a:gridCol w="1038899"/>
                <a:gridCol w="1038899"/>
                <a:gridCol w="1038899"/>
                <a:gridCol w="1038899"/>
              </a:tblGrid>
              <a:tr h="50189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29828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409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Prakachik Khows Canal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1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Tral Lift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35.39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0.913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65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Rajpora Lift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0.563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0.563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96.24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0.022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5622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52.11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1.178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67260" y="1580165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  <a:latin typeface="Book Antiqua" pitchFamily="18" charset="0"/>
              </a:rPr>
              <a:t>JAMMU AND KASHMIR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293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86762" y="984388"/>
            <a:ext cx="8812924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497671"/>
              </p:ext>
            </p:extLst>
          </p:nvPr>
        </p:nvGraphicFramePr>
        <p:xfrm>
          <a:off x="390292" y="1875499"/>
          <a:ext cx="9144004" cy="4436092"/>
        </p:xfrm>
        <a:graphic>
          <a:graphicData uri="http://schemas.openxmlformats.org/drawingml/2006/table">
            <a:tbl>
              <a:tblPr/>
              <a:tblGrid>
                <a:gridCol w="604005"/>
                <a:gridCol w="1282215"/>
                <a:gridCol w="876915"/>
                <a:gridCol w="906393"/>
                <a:gridCol w="906393"/>
                <a:gridCol w="906393"/>
                <a:gridCol w="906393"/>
                <a:gridCol w="906393"/>
                <a:gridCol w="898437"/>
                <a:gridCol w="950467"/>
              </a:tblGrid>
              <a:tr h="50163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74286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8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2198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Prakachik Khows Canal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735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Tral Lift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04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Rajpora Lift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022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69431" y="1474076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JAMMU AND KASHMIR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8924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704522" y="680773"/>
            <a:ext cx="8556735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467931"/>
              </p:ext>
            </p:extLst>
          </p:nvPr>
        </p:nvGraphicFramePr>
        <p:xfrm>
          <a:off x="267628" y="1531777"/>
          <a:ext cx="9277817" cy="4278009"/>
        </p:xfrm>
        <a:graphic>
          <a:graphicData uri="http://schemas.openxmlformats.org/drawingml/2006/table">
            <a:tbl>
              <a:tblPr/>
              <a:tblGrid>
                <a:gridCol w="683271"/>
                <a:gridCol w="1450485"/>
                <a:gridCol w="991997"/>
                <a:gridCol w="1025344"/>
                <a:gridCol w="1025344"/>
                <a:gridCol w="1025344"/>
                <a:gridCol w="1025344"/>
                <a:gridCol w="1025344"/>
                <a:gridCol w="1025344"/>
              </a:tblGrid>
              <a:tr h="65988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36825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120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Prakachik Khows Canal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0.709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29.619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66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Tral Lift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3.011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21.255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78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Rajpora Lift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1.521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55.884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476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5.241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32.437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129189" y="1210832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Crores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5841" y="6272159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JAMMU AND KASHMIR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56839" y="5866403"/>
            <a:ext cx="8410033" cy="60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Note:-  Central  assistance (CA) released at the fag end of financial year, 2018-19 not received by executing   agency yet.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628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653283" y="642317"/>
            <a:ext cx="8556735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131911"/>
              </p:ext>
            </p:extLst>
          </p:nvPr>
        </p:nvGraphicFramePr>
        <p:xfrm>
          <a:off x="370802" y="1599998"/>
          <a:ext cx="9121695" cy="4363888"/>
        </p:xfrm>
        <a:graphic>
          <a:graphicData uri="http://schemas.openxmlformats.org/drawingml/2006/table">
            <a:tbl>
              <a:tblPr/>
              <a:tblGrid>
                <a:gridCol w="686017"/>
                <a:gridCol w="1411834"/>
                <a:gridCol w="1278742"/>
                <a:gridCol w="982450"/>
                <a:gridCol w="928314"/>
                <a:gridCol w="918222"/>
                <a:gridCol w="899936"/>
                <a:gridCol w="1008090"/>
                <a:gridCol w="1008090"/>
              </a:tblGrid>
              <a:tr h="54714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0289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0082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Prakachik Khows Canal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1.866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08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Tral Lift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6.161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1.05 (SS)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17.04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5.11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08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Rajpora Lift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3.613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.69 (SS)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19.10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2.92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899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14.95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154809" y="1210831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Crores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JAMMU AND KASHMIR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434898" y="6022457"/>
            <a:ext cx="8954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Note:- Central  assistance (CA) released at the fag end of financial year, 2018-19 not received by executing agency yet.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9865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653283" y="607451"/>
            <a:ext cx="8531117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78364"/>
              </p:ext>
            </p:extLst>
          </p:nvPr>
        </p:nvGraphicFramePr>
        <p:xfrm>
          <a:off x="156118" y="1423510"/>
          <a:ext cx="9590048" cy="4603213"/>
        </p:xfrm>
        <a:graphic>
          <a:graphicData uri="http://schemas.openxmlformats.org/drawingml/2006/table">
            <a:tbl>
              <a:tblPr/>
              <a:tblGrid>
                <a:gridCol w="592806"/>
                <a:gridCol w="1447866"/>
                <a:gridCol w="795348"/>
                <a:gridCol w="1335683"/>
                <a:gridCol w="941837"/>
                <a:gridCol w="889034"/>
                <a:gridCol w="1002004"/>
                <a:gridCol w="813610"/>
                <a:gridCol w="1008947"/>
                <a:gridCol w="762913"/>
              </a:tblGrid>
              <a:tr h="31280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62645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</a:t>
                      </a:r>
                      <a:r>
                        <a:rPr lang="en-IN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54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Prakachik Khows Canal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0.462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47.40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62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Tral Lift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3.415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2.002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2.502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73.27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4.44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96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Rajpora Lift Irrigation</a:t>
                      </a:r>
                      <a:r>
                        <a:rPr lang="en-US" sz="1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Project</a:t>
                      </a:r>
                      <a:endParaRPr lang="en-IN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1.62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1.035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0.563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1.598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98.64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100.00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5.497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3.037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1.282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4.319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78.57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10.69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8.12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75.96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18855" y="1097139"/>
            <a:ext cx="2097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Th. ha.)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JAMMU AND KASHMIR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67627" y="6052421"/>
            <a:ext cx="858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/>
              <a:t>* i.e. CCA developed under CADWM (up to 31-03-2016) and before CADWM inclusion.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2041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806998" y="631100"/>
            <a:ext cx="8351783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Glimpses Of Project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pic>
        <p:nvPicPr>
          <p:cNvPr id="7" name="Picture 6" descr="E:\Photo tral rajpora 2018-19\Tral photo's\DSCN16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0044" y="1261242"/>
            <a:ext cx="3612478" cy="206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5"/>
          <p:cNvSpPr txBox="1">
            <a:spLocks/>
          </p:cNvSpPr>
          <p:nvPr/>
        </p:nvSpPr>
        <p:spPr>
          <a:xfrm>
            <a:off x="3217316" y="628792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JAMMU AND KASHMIR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4385" y="1166650"/>
            <a:ext cx="3428539" cy="215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E:\Tral Rajpora Photo 2018-19\P10105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6449" y="3454401"/>
            <a:ext cx="7672880" cy="283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482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335666"/>
            <a:ext cx="9906000" cy="405114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Progress(contd.)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767526"/>
              </p:ext>
            </p:extLst>
          </p:nvPr>
        </p:nvGraphicFramePr>
        <p:xfrm>
          <a:off x="189186" y="1125245"/>
          <a:ext cx="9522375" cy="5252407"/>
        </p:xfrm>
        <a:graphic>
          <a:graphicData uri="http://schemas.openxmlformats.org/drawingml/2006/table">
            <a:tbl>
              <a:tblPr/>
              <a:tblGrid>
                <a:gridCol w="662774"/>
                <a:gridCol w="1495219"/>
                <a:gridCol w="1022592"/>
                <a:gridCol w="1056965"/>
                <a:gridCol w="1056965"/>
                <a:gridCol w="1056965"/>
                <a:gridCol w="1056965"/>
                <a:gridCol w="1056965"/>
                <a:gridCol w="1056965"/>
              </a:tblGrid>
              <a:tr h="32729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State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4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79571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4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35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Kerala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5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Madhya Pradesh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635.13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210.04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118.50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89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Maharashtra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517.40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08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Manipur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5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Odisha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236.30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03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Rajasthan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65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Telangana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529.03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141.78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65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</a:t>
                      </a:r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Uttar Pradesh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524.38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172.75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65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4350.78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496.62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449.14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394.44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1343.82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918.94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92876"/>
            <a:ext cx="3343275" cy="365125"/>
          </a:xfrm>
        </p:spPr>
        <p:txBody>
          <a:bodyPr/>
          <a:lstStyle/>
          <a:p>
            <a:r>
              <a:rPr lang="en-IN" sz="1800" b="1" smtClean="0">
                <a:solidFill>
                  <a:schemeClr val="tx1"/>
                </a:solidFill>
                <a:latin typeface="Book Antiqua" pitchFamily="18" charset="0"/>
              </a:rPr>
              <a:t>Consolidated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33566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5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PIRC Meeting  (Mt. Abu, 30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May 2019): Progress Review Presentations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34365" y="786690"/>
            <a:ext cx="1786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256189" y="685800"/>
            <a:ext cx="9402161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JAMMU AND KASHMIR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799408"/>
              </p:ext>
            </p:extLst>
          </p:nvPr>
        </p:nvGraphicFramePr>
        <p:xfrm>
          <a:off x="280174" y="1685418"/>
          <a:ext cx="9378176" cy="4395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464"/>
                <a:gridCol w="8023712"/>
              </a:tblGrid>
              <a:tr h="328582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387947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387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387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387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387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387947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387947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1314329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Other  Issue (to</a:t>
                      </a:r>
                      <a:r>
                        <a:rPr lang="en-IN" baseline="0" dirty="0" smtClean="0"/>
                        <a:t> be specified).       :  </a:t>
                      </a:r>
                      <a:r>
                        <a:rPr lang="en-IN" b="1" baseline="0" dirty="0" smtClean="0"/>
                        <a:t>Central assistance (CA) released at the fag end of    </a:t>
                      </a:r>
                    </a:p>
                    <a:p>
                      <a:r>
                        <a:rPr lang="en-IN" b="1" baseline="0" dirty="0" smtClean="0"/>
                        <a:t>                                                              financial year, 2018-19 not received by executing </a:t>
                      </a:r>
                    </a:p>
                    <a:p>
                      <a:r>
                        <a:rPr lang="en-IN" b="1" baseline="0" dirty="0" smtClean="0"/>
                        <a:t>                                                              agency yet to be utilized.             </a:t>
                      </a:r>
                      <a:endParaRPr lang="en-US" b="1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5898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JAMMU AND KASHMIR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06656" y="3039571"/>
            <a:ext cx="8543925" cy="9333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IN" dirty="0" smtClean="0"/>
              <a:t>{....Present Project-specific information and Issues}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268999" y="1047450"/>
            <a:ext cx="942778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Extra Slides</a:t>
            </a:r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97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281806" y="893378"/>
            <a:ext cx="9235638" cy="61222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Jharkhand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238301"/>
              </p:ext>
            </p:extLst>
          </p:nvPr>
        </p:nvGraphicFramePr>
        <p:xfrm>
          <a:off x="320236" y="1799520"/>
          <a:ext cx="9346495" cy="912148"/>
        </p:xfrm>
        <a:graphic>
          <a:graphicData uri="http://schemas.openxmlformats.org/drawingml/2006/table">
            <a:tbl>
              <a:tblPr/>
              <a:tblGrid>
                <a:gridCol w="9346495"/>
              </a:tblGrid>
              <a:tr h="91214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Number of Projects : 1              Projects Included: 1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I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Projects Availing CA: 0             Projects Reporting Progress:0</a:t>
                      </a:r>
                    </a:p>
                  </a:txBody>
                  <a:tcPr marL="55720" marR="55720" marT="34280" marB="342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66362871"/>
              </p:ext>
            </p:extLst>
          </p:nvPr>
        </p:nvGraphicFramePr>
        <p:xfrm>
          <a:off x="527324" y="2842259"/>
          <a:ext cx="8851353" cy="370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445400" y="3042745"/>
            <a:ext cx="243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 smtClean="0"/>
              <a:t>Physical Progress</a:t>
            </a:r>
            <a:endParaRPr lang="en-US" sz="2400" b="1" u="sng" dirty="0"/>
          </a:p>
        </p:txBody>
      </p:sp>
      <p:cxnSp>
        <p:nvCxnSpPr>
          <p:cNvPr id="5" name="Straight Arrow Connector 4"/>
          <p:cNvCxnSpPr>
            <a:stCxn id="12" idx="0"/>
          </p:cNvCxnSpPr>
          <p:nvPr/>
        </p:nvCxnSpPr>
        <p:spPr>
          <a:xfrm>
            <a:off x="4953000" y="2842259"/>
            <a:ext cx="1" cy="18858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66417" y="6492876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JHARKHAND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4769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1015919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CCA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200047"/>
              </p:ext>
            </p:extLst>
          </p:nvPr>
        </p:nvGraphicFramePr>
        <p:xfrm>
          <a:off x="156115" y="2467553"/>
          <a:ext cx="9456707" cy="2891628"/>
        </p:xfrm>
        <a:graphic>
          <a:graphicData uri="http://schemas.openxmlformats.org/drawingml/2006/table">
            <a:tbl>
              <a:tblPr/>
              <a:tblGrid>
                <a:gridCol w="696446"/>
                <a:gridCol w="1478453"/>
                <a:gridCol w="1011124"/>
                <a:gridCol w="1045114"/>
                <a:gridCol w="1045114"/>
                <a:gridCol w="1045114"/>
                <a:gridCol w="1045114"/>
                <a:gridCol w="1045114"/>
                <a:gridCol w="1045114"/>
              </a:tblGrid>
              <a:tr h="73735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Balance CCA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914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521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Subarnarekha Multipurpose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66.645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13.33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8988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66.645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13.33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59137" y="1974651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Th. Ha.)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JHARKHAND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3192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1110512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WUA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079741"/>
              </p:ext>
            </p:extLst>
          </p:nvPr>
        </p:nvGraphicFramePr>
        <p:xfrm>
          <a:off x="434193" y="2714536"/>
          <a:ext cx="8346534" cy="3400973"/>
        </p:xfrm>
        <a:graphic>
          <a:graphicData uri="http://schemas.openxmlformats.org/drawingml/2006/table">
            <a:tbl>
              <a:tblPr/>
              <a:tblGrid>
                <a:gridCol w="551328"/>
                <a:gridCol w="1170390"/>
                <a:gridCol w="800438"/>
                <a:gridCol w="827344"/>
                <a:gridCol w="827344"/>
                <a:gridCol w="827344"/>
                <a:gridCol w="827344"/>
                <a:gridCol w="827344"/>
                <a:gridCol w="820083"/>
                <a:gridCol w="867575"/>
              </a:tblGrid>
              <a:tr h="73811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WUA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74286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en-IN" sz="18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April 2016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748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Subarnarekha Multipurpose</a:t>
                      </a:r>
                    </a:p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256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9903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256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54522" y="2026118"/>
            <a:ext cx="188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(WUA’s in No’s)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243146"/>
            <a:ext cx="3343275" cy="488731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JHARKHAND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923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1000154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 Release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781349"/>
              </p:ext>
            </p:extLst>
          </p:nvPr>
        </p:nvGraphicFramePr>
        <p:xfrm>
          <a:off x="537997" y="2273101"/>
          <a:ext cx="9023696" cy="3904185"/>
        </p:xfrm>
        <a:graphic>
          <a:graphicData uri="http://schemas.openxmlformats.org/drawingml/2006/table">
            <a:tbl>
              <a:tblPr/>
              <a:tblGrid>
                <a:gridCol w="664557"/>
                <a:gridCol w="1410758"/>
                <a:gridCol w="964827"/>
                <a:gridCol w="997259"/>
                <a:gridCol w="997259"/>
                <a:gridCol w="997259"/>
                <a:gridCol w="997259"/>
                <a:gridCol w="997259"/>
                <a:gridCol w="997259"/>
              </a:tblGrid>
              <a:tr h="99036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Overall CA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  Release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80517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084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Subarnarekha Multipurpose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133.32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149.50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6502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133.32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149.50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61179" y="1663512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(CA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JHARKHAND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2874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89667" y="104745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Total Expenditure Progress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650626"/>
              </p:ext>
            </p:extLst>
          </p:nvPr>
        </p:nvGraphicFramePr>
        <p:xfrm>
          <a:off x="430586" y="2367694"/>
          <a:ext cx="9044829" cy="3719148"/>
        </p:xfrm>
        <a:graphic>
          <a:graphicData uri="http://schemas.openxmlformats.org/drawingml/2006/table">
            <a:tbl>
              <a:tblPr/>
              <a:tblGrid>
                <a:gridCol w="680237"/>
                <a:gridCol w="1399937"/>
                <a:gridCol w="1267966"/>
                <a:gridCol w="974170"/>
                <a:gridCol w="920491"/>
                <a:gridCol w="910485"/>
                <a:gridCol w="892353"/>
                <a:gridCol w="999595"/>
                <a:gridCol w="999595"/>
              </a:tblGrid>
              <a:tr h="62226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Target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Expenditure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Target for  2019-20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0240"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2016-17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2017-18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2018-19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Progress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4981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Subarnarekha Multipurpose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747.53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149.50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98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747.53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149.50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52526" y="1783924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(TE in Rs. Crores)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448097"/>
            <a:ext cx="3343275" cy="409903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JHARKHAND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261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" y="652355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Broad Review</a:t>
            </a:r>
            <a:endParaRPr lang="en-US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39031"/>
              </p:ext>
            </p:extLst>
          </p:nvPr>
        </p:nvGraphicFramePr>
        <p:xfrm>
          <a:off x="217761" y="1879332"/>
          <a:ext cx="9414971" cy="3522998"/>
        </p:xfrm>
        <a:graphic>
          <a:graphicData uri="http://schemas.openxmlformats.org/drawingml/2006/table">
            <a:tbl>
              <a:tblPr/>
              <a:tblGrid>
                <a:gridCol w="319122"/>
                <a:gridCol w="1311397"/>
                <a:gridCol w="849041"/>
                <a:gridCol w="1232706"/>
                <a:gridCol w="1105979"/>
                <a:gridCol w="912908"/>
                <a:gridCol w="1028913"/>
                <a:gridCol w="950690"/>
                <a:gridCol w="920812"/>
                <a:gridCol w="783403"/>
              </a:tblGrid>
              <a:tr h="47099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Sr. No.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IN" sz="1600" b="1" dirty="0" smtClean="0">
                          <a:latin typeface="Arial" pitchFamily="34" charset="0"/>
                          <a:cs typeface="Arial" pitchFamily="34" charset="0"/>
                        </a:rPr>
                        <a:t>CADWM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AIBP</a:t>
                      </a:r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873" marR="8873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81147"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873" marR="8873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of Project</a:t>
                      </a: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CCA developed before </a:t>
                      </a:r>
                    </a:p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31.03. 2016 (A)</a:t>
                      </a:r>
                      <a:r>
                        <a:rPr lang="en-IN" sz="20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Progress in CCA for 99 Priority Projects (B)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Cumulative CCA developed (A+B)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CCA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Ultimate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Irrigation Potential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Potential Created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% IPC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9" marR="7209" marT="88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095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Subarnarekha Multipurpose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66.645</a:t>
                      </a:r>
                      <a:endParaRPr lang="en-IN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236.85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107.33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6164">
                <a:tc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66.645</a:t>
                      </a:r>
                      <a:endParaRPr lang="en-IN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236.85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107.33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45.31</a:t>
                      </a:r>
                    </a:p>
                  </a:txBody>
                  <a:tcPr marL="7739" marR="773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653346" y="1335953"/>
            <a:ext cx="2097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(CCA in Th. ha.)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JHARKHAND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4952" y="5645796"/>
            <a:ext cx="931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/>
              <a:t>* i.e. CCA developed under CADWM (up to 31-03-2016) and before CADWM inclusion.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287836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0" y="685800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Key Reasons For Progress Delays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JHARKHAND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912699"/>
              </p:ext>
            </p:extLst>
          </p:nvPr>
        </p:nvGraphicFramePr>
        <p:xfrm>
          <a:off x="873179" y="1744421"/>
          <a:ext cx="8159641" cy="4227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74"/>
                <a:gridCol w="6981167"/>
              </a:tblGrid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Key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Reason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Absence of Hydraulic</a:t>
                      </a:r>
                      <a:r>
                        <a:rPr lang="en-IN" baseline="0" dirty="0" smtClean="0"/>
                        <a:t> Connectivity up to Outlet.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 in Govt/Administrative clearances.</a:t>
                      </a:r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State budget constraints.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Unwillingness of farmers.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Delays in tendering.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</a:t>
                      </a:r>
                      <a:r>
                        <a:rPr lang="en-IN" baseline="0" dirty="0" smtClean="0"/>
                        <a:t> Implementing Agencies.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Capacity related issues of Contractors/Suppliers.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  <a:tr h="469718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X</a:t>
                      </a:r>
                      <a:endParaRPr lang="en-US" sz="1800" dirty="0"/>
                    </a:p>
                  </a:txBody>
                  <a:tcPr marL="74295" marR="74295" anchor="ctr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Other  Issue (to</a:t>
                      </a:r>
                      <a:r>
                        <a:rPr lang="en-IN" baseline="0" dirty="0" smtClean="0"/>
                        <a:t> be specified).</a:t>
                      </a:r>
                      <a:endParaRPr lang="en-US" dirty="0"/>
                    </a:p>
                  </a:txBody>
                  <a:tcPr marL="74295" marR="74295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9300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906000" cy="4887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PIRC Meeting  (Mt. Abu, 30</a:t>
            </a:r>
            <a:r>
              <a:rPr lang="en-IN" sz="2400" b="1" baseline="30000" dirty="0" smtClean="0"/>
              <a:t>th</a:t>
            </a:r>
            <a:r>
              <a:rPr lang="en-IN" sz="2400" b="1" dirty="0" smtClean="0"/>
              <a:t> May 2019):  Progress Review Presentations</a:t>
            </a:r>
            <a:endParaRPr lang="en-US" sz="2400" b="1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</p:spPr>
        <p:txBody>
          <a:bodyPr/>
          <a:lstStyle/>
          <a:p>
            <a:r>
              <a:rPr lang="en-IN" sz="1800" b="1" dirty="0" smtClean="0">
                <a:solidFill>
                  <a:schemeClr val="tx1"/>
                </a:solidFill>
                <a:latin typeface="Book Antiqua" pitchFamily="18" charset="0"/>
              </a:rPr>
              <a:t>JHARKHAND</a:t>
            </a:r>
            <a:endParaRPr lang="en-IN" sz="1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4537" y="1269509"/>
            <a:ext cx="9177453" cy="4453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IN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Thirty </a:t>
            </a:r>
            <a:r>
              <a:rPr lang="en-IN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two no's IR and DPR of CADWM work of CLMC  has been prepared by consultant M/S WAPCOS amounting to </a:t>
            </a:r>
            <a:r>
              <a:rPr lang="en-IN" sz="1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IN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107.52 Cr. One no of UGPL work amounting to </a:t>
            </a:r>
            <a:r>
              <a:rPr lang="en-IN" sz="1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IN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147.65 Lakh is in progress (OR-36 Ex K.M 80.78 of CLMC). Work of 2 no's CADWM work of OR-37 and OR -39 amounting to </a:t>
            </a:r>
            <a:r>
              <a:rPr lang="en-IN" sz="1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IN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218.45 Lakh &amp; </a:t>
            </a:r>
            <a:r>
              <a:rPr lang="en-IN" sz="1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IN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988.92 Lakh respectively  (Total </a:t>
            </a:r>
            <a:r>
              <a:rPr lang="en-IN" sz="1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IN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12.07 Cr) has been tendered, which will be decided by the first week of June19.</a:t>
            </a:r>
          </a:p>
          <a:p>
            <a:pPr algn="just">
              <a:lnSpc>
                <a:spcPct val="150000"/>
              </a:lnSpc>
            </a:pPr>
            <a:r>
              <a:rPr lang="en-IN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IR and DPR of CADWM work of GLMC amounting to </a:t>
            </a:r>
            <a:r>
              <a:rPr lang="en-IN" sz="1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IN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62.15 Cr has been prepared by consultant M/S WAPCOS. Certain queries have been asked by CE, LGBO, Patna and Monitoring &amp; Evaluation Directorate, CWC, Ranchi which has been complied.</a:t>
            </a:r>
          </a:p>
          <a:p>
            <a:pPr algn="just">
              <a:lnSpc>
                <a:spcPct val="150000"/>
              </a:lnSpc>
            </a:pPr>
            <a:r>
              <a:rPr lang="en-IN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Six no’s of IR &amp; DPR of CADWM work of GLMC amounting to </a:t>
            </a:r>
            <a:r>
              <a:rPr lang="en-IN" sz="1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IN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12.34 Cr has been </a:t>
            </a:r>
            <a:r>
              <a:rPr lang="en-IN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prepared</a:t>
            </a:r>
            <a:endParaRPr lang="en-IN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0" y="657157"/>
            <a:ext cx="9906000" cy="489688"/>
          </a:xfrm>
          <a:prstGeom prst="roundRect">
            <a:avLst>
              <a:gd name="adj" fmla="val 4848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Extra Slides</a:t>
            </a:r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88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4746</TotalTime>
  <Words>17849</Words>
  <Application>Microsoft Office PowerPoint</Application>
  <PresentationFormat>A4 Paper (210x297 mm)</PresentationFormat>
  <Paragraphs>8487</Paragraphs>
  <Slides>187</Slides>
  <Notes>154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187</vt:i4>
      </vt:variant>
    </vt:vector>
  </HeadingPairs>
  <TitlesOfParts>
    <vt:vector size="201" baseType="lpstr">
      <vt:lpstr>MS PGothic</vt:lpstr>
      <vt:lpstr>Aharoni</vt:lpstr>
      <vt:lpstr>Arial</vt:lpstr>
      <vt:lpstr>Arial Narrow</vt:lpstr>
      <vt:lpstr>Book Antiqua</vt:lpstr>
      <vt:lpstr>Calibri</vt:lpstr>
      <vt:lpstr>Calibri Light</vt:lpstr>
      <vt:lpstr>Cambria</vt:lpstr>
      <vt:lpstr>Courier New</vt:lpstr>
      <vt:lpstr>LMG-Rupen</vt:lpstr>
      <vt:lpstr>Times New Roman</vt:lpstr>
      <vt:lpstr>Verdana</vt:lpstr>
      <vt:lpstr>Wingdings</vt:lpstr>
      <vt:lpstr>Office Theme</vt:lpstr>
      <vt:lpstr>5th PIRC Meeting   (Mt. Abu, 30th May 2019)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Schematic Diagram for Durgawati Reservoir Project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Progress of Canal Network</vt:lpstr>
      <vt:lpstr>PowerPoint Presentation</vt:lpstr>
      <vt:lpstr>PowerPoint Presentation</vt:lpstr>
      <vt:lpstr>- CCA developed upto subminor (UGPL) under Sardar Sarovar Project is 15 lakhs ha upto March-2019.   - UGPL work in progress for the other areas of CCA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Rajnish Shukla</dc:creator>
  <cp:lastModifiedBy>dell</cp:lastModifiedBy>
  <cp:revision>963</cp:revision>
  <cp:lastPrinted>2019-05-25T07:40:07Z</cp:lastPrinted>
  <dcterms:created xsi:type="dcterms:W3CDTF">2018-05-07T11:57:01Z</dcterms:created>
  <dcterms:modified xsi:type="dcterms:W3CDTF">2019-05-27T10:16:54Z</dcterms:modified>
</cp:coreProperties>
</file>