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8" r:id="rId2"/>
    <p:sldId id="283" r:id="rId3"/>
    <p:sldId id="284" r:id="rId4"/>
    <p:sldId id="285" r:id="rId5"/>
    <p:sldId id="286" r:id="rId6"/>
    <p:sldId id="287" r:id="rId7"/>
    <p:sldId id="297" r:id="rId8"/>
    <p:sldId id="289" r:id="rId9"/>
    <p:sldId id="290" r:id="rId10"/>
    <p:sldId id="263" r:id="rId11"/>
    <p:sldId id="282" r:id="rId12"/>
    <p:sldId id="291" r:id="rId13"/>
    <p:sldId id="261" r:id="rId14"/>
    <p:sldId id="266" r:id="rId15"/>
    <p:sldId id="262" r:id="rId16"/>
    <p:sldId id="268" r:id="rId17"/>
    <p:sldId id="298" r:id="rId18"/>
    <p:sldId id="292" r:id="rId19"/>
    <p:sldId id="293" r:id="rId20"/>
    <p:sldId id="294" r:id="rId21"/>
    <p:sldId id="267" r:id="rId22"/>
    <p:sldId id="264" r:id="rId23"/>
    <p:sldId id="278" r:id="rId24"/>
    <p:sldId id="260" r:id="rId25"/>
    <p:sldId id="279" r:id="rId26"/>
    <p:sldId id="29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08F8"/>
    <a:srgbClr val="0000CC"/>
    <a:srgbClr val="000066"/>
    <a:srgbClr val="349C48"/>
    <a:srgbClr val="0000FF"/>
    <a:srgbClr val="3333FF"/>
    <a:srgbClr val="3A05FB"/>
    <a:srgbClr val="FF3300"/>
    <a:srgbClr val="FF0000"/>
    <a:srgbClr val="A62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535" autoAdjust="0"/>
    <p:restoredTop sz="98211" autoAdjust="0"/>
  </p:normalViewPr>
  <p:slideViewPr>
    <p:cSldViewPr>
      <p:cViewPr>
        <p:scale>
          <a:sx n="80" d="100"/>
          <a:sy n="80" d="100"/>
        </p:scale>
        <p:origin x="-83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06"/>
    </p:cViewPr>
  </p:sorterViewPr>
  <p:notesViewPr>
    <p:cSldViewPr>
      <p:cViewPr varScale="1">
        <p:scale>
          <a:sx n="51" d="100"/>
          <a:sy n="51" d="100"/>
        </p:scale>
        <p:origin x="-122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F69C2-5A15-4FB5-83FF-665D2BB0A674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6F5B8-70FC-4BCE-937A-CB02AB80CD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8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6F5B8-70FC-4BCE-937A-CB02AB80CD0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7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6F5B8-70FC-4BCE-937A-CB02AB80CD0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78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60% farmers in agriculture. they get 15% return, rest 85%</a:t>
            </a:r>
            <a:r>
              <a:rPr lang="en-US" baseline="0" dirty="0"/>
              <a:t> goes to the 40%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6F5B8-70FC-4BCE-937A-CB02AB80CD0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623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6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3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3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2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7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0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0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7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6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6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69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9B402-4C9C-4CF3-A357-8C6E23B8D2AA}" type="datetimeFigureOut">
              <a:rPr lang="en-US" smtClean="0"/>
              <a:pPr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20379-C3B2-443D-85B7-54AA01A7A2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1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indianpim@gmail.com" TargetMode="External"/><Relationship Id="rId2" Type="http://schemas.openxmlformats.org/officeDocument/2006/relationships/hyperlink" Target="mailto:ydsharmasuresh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763000" cy="5334000"/>
          </a:xfrm>
        </p:spPr>
        <p:txBody>
          <a:bodyPr>
            <a:normAutofit fontScale="55000" lnSpcReduction="20000"/>
          </a:bodyPr>
          <a:lstStyle/>
          <a:p>
            <a:pPr marL="0" lvl="0" indent="0" algn="ctr">
              <a:lnSpc>
                <a:spcPct val="120000"/>
              </a:lnSpc>
              <a:buNone/>
            </a:pPr>
            <a:r>
              <a:rPr lang="hi-IN" sz="4400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इंडियन नेटवर्क ऑन पार्टिसिपेटरी इर्रीगेशन मनेजमेंट</a:t>
            </a:r>
            <a:r>
              <a:rPr lang="en-IN" sz="4400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hi-IN" sz="4400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(इंडियनपिम )</a:t>
            </a:r>
            <a:endParaRPr lang="en-IN" sz="4400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>
              <a:lnSpc>
                <a:spcPct val="120000"/>
              </a:lnSpc>
              <a:buNone/>
            </a:pPr>
            <a:r>
              <a:rPr lang="hi-IN" sz="4400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hi-IN" sz="5100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>
              <a:buNone/>
            </a:pPr>
            <a:r>
              <a:rPr lang="hi-IN" sz="44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के क्रियान्वयन में आ रही</a:t>
            </a:r>
          </a:p>
          <a:p>
            <a:pPr marL="0" lvl="0" indent="0" algn="ctr">
              <a:buNone/>
            </a:pPr>
            <a:r>
              <a:rPr lang="hi-IN" sz="44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 algn="ctr">
              <a:buNone/>
            </a:pPr>
            <a:r>
              <a:rPr lang="hi-IN" sz="4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</a:rPr>
              <a:t>‘चुनौतियों एवं मुद्दों ’ </a:t>
            </a:r>
          </a:p>
          <a:p>
            <a:pPr marL="0" lvl="0" indent="0" algn="ctr">
              <a:buNone/>
            </a:pPr>
            <a:endParaRPr lang="hi-IN" sz="44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>
              <a:buNone/>
            </a:pPr>
            <a:r>
              <a:rPr lang="hi-IN" sz="44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के प्रस्तुतिकरण में </a:t>
            </a:r>
          </a:p>
          <a:p>
            <a:pPr marL="0" lvl="0" indent="0" algn="ctr">
              <a:buNone/>
            </a:pPr>
            <a:endParaRPr lang="en-US" sz="44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r>
              <a:rPr lang="hi-IN" sz="4400" b="1" dirty="0">
                <a:solidFill>
                  <a:srgbClr val="349C48"/>
                </a:solidFill>
                <a:latin typeface="Tahoma" pitchFamily="34" charset="0"/>
                <a:ea typeface="Tahoma" pitchFamily="34" charset="0"/>
              </a:rPr>
              <a:t>सभी अतिथियों का </a:t>
            </a:r>
            <a:endParaRPr lang="en-US" sz="4400" b="1" dirty="0">
              <a:solidFill>
                <a:srgbClr val="349C48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>
              <a:buNone/>
            </a:pPr>
            <a:r>
              <a:rPr lang="hi-IN" sz="4400" b="1" dirty="0">
                <a:solidFill>
                  <a:srgbClr val="349C48"/>
                </a:solidFill>
                <a:latin typeface="Tahoma" pitchFamily="34" charset="0"/>
                <a:ea typeface="Tahoma" pitchFamily="34" charset="0"/>
              </a:rPr>
              <a:t> स्वागत करता है </a:t>
            </a:r>
            <a:endParaRPr lang="en-US" sz="4400" b="1" dirty="0">
              <a:solidFill>
                <a:srgbClr val="349C48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>
              <a:buNone/>
            </a:pPr>
            <a:endParaRPr lang="hi-IN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>
              <a:buNone/>
            </a:pPr>
            <a:r>
              <a:rPr lang="en-US" sz="4400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13-0</a:t>
            </a:r>
            <a:r>
              <a:rPr lang="hi-IN" sz="4400" dirty="0">
                <a:solidFill>
                  <a:srgbClr val="7030A0"/>
                </a:solidFill>
                <a:latin typeface="Tahoma" pitchFamily="34" charset="0"/>
                <a:ea typeface="Tahoma" pitchFamily="34" charset="0"/>
              </a:rPr>
              <a:t>3</a:t>
            </a:r>
            <a:r>
              <a:rPr lang="en-US" sz="4400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-201</a:t>
            </a:r>
            <a:r>
              <a:rPr lang="hi-IN" sz="4400" dirty="0">
                <a:solidFill>
                  <a:srgbClr val="7030A0"/>
                </a:solidFill>
                <a:latin typeface="Tahoma" pitchFamily="34" charset="0"/>
                <a:ea typeface="Tahoma" pitchFamily="34" charset="0"/>
              </a:rPr>
              <a:t>8</a:t>
            </a:r>
            <a:endParaRPr lang="en-US" sz="4400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362FCB1-DCDA-46A8-85DA-017C60852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152400"/>
            <a:ext cx="1230515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38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dirty="0">
                <a:solidFill>
                  <a:srgbClr val="C00000"/>
                </a:solidFill>
              </a:rPr>
              <a:t> </a:t>
            </a: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400" b="1" dirty="0">
                <a:solidFill>
                  <a:srgbClr val="4D08F8"/>
                </a:solidFill>
              </a:rPr>
              <a:t>तकनीकी विषयक</a:t>
            </a:r>
            <a:r>
              <a:rPr lang="hi-IN" sz="2400" b="1" dirty="0">
                <a:solidFill>
                  <a:srgbClr val="C00000"/>
                </a:solidFill>
              </a:rPr>
              <a:t> </a:t>
            </a:r>
            <a:r>
              <a:rPr lang="hi-IN" sz="2400" b="1" dirty="0">
                <a:solidFill>
                  <a:srgbClr val="4D08F8"/>
                </a:solidFill>
              </a:rPr>
              <a:t>(जारी..)  </a:t>
            </a:r>
            <a:endParaRPr lang="en-US" sz="2400" b="1" dirty="0">
              <a:solidFill>
                <a:srgbClr val="4D08F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2"/>
            <a:ext cx="7086600" cy="4754562"/>
          </a:xfrm>
        </p:spPr>
        <p:txBody>
          <a:bodyPr/>
          <a:lstStyle/>
          <a:p>
            <a:pPr marL="0" lvl="0" indent="0">
              <a:buNone/>
            </a:pPr>
            <a:r>
              <a:rPr lang="en-US" dirty="0"/>
              <a:t> 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1371601"/>
            <a:ext cx="800100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lvl="0" algn="just">
              <a:lnSpc>
                <a:spcPct val="115000"/>
              </a:lnSpc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marL="800100" lvl="1" indent="-342900" algn="just">
              <a:lnSpc>
                <a:spcPct val="115000"/>
              </a:lnSpc>
              <a:buFont typeface="+mj-lt"/>
              <a:buAutoNum type="arabicPeriod"/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lvl="0" algn="just">
              <a:lnSpc>
                <a:spcPct val="115000"/>
              </a:lnSpc>
            </a:pPr>
            <a:r>
              <a:rPr lang="en-US" sz="2800" dirty="0">
                <a:latin typeface="Calibri"/>
                <a:ea typeface="Calibri"/>
                <a:cs typeface="Arial"/>
              </a:rPr>
              <a:t>   </a:t>
            </a:r>
          </a:p>
          <a:p>
            <a:pPr lvl="0" algn="just">
              <a:lnSpc>
                <a:spcPct val="115000"/>
              </a:lnSpc>
            </a:pPr>
            <a:endParaRPr lang="en-US" sz="2800" dirty="0">
              <a:latin typeface="Calibri"/>
              <a:ea typeface="Calibri"/>
              <a:cs typeface="Arial"/>
            </a:endParaRPr>
          </a:p>
          <a:p>
            <a:pPr lvl="0" algn="just">
              <a:lnSpc>
                <a:spcPct val="115000"/>
              </a:lnSpc>
            </a:pPr>
            <a:r>
              <a:rPr lang="en-US" sz="2800" dirty="0">
                <a:latin typeface="Calibri"/>
                <a:ea typeface="Calibri"/>
                <a:cs typeface="Arial"/>
              </a:rPr>
              <a:t>    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35629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2000" y="2133600"/>
            <a:ext cx="7810500" cy="4171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15000"/>
              </a:lnSpc>
              <a:spcAft>
                <a:spcPts val="1000"/>
              </a:spcAft>
              <a:buAutoNum type="arabicPeriod" startAt="4"/>
            </a:pPr>
            <a:r>
              <a:rPr lang="hi-IN" sz="2400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गूल के निर्माण के समय जल मापक संरचना का  निर्माण   करना अनिवार्य होना चाहिए |आज नहीं तो कल ज.उ.स. सिंचाई विभाग से नाप कर सिंचाई जल देने  की  मांग करेगी  ही </a:t>
            </a:r>
            <a:r>
              <a:rPr lang="hi-IN" sz="2400" dirty="0" smtClean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|</a:t>
            </a:r>
            <a:endParaRPr lang="hi-IN" sz="2400" dirty="0">
              <a:solidFill>
                <a:srgbClr val="4D08F8"/>
              </a:solidFill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Aft>
                <a:spcPts val="1000"/>
              </a:spcAft>
              <a:buAutoNum type="arabicPeriod" startAt="4"/>
            </a:pP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सिंचाई नाली के निर्माण के समय पक्के नाके (</a:t>
            </a:r>
            <a:r>
              <a:rPr lang="en-US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Turnouts</a:t>
            </a:r>
            <a:r>
              <a:rPr lang="en-US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) 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बनाने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भी अनिवार्य होने चाहिये 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|.</a:t>
            </a:r>
            <a:endParaRPr lang="hi-IN" sz="2400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Aft>
                <a:spcPts val="1000"/>
              </a:spcAft>
              <a:buAutoNum type="arabicPeriod" startAt="4"/>
            </a:pPr>
            <a:r>
              <a:rPr lang="hi-IN" sz="2400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सिंचाई सारिणी, नहर का रोस्टेरिंग,एवं वारबंदी अपनाकर प्रत्येक खेत तक </a:t>
            </a:r>
            <a:r>
              <a:rPr lang="hi-IN" sz="2400" dirty="0" smtClean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 हर किसान के </a:t>
            </a:r>
            <a:r>
              <a:rPr lang="hi-IN" sz="2400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हिस्से का जल वितरण सुनिश्चित किया जाना.</a:t>
            </a:r>
          </a:p>
        </p:txBody>
      </p:sp>
    </p:spTree>
    <p:extLst>
      <p:ext uri="{BB962C8B-B14F-4D97-AF65-F5344CB8AC3E}">
        <p14:creationId xmlns:p14="http://schemas.microsoft.com/office/powerpoint/2010/main" val="161924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400" b="1" dirty="0">
                <a:solidFill>
                  <a:srgbClr val="4D08F8"/>
                </a:solidFill>
              </a:rPr>
              <a:t>तकनीकी विषयक</a:t>
            </a:r>
            <a:r>
              <a:rPr lang="hi-IN" sz="2400" b="1" dirty="0">
                <a:solidFill>
                  <a:srgbClr val="C00000"/>
                </a:solidFill>
              </a:rPr>
              <a:t> </a:t>
            </a:r>
            <a:r>
              <a:rPr lang="hi-IN" sz="2400" b="1" dirty="0">
                <a:solidFill>
                  <a:srgbClr val="4D08F8"/>
                </a:solidFill>
              </a:rPr>
              <a:t>(जारी..)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343400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0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7</a:t>
            </a:r>
            <a:r>
              <a:rPr lang="hi-IN" sz="2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.  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तकनीकी जानकारी  की  कमी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eriod" startAt="8"/>
            </a:pP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भूजल का अत्यधिक दोहन</a:t>
            </a: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9.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अनाधिकृत सिंचाई पर रोक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4D08F8"/>
              </a:solidFill>
              <a:latin typeface="Calibri"/>
              <a:ea typeface="Calibri"/>
              <a:cs typeface="Arial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0"/>
              </a:spcBef>
              <a:buAutoNum type="arabicPlain" startAt="10"/>
            </a:pPr>
            <a:r>
              <a:rPr lang="hi-IN" sz="2400" dirty="0" smtClean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जहाँ </a:t>
            </a:r>
            <a:r>
              <a:rPr lang="hi-IN" sz="2400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संभव हो सतही एवं भूजल के उपयोग को </a:t>
            </a:r>
            <a:r>
              <a:rPr lang="hi-IN" sz="2400" dirty="0" smtClean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प्रोत्साहित  </a:t>
            </a:r>
            <a:r>
              <a:rPr lang="hi-IN" sz="2400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करना</a:t>
            </a:r>
            <a:r>
              <a:rPr lang="hi-IN" sz="2400" dirty="0" smtClean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.</a:t>
            </a:r>
          </a:p>
          <a:p>
            <a:pPr marL="457200" lvl="0" indent="-457200" algn="just">
              <a:lnSpc>
                <a:spcPct val="115000"/>
              </a:lnSpc>
              <a:spcBef>
                <a:spcPts val="0"/>
              </a:spcBef>
              <a:buAutoNum type="arabicPlain" startAt="10"/>
            </a:pPr>
            <a:endParaRPr lang="hi-IN" sz="2400" dirty="0" smtClean="0">
              <a:solidFill>
                <a:srgbClr val="4D08F8"/>
              </a:solidFill>
              <a:latin typeface="Calibri"/>
              <a:ea typeface="Calibri"/>
              <a:cs typeface="Arial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0"/>
              </a:spcBef>
              <a:buAutoNum type="arabicPlain" startAt="10"/>
            </a:pPr>
            <a:r>
              <a:rPr lang="hi-IN" sz="2400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सिंचाई समय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सारणी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,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नहरों के 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रोटेशन  और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रात्रि सिंचाई के साथ उचित 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वाराबंदी </a:t>
            </a:r>
            <a:r>
              <a:rPr lang="en-US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के माध्यम से जल वितरण सुनिश्चित करना चाहिए 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त़ाकि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उनके </a:t>
            </a:r>
            <a:r>
              <a:rPr lang="hi-IN" sz="2400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निर्धारित  </a:t>
            </a:r>
            <a:r>
              <a:rPr lang="hi-IN" sz="24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हिस्से के अनुसार पानी सभी कृषकों के खेत तक पहुँचे.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2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i-IN" dirty="0"/>
          </a:p>
          <a:p>
            <a:pPr marL="0" indent="0" algn="ctr">
              <a:buNone/>
            </a:pPr>
            <a:endParaRPr lang="hi-IN" dirty="0"/>
          </a:p>
          <a:p>
            <a:pPr marL="0" indent="0" algn="ctr">
              <a:buNone/>
            </a:pPr>
            <a:endParaRPr lang="hi-IN" dirty="0"/>
          </a:p>
          <a:p>
            <a:pPr marL="0" indent="0" algn="ctr">
              <a:buNone/>
            </a:pPr>
            <a:r>
              <a:rPr lang="hi-IN" sz="4800" dirty="0"/>
              <a:t>वित्त विषयक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4278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700" b="1" dirty="0">
                <a:solidFill>
                  <a:srgbClr val="4D08F8"/>
                </a:solidFill>
              </a:rPr>
              <a:t>वित्त विषयक </a:t>
            </a:r>
            <a:r>
              <a:rPr lang="en-US" dirty="0"/>
              <a:t/>
            </a:r>
            <a:br>
              <a:rPr lang="en-US" dirty="0"/>
            </a:br>
            <a:r>
              <a:rPr lang="hi-IN" dirty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467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Calibri"/>
                <a:ea typeface="Calibri"/>
                <a:cs typeface="Arial"/>
              </a:rPr>
              <a:t> 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सिंचाई प्रणाली की मरम्मत</a:t>
            </a:r>
            <a:r>
              <a:rPr lang="en-US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 </a:t>
            </a:r>
            <a:endParaRPr lang="hi-IN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</a:t>
            </a: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AutoNum type="arabicPeriod" startAt="2"/>
            </a:pP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एक मुश्त फंक्शनल ग्रांट व फील्ड चेनल के निर्माण तथा कार्यालय इमारत में कैड व् गैर कैड  का अंतर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eriod" startAt="3"/>
            </a:pPr>
            <a:r>
              <a:rPr lang="hi-IN" sz="2400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ज.उ.स.  के कार्य क्षेत्र में अन्य जल स्रोतो व पेड़ों  इत्यादि पर ज.उ.स. का अधिकार हो</a:t>
            </a:r>
            <a:endParaRPr lang="en-US" sz="2400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0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5873632">
            <a:off x="2724379" y="3090893"/>
            <a:ext cx="530915" cy="1766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32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3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32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381000"/>
            <a:ext cx="8991600" cy="1521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40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rgbClr val="4D08F8"/>
                </a:solidFill>
              </a:rPr>
              <a:t>वित्त विषयक (जारी..)</a:t>
            </a:r>
            <a:r>
              <a:rPr lang="hi-IN" sz="2400" dirty="0"/>
              <a:t> 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2286000"/>
            <a:ext cx="7543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50000"/>
              </a:lnSpc>
              <a:buAutoNum type="arabicPlain" startAt="4"/>
            </a:pP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मरम्मत  एवं रख रखाव पर अधिक व्यय </a:t>
            </a:r>
            <a:endParaRPr lang="hi-IN" sz="2400" dirty="0" smtClean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50000"/>
              </a:lnSpc>
              <a:buAutoNum type="arabicPlain" startAt="4"/>
            </a:pPr>
            <a:r>
              <a:rPr lang="hi-IN" sz="24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मरम्मत एवं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रख रखाव </a:t>
            </a:r>
            <a:r>
              <a:rPr lang="hi-IN" sz="24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के लिए </a:t>
            </a:r>
            <a:r>
              <a:rPr lang="hi-IN" sz="2400" dirty="0" smtClean="0">
                <a:latin typeface="Calibri"/>
                <a:ea typeface="Calibri"/>
                <a:cs typeface="Arial"/>
              </a:rPr>
              <a:t>राज्य </a:t>
            </a:r>
            <a:r>
              <a:rPr lang="hi-IN" sz="2400" dirty="0">
                <a:latin typeface="Calibri"/>
                <a:ea typeface="Calibri"/>
                <a:cs typeface="Arial"/>
              </a:rPr>
              <a:t>से अपर्याप्त आर्थिक  सहायता</a:t>
            </a:r>
            <a:r>
              <a:rPr lang="en-US" sz="2400" dirty="0">
                <a:latin typeface="Calibri"/>
                <a:ea typeface="Calibri"/>
                <a:cs typeface="Arial"/>
              </a:rPr>
              <a:t> </a:t>
            </a:r>
          </a:p>
          <a:p>
            <a:pPr marL="514350" marR="0" lvl="0" indent="-51435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AutoNum type="arabicPlain" startAt="6"/>
            </a:pP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जल उपभोक्ता समितियों की राज्य  सरकारों के अनुदान एवं मरम्मत धनराशि पर निर्भरता</a:t>
            </a:r>
            <a:endParaRPr lang="en-US" sz="2000" dirty="0">
              <a:solidFill>
                <a:srgbClr val="0000FF"/>
              </a:solidFill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680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7921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800" dirty="0">
                <a:solidFill>
                  <a:srgbClr val="4D08F8"/>
                </a:solidFill>
              </a:rPr>
              <a:t>वित्त विषयक (जारी..)</a:t>
            </a:r>
            <a:r>
              <a:rPr lang="hi-IN" sz="2800" dirty="0"/>
              <a:t> </a:t>
            </a:r>
            <a:r>
              <a:rPr lang="en-US" sz="1200" dirty="0">
                <a:solidFill>
                  <a:srgbClr val="C00000"/>
                </a:solidFill>
              </a:rPr>
              <a:t/>
            </a:r>
            <a:br>
              <a:rPr lang="en-US" sz="1200" dirty="0">
                <a:solidFill>
                  <a:srgbClr val="C00000"/>
                </a:solidFill>
              </a:rPr>
            </a:br>
            <a:r>
              <a:rPr lang="en-US" sz="2800" dirty="0">
                <a:solidFill>
                  <a:srgbClr val="C00000"/>
                </a:solidFill>
                <a:latin typeface="Calibri"/>
                <a:ea typeface="Calibri"/>
                <a:cs typeface="Arial"/>
              </a:rPr>
              <a:t/>
            </a:r>
            <a:br>
              <a:rPr lang="en-US" sz="2800" dirty="0">
                <a:solidFill>
                  <a:srgbClr val="C00000"/>
                </a:solidFill>
                <a:latin typeface="Calibri"/>
                <a:ea typeface="Calibri"/>
                <a:cs typeface="Arial"/>
              </a:rPr>
            </a:br>
            <a:r>
              <a:rPr lang="hi-IN" sz="4000" dirty="0"/>
              <a:t> </a:t>
            </a:r>
            <a:endParaRPr lang="en-US" sz="1800" dirty="0">
              <a:solidFill>
                <a:srgbClr val="C00000"/>
              </a:solidFill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229600" cy="4343400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buNone/>
            </a:pPr>
            <a:endParaRPr lang="hi-IN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buNone/>
            </a:pP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7</a:t>
            </a: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.       जल दरों  का निर्धारण एवम वसूली,  जल के उपयोग का  प्रभार,</a:t>
            </a:r>
          </a:p>
          <a:p>
            <a:pPr marL="0" lvl="0" indent="0" algn="just">
              <a:buNone/>
            </a:pP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      सदस्यता  शुल्क, जुरमाना दान व  विशेष शुल्क जिसका  निर्धारण</a:t>
            </a:r>
          </a:p>
          <a:p>
            <a:pPr marL="0" lvl="0" indent="0" algn="just">
              <a:buNone/>
            </a:pP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      ज०उ०स० कर सकते हों,  को तय  करना व उसकी वसूली करने</a:t>
            </a:r>
          </a:p>
          <a:p>
            <a:pPr marL="0" lvl="0" indent="0" algn="just">
              <a:buNone/>
            </a:pP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      का अधिकार </a:t>
            </a:r>
            <a:r>
              <a:rPr lang="hi-IN" sz="3600" dirty="0" smtClean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नहीं है |.</a:t>
            </a:r>
            <a:endParaRPr lang="hi-IN" sz="36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buNone/>
            </a:pPr>
            <a:endParaRPr lang="hi-IN" sz="36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buNone/>
            </a:pPr>
            <a:r>
              <a:rPr lang="en-US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</a:t>
            </a:r>
            <a:r>
              <a:rPr lang="hi-IN" sz="36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8.</a:t>
            </a: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</a:t>
            </a:r>
            <a:r>
              <a:rPr lang="hi-IN" sz="3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किसान (जो 60% हैं) को फसलों से केवल 15 मुनाफा बाकी 40%</a:t>
            </a:r>
          </a:p>
          <a:p>
            <a:pPr marL="0" lvl="0" indent="0" algn="just">
              <a:buNone/>
            </a:pPr>
            <a:r>
              <a:rPr lang="hi-IN" sz="3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        लोगों को 85% मुनाफा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6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9.  गुजरात व महाराष्ट्र के अलावा ज०उ०स० पदाधिकारियों को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3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     प्रोत्साहन/ मानदेय की  व्यवस्था  का अभाव.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2895600"/>
            <a:ext cx="8763000" cy="610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hi-IN" sz="3200" dirty="0">
                <a:latin typeface="Calibri"/>
                <a:ea typeface="Calibri"/>
                <a:cs typeface="Arial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6437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2954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i-IN" sz="32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</a:t>
            </a: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सिंचाई प्रबंधन में मुद्दे एवं </a:t>
            </a:r>
            <a:r>
              <a:rPr lang="hi-IN" sz="32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चुनौतियाँ</a:t>
            </a:r>
            <a:br>
              <a:rPr lang="hi-IN" sz="32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700" b="1" dirty="0" smtClean="0">
                <a:solidFill>
                  <a:srgbClr val="4D08F8"/>
                </a:solidFill>
              </a:rPr>
              <a:t>वित्त विषयक (जारी</a:t>
            </a:r>
            <a:r>
              <a:rPr lang="hi-IN" sz="2700" b="1" dirty="0">
                <a:solidFill>
                  <a:srgbClr val="4D08F8"/>
                </a:solidFill>
              </a:rPr>
              <a:t>..)</a:t>
            </a:r>
            <a:r>
              <a:rPr lang="hi-IN" sz="2700" b="1" dirty="0"/>
              <a:t> </a:t>
            </a:r>
            <a:r>
              <a:rPr lang="en-US" sz="1000" dirty="0">
                <a:solidFill>
                  <a:srgbClr val="C00000"/>
                </a:solidFill>
              </a:rPr>
              <a:t/>
            </a:r>
            <a:br>
              <a:rPr lang="en-US" sz="1000" dirty="0">
                <a:solidFill>
                  <a:srgbClr val="C00000"/>
                </a:solidFill>
              </a:rPr>
            </a:br>
            <a:endParaRPr lang="en-US" sz="1800" dirty="0">
              <a:solidFill>
                <a:srgbClr val="C00000"/>
              </a:solidFill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hi-IN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9</a:t>
            </a:r>
            <a:r>
              <a:rPr lang="hi-IN" sz="31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.  </a:t>
            </a:r>
            <a:r>
              <a:rPr lang="hi-IN" sz="31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  </a:t>
            </a:r>
            <a:r>
              <a:rPr lang="hi-IN" sz="3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वसूली </a:t>
            </a: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गई जल </a:t>
            </a:r>
            <a:r>
              <a:rPr lang="hi-IN" sz="3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दर </a:t>
            </a: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की धनराशि में ज०उ०स  अपने  भाग को</a:t>
            </a:r>
          </a:p>
          <a:p>
            <a:pPr marL="0" indent="0" algn="just">
              <a:buNone/>
            </a:pP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        सरकार के माध्यम से वापसी में लगने वाली देरी के </a:t>
            </a:r>
            <a:r>
              <a:rPr lang="hi-IN" sz="3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चलते</a:t>
            </a:r>
          </a:p>
          <a:p>
            <a:pPr marL="0" indent="0" algn="just">
              <a:buNone/>
            </a:pP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3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       कठिनाई </a:t>
            </a:r>
            <a:endParaRPr lang="en-US" sz="34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Calibri"/>
              <a:cs typeface="Arial"/>
            </a:endParaRPr>
          </a:p>
          <a:p>
            <a:pPr marL="0" indent="0" algn="just">
              <a:buNone/>
            </a:pPr>
            <a:endParaRPr lang="hi-IN" sz="340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Calibri"/>
              <a:cs typeface="Arial"/>
            </a:endParaRPr>
          </a:p>
          <a:p>
            <a:pPr marL="0" indent="0" algn="just">
              <a:buNone/>
            </a:pP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        </a:t>
            </a:r>
            <a:r>
              <a:rPr lang="hi-IN" sz="3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ज उ स अपना भाग अपने </a:t>
            </a: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पास रख कर बाकी सरकार को </a:t>
            </a:r>
            <a:r>
              <a:rPr lang="hi-IN" sz="3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वापस</a:t>
            </a:r>
          </a:p>
          <a:p>
            <a:pPr marL="0" indent="0" algn="just">
              <a:buNone/>
            </a:pP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3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       </a:t>
            </a: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Calibri"/>
                <a:cs typeface="Arial"/>
              </a:rPr>
              <a:t>कर दे </a:t>
            </a:r>
          </a:p>
          <a:p>
            <a:pPr marL="0" indent="0" algn="just">
              <a:buNone/>
            </a:pPr>
            <a:r>
              <a:rPr lang="hi-IN" sz="3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</a:p>
          <a:p>
            <a:pPr marL="0" indent="0" algn="just">
              <a:buNone/>
            </a:pPr>
            <a:r>
              <a:rPr lang="hi-IN" sz="3400" dirty="0" smtClean="0">
                <a:solidFill>
                  <a:srgbClr val="0000CC"/>
                </a:solidFill>
              </a:rPr>
              <a:t>    इसमें </a:t>
            </a:r>
            <a:r>
              <a:rPr lang="hi-IN" sz="3400" dirty="0">
                <a:solidFill>
                  <a:srgbClr val="0000CC"/>
                </a:solidFill>
              </a:rPr>
              <a:t>एक सुझाव यह भी आया कि </a:t>
            </a:r>
            <a:r>
              <a:rPr lang="hi-IN" sz="3400" dirty="0" smtClean="0">
                <a:solidFill>
                  <a:srgbClr val="0000CC"/>
                </a:solidFill>
              </a:rPr>
              <a:t>विभाग मरम्मत और</a:t>
            </a:r>
          </a:p>
          <a:p>
            <a:pPr marL="0" indent="0" algn="just">
              <a:buNone/>
            </a:pPr>
            <a:r>
              <a:rPr lang="hi-IN" sz="3400" dirty="0" smtClean="0">
                <a:solidFill>
                  <a:srgbClr val="0000CC"/>
                </a:solidFill>
              </a:rPr>
              <a:t>    रख </a:t>
            </a:r>
            <a:r>
              <a:rPr lang="hi-IN" sz="3400" dirty="0">
                <a:solidFill>
                  <a:srgbClr val="0000CC"/>
                </a:solidFill>
              </a:rPr>
              <a:t>रखाव तथा अन्य खर्चों </a:t>
            </a:r>
            <a:r>
              <a:rPr lang="hi-IN" sz="3400" dirty="0" smtClean="0">
                <a:solidFill>
                  <a:srgbClr val="0000CC"/>
                </a:solidFill>
              </a:rPr>
              <a:t> का </a:t>
            </a:r>
            <a:r>
              <a:rPr lang="hi-IN" sz="3400" dirty="0">
                <a:solidFill>
                  <a:srgbClr val="0000CC"/>
                </a:solidFill>
              </a:rPr>
              <a:t>वास्तविक भुगतान ज.उ.स. </a:t>
            </a:r>
            <a:endParaRPr lang="hi-IN" sz="3400" dirty="0" smtClean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hi-IN" sz="3400" dirty="0" smtClean="0">
                <a:solidFill>
                  <a:srgbClr val="0000CC"/>
                </a:solidFill>
              </a:rPr>
              <a:t>    को </a:t>
            </a:r>
            <a:r>
              <a:rPr lang="hi-IN" sz="3400" dirty="0">
                <a:solidFill>
                  <a:srgbClr val="0000CC"/>
                </a:solidFill>
              </a:rPr>
              <a:t>कर </a:t>
            </a:r>
            <a:r>
              <a:rPr lang="hi-IN" sz="3400" dirty="0" smtClean="0">
                <a:solidFill>
                  <a:srgbClr val="0000CC"/>
                </a:solidFill>
              </a:rPr>
              <a:t>दे</a:t>
            </a:r>
            <a:r>
              <a:rPr lang="en-US" sz="3400" dirty="0" smtClean="0">
                <a:solidFill>
                  <a:srgbClr val="0000CC"/>
                </a:solidFill>
              </a:rPr>
              <a:t> </a:t>
            </a:r>
            <a:r>
              <a:rPr lang="hi-IN" sz="3400" dirty="0" smtClean="0">
                <a:solidFill>
                  <a:srgbClr val="0000CC"/>
                </a:solidFill>
              </a:rPr>
              <a:t>और कुछ राशी दिन प्रतिदिन के लिए ज उ स को देकर</a:t>
            </a:r>
          </a:p>
          <a:p>
            <a:pPr marL="0" indent="0" algn="just">
              <a:buNone/>
            </a:pPr>
            <a:r>
              <a:rPr lang="hi-IN" sz="3400" dirty="0" smtClean="0">
                <a:solidFill>
                  <a:srgbClr val="0000CC"/>
                </a:solidFill>
              </a:rPr>
              <a:t>    बाकी खजाने में जमा हो </a:t>
            </a:r>
            <a:r>
              <a:rPr lang="en-US" sz="3400" dirty="0" smtClean="0">
                <a:solidFill>
                  <a:srgbClr val="0000CC"/>
                </a:solidFill>
              </a:rPr>
              <a:t> </a:t>
            </a:r>
            <a:endParaRPr lang="hi-IN" sz="3400" dirty="0" smtClean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hi-IN" sz="3400" dirty="0" smtClean="0">
                <a:solidFill>
                  <a:srgbClr val="0000CC"/>
                </a:solidFill>
              </a:rPr>
              <a:t>                </a:t>
            </a:r>
          </a:p>
          <a:p>
            <a:pPr marL="0" indent="0" algn="just">
              <a:buNone/>
            </a:pPr>
            <a:r>
              <a:rPr lang="hi-IN" sz="3400" dirty="0">
                <a:solidFill>
                  <a:srgbClr val="0000CC"/>
                </a:solidFill>
              </a:rPr>
              <a:t>	</a:t>
            </a:r>
            <a:r>
              <a:rPr lang="hi-IN" sz="3400" dirty="0" smtClean="0">
                <a:solidFill>
                  <a:srgbClr val="0000CC"/>
                </a:solidFill>
              </a:rPr>
              <a:t>		अथवा</a:t>
            </a:r>
          </a:p>
          <a:p>
            <a:pPr marL="0" indent="0" algn="just">
              <a:buNone/>
            </a:pPr>
            <a:endParaRPr lang="hi-IN" sz="3400" dirty="0" smtClean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r>
              <a:rPr lang="hi-IN" sz="3400" dirty="0">
                <a:solidFill>
                  <a:srgbClr val="0000CC"/>
                </a:solidFill>
              </a:rPr>
              <a:t> </a:t>
            </a:r>
            <a:r>
              <a:rPr lang="hi-IN" sz="3400" dirty="0" smtClean="0">
                <a:solidFill>
                  <a:srgbClr val="0000CC"/>
                </a:solidFill>
              </a:rPr>
              <a:t>   सम्पूर्ण </a:t>
            </a:r>
            <a:r>
              <a:rPr lang="hi-IN" sz="3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ea typeface="Calibri"/>
                <a:cs typeface="Arial"/>
              </a:rPr>
              <a:t>वसूली गई जल </a:t>
            </a:r>
            <a:r>
              <a:rPr lang="hi-IN" sz="34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ea typeface="Calibri"/>
                <a:cs typeface="Arial"/>
              </a:rPr>
              <a:t>दर </a:t>
            </a:r>
            <a:r>
              <a:rPr lang="hi-IN" sz="3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ea typeface="Calibri"/>
                <a:cs typeface="Arial"/>
              </a:rPr>
              <a:t>की धनराशि </a:t>
            </a:r>
            <a:r>
              <a:rPr lang="hi-IN" sz="34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ea typeface="Calibri"/>
                <a:cs typeface="Arial"/>
              </a:rPr>
              <a:t>ज उ स के पास रहे तथा</a:t>
            </a:r>
          </a:p>
          <a:p>
            <a:pPr marL="0" indent="0" algn="just">
              <a:buNone/>
            </a:pPr>
            <a:r>
              <a:rPr lang="hi-IN" sz="3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34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ea typeface="Calibri"/>
                <a:cs typeface="Arial"/>
              </a:rPr>
              <a:t>      सामान्य </a:t>
            </a:r>
            <a:r>
              <a:rPr lang="hi-IN" sz="3400" dirty="0">
                <a:solidFill>
                  <a:srgbClr val="0000CC"/>
                </a:solidFill>
              </a:rPr>
              <a:t>मरम्मत और रख रखाव </a:t>
            </a:r>
            <a:r>
              <a:rPr lang="hi-IN" sz="3400" dirty="0" smtClean="0">
                <a:solidFill>
                  <a:srgbClr val="0000CC"/>
                </a:solidFill>
              </a:rPr>
              <a:t>का कार्य ज उ स  करे </a:t>
            </a:r>
            <a:endParaRPr lang="en-US" sz="3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02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sz="29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hi-IN" sz="29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9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hi-IN" sz="29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9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</a:t>
            </a:r>
            <a:r>
              <a:rPr lang="hi-IN" sz="29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सिंचाई प्रबंधन में मुद्दे एवं चुनौतियाँ</a:t>
            </a:r>
            <a:br>
              <a:rPr lang="hi-IN" sz="29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400" b="1" dirty="0">
                <a:solidFill>
                  <a:srgbClr val="4D08F8"/>
                </a:solidFill>
              </a:rPr>
              <a:t>वित्त विषयक (जारी..)</a:t>
            </a:r>
            <a:r>
              <a:rPr lang="hi-IN" sz="2400" b="1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srgbClr val="C00000"/>
                </a:solidFill>
              </a:rPr>
              <a:t/>
            </a:r>
            <a:br>
              <a:rPr lang="en-US" sz="900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i-IN" dirty="0" smtClean="0"/>
              <a:t>10. जल उपभोक्ता समितियों के चुनाव आयोजित</a:t>
            </a:r>
          </a:p>
          <a:p>
            <a:pPr marL="0" indent="0">
              <a:buNone/>
            </a:pPr>
            <a:r>
              <a:rPr lang="hi-IN" dirty="0" smtClean="0"/>
              <a:t>    करने के लिए समितियों अथवा विभाग  </a:t>
            </a:r>
            <a:r>
              <a:rPr lang="hi-IN" dirty="0"/>
              <a:t>के </a:t>
            </a:r>
            <a:endParaRPr lang="hi-IN" dirty="0" smtClean="0"/>
          </a:p>
          <a:p>
            <a:pPr marL="0" indent="0">
              <a:buNone/>
            </a:pPr>
            <a:r>
              <a:rPr lang="hi-IN" dirty="0"/>
              <a:t> </a:t>
            </a:r>
            <a:r>
              <a:rPr lang="hi-IN" dirty="0" smtClean="0"/>
              <a:t>   पास कोई बजट नहीं होता |</a:t>
            </a:r>
            <a:endParaRPr lang="en-US" dirty="0" smtClean="0"/>
          </a:p>
          <a:p>
            <a:pPr marL="0" indent="0">
              <a:buNone/>
            </a:pPr>
            <a:endParaRPr lang="hi-IN" dirty="0" smtClean="0"/>
          </a:p>
          <a:p>
            <a:pPr marL="0" indent="0">
              <a:buNone/>
            </a:pPr>
            <a:r>
              <a:rPr lang="hi-IN" dirty="0" smtClean="0"/>
              <a:t>11. समितियों की कार्यकारीणी तथा आम सभा की</a:t>
            </a:r>
          </a:p>
          <a:p>
            <a:pPr marL="0" indent="0">
              <a:buNone/>
            </a:pPr>
            <a:r>
              <a:rPr lang="hi-IN" dirty="0"/>
              <a:t> </a:t>
            </a:r>
            <a:r>
              <a:rPr lang="hi-IN" dirty="0" smtClean="0"/>
              <a:t>   बैठक आयोजित करने के लिए कोई बजट का</a:t>
            </a:r>
          </a:p>
          <a:p>
            <a:pPr marL="0" indent="0">
              <a:buNone/>
            </a:pPr>
            <a:r>
              <a:rPr lang="hi-IN" dirty="0"/>
              <a:t> </a:t>
            </a:r>
            <a:r>
              <a:rPr lang="hi-IN" dirty="0" smtClean="0"/>
              <a:t>   प्रावधान  नहीं होता </a:t>
            </a:r>
            <a:endParaRPr lang="en-US" dirty="0" smtClean="0"/>
          </a:p>
          <a:p>
            <a:pPr marL="0" indent="0">
              <a:buNone/>
            </a:pPr>
            <a:endParaRPr lang="hi-IN" dirty="0" smtClean="0"/>
          </a:p>
          <a:p>
            <a:pPr marL="0" indent="0">
              <a:buNone/>
            </a:pPr>
            <a:r>
              <a:rPr lang="hi-IN" dirty="0" smtClean="0"/>
              <a:t>12. अध्यक्ष, सचिव तथा अन्य पदाधिकारियों के </a:t>
            </a:r>
          </a:p>
          <a:p>
            <a:pPr marL="0" indent="0">
              <a:buNone/>
            </a:pPr>
            <a:r>
              <a:rPr lang="hi-IN" dirty="0"/>
              <a:t> </a:t>
            </a:r>
            <a:r>
              <a:rPr lang="hi-IN" dirty="0" smtClean="0"/>
              <a:t>   लिए यात्रा भत्ते के लिए बजट उपलब्ध नहीं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1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i-IN" sz="4000" dirty="0"/>
          </a:p>
          <a:p>
            <a:pPr marL="0" indent="0" algn="ctr">
              <a:buNone/>
            </a:pPr>
            <a:endParaRPr lang="hi-IN" sz="4000" dirty="0"/>
          </a:p>
          <a:p>
            <a:pPr marL="0" indent="0" algn="ctr">
              <a:buNone/>
            </a:pPr>
            <a:r>
              <a:rPr lang="hi-IN" sz="4000" dirty="0"/>
              <a:t>क्षमता वर्धन एवम प्रशिक्षण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1527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445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700" b="1" dirty="0">
                <a:solidFill>
                  <a:srgbClr val="4D08F8"/>
                </a:solidFill>
              </a:rPr>
              <a:t>क्षमता वर्धन एवम प्रशिक्षण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 1. क्षमता वर्धन</a:t>
            </a:r>
            <a:r>
              <a:rPr lang="en-US" sz="2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                                                  </a:t>
            </a:r>
          </a:p>
          <a:p>
            <a:pPr lvl="2" algn="just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hi-IN" sz="26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पिम के सम्बन्ध में कृषकों के मध्य संचेतना. </a:t>
            </a:r>
          </a:p>
          <a:p>
            <a:pPr lvl="2" algn="just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hi-IN" sz="26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पिम के सम्बन्ध में विधिक ज्ञान वृद्धि </a:t>
            </a:r>
            <a:r>
              <a:rPr lang="hi-IN" sz="26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की आवश्यकता .</a:t>
            </a:r>
            <a:endParaRPr lang="en-US" sz="2600" dirty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  <a:p>
            <a:pPr lvl="2" algn="just">
              <a:lnSpc>
                <a:spcPct val="115000"/>
              </a:lnSpc>
              <a:spcBef>
                <a:spcPts val="0"/>
              </a:spcBef>
              <a:buFont typeface="Symbol"/>
              <a:buChar char=""/>
            </a:pPr>
            <a:r>
              <a:rPr lang="hi-IN" sz="26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पिम   सुदृढीकरण  के लिए संस्थात्मक  सुधा</a:t>
            </a:r>
            <a:r>
              <a:rPr lang="hi-IN" sz="2600" dirty="0">
                <a:solidFill>
                  <a:srgbClr val="676A55"/>
                </a:solidFill>
                <a:latin typeface="Calibri"/>
                <a:ea typeface="Calibri"/>
                <a:cs typeface="Arial"/>
              </a:rPr>
              <a:t>र. </a:t>
            </a:r>
          </a:p>
          <a:p>
            <a:pPr marL="914400" lvl="2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6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</a:t>
            </a:r>
            <a:endParaRPr lang="en-US" sz="26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    2.   </a:t>
            </a:r>
            <a:r>
              <a:rPr lang="hi-IN" sz="2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ज० उ० स० को प्रासंगिक विषयों, विशेष रूप से</a:t>
            </a:r>
            <a:r>
              <a:rPr lang="en-US" sz="2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2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पिम का </a:t>
            </a:r>
            <a:r>
              <a:rPr lang="en-US" sz="2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2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क्रियान्वयन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6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           पर प्रशिक्षण .दिए जाने की व्यवस्था    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hi-IN" sz="2600" dirty="0">
              <a:solidFill>
                <a:srgbClr val="3333FF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    3.    हमारे देश में कृषि एक संयुक्त पारिवारिक कार्य होने के कारण स्त्री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            व पुरुष की भूमिकाएँ एक दूसरे की पूरक है तथ पिम मे महिलाऐं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            एक महत्वपूर्ण भूमिका </a:t>
            </a:r>
            <a:r>
              <a:rPr lang="hi-IN" sz="2600" dirty="0" smtClean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निभा सकती हैं इसलिए </a:t>
            </a:r>
            <a:r>
              <a:rPr lang="hi-IN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महिलाओं को भी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            समुचित प्रशिक्षण दिए जानेकी आवश्यकता है. (नोगांव </a:t>
            </a:r>
            <a:r>
              <a:rPr lang="en-US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,</a:t>
            </a:r>
            <a:r>
              <a:rPr lang="hi-IN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ओडिशा </a:t>
            </a:r>
            <a:r>
              <a:rPr lang="en-US" sz="26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) 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3057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200" b="1" dirty="0">
                <a:solidFill>
                  <a:srgbClr val="C00000"/>
                </a:solidFill>
              </a:rPr>
              <a:t>सहभागी </a:t>
            </a: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सिंचाई प्रबंधन में मुद्दे एवं चुनौतियाँ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hi-IN" dirty="0">
                <a:solidFill>
                  <a:srgbClr val="3333FF"/>
                </a:solidFill>
              </a:rPr>
              <a:t>ये मुद्दे मैंने नहीं बल्कि जल उपभोक्ता समिति के अध्यक्षों ने क्षेत्रीय सम्मेलनों</a:t>
            </a:r>
            <a:r>
              <a:rPr lang="en-IN" dirty="0">
                <a:solidFill>
                  <a:srgbClr val="3333FF"/>
                </a:solidFill>
              </a:rPr>
              <a:t> </a:t>
            </a:r>
            <a:r>
              <a:rPr lang="hi-IN" dirty="0">
                <a:solidFill>
                  <a:srgbClr val="3333FF"/>
                </a:solidFill>
              </a:rPr>
              <a:t>में हमें</a:t>
            </a:r>
            <a:r>
              <a:rPr lang="en-IN" dirty="0">
                <a:solidFill>
                  <a:srgbClr val="3333FF"/>
                </a:solidFill>
              </a:rPr>
              <a:t> </a:t>
            </a:r>
            <a:r>
              <a:rPr lang="hi-IN" dirty="0" smtClean="0">
                <a:solidFill>
                  <a:srgbClr val="3333FF"/>
                </a:solidFill>
              </a:rPr>
              <a:t>बताये</a:t>
            </a:r>
            <a:r>
              <a:rPr lang="en-US" dirty="0" smtClean="0">
                <a:solidFill>
                  <a:srgbClr val="3333FF"/>
                </a:solidFill>
              </a:rPr>
              <a:t> </a:t>
            </a:r>
            <a:r>
              <a:rPr lang="hi-IN" dirty="0" smtClean="0">
                <a:solidFill>
                  <a:srgbClr val="3333FF"/>
                </a:solidFill>
              </a:rPr>
              <a:t>| सभी मुद्दों पर चर्चा कर पाना कठिन है परन्तु फिर भी जितना संभव होगा करने का प्रयास करूंगा |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i-IN" dirty="0" smtClean="0">
                <a:solidFill>
                  <a:srgbClr val="3333FF"/>
                </a:solidFill>
              </a:rPr>
              <a:t>    </a:t>
            </a:r>
            <a:endParaRPr lang="en-IN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hi-IN" dirty="0">
              <a:solidFill>
                <a:srgbClr val="3333FF"/>
              </a:solidFill>
            </a:endParaRP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hi-IN" sz="3600" dirty="0">
                <a:solidFill>
                  <a:srgbClr val="3333FF"/>
                </a:solidFill>
              </a:rPr>
              <a:t>व्यवस्थापन विषयक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hi-IN" sz="3600" dirty="0">
                <a:solidFill>
                  <a:srgbClr val="FF3300"/>
                </a:solidFill>
              </a:rPr>
              <a:t>तकनीकी </a:t>
            </a:r>
            <a:r>
              <a:rPr lang="hi-IN" sz="3600" dirty="0">
                <a:solidFill>
                  <a:srgbClr val="3333FF"/>
                </a:solidFill>
              </a:rPr>
              <a:t>विषयक</a:t>
            </a:r>
            <a:endParaRPr lang="hi-IN" sz="3600" dirty="0">
              <a:solidFill>
                <a:srgbClr val="FF3300"/>
              </a:solidFill>
            </a:endParaRP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hi-IN" sz="3600" dirty="0">
                <a:solidFill>
                  <a:srgbClr val="3333FF"/>
                </a:solidFill>
              </a:rPr>
              <a:t>वित्त विषयक</a:t>
            </a:r>
          </a:p>
          <a:p>
            <a:pPr marL="514350" lvl="0" indent="-514350">
              <a:spcAft>
                <a:spcPts val="1800"/>
              </a:spcAft>
              <a:buFont typeface="+mj-lt"/>
              <a:buAutoNum type="arabicPeriod"/>
            </a:pPr>
            <a:r>
              <a:rPr lang="hi-IN" sz="3600" dirty="0">
                <a:solidFill>
                  <a:srgbClr val="FF0000"/>
                </a:solidFill>
              </a:rPr>
              <a:t>क्षमता वर्धन एवम प्रशिक्षण </a:t>
            </a:r>
            <a:r>
              <a:rPr lang="hi-IN" sz="3600" dirty="0">
                <a:solidFill>
                  <a:srgbClr val="3333FF"/>
                </a:solidFill>
              </a:rPr>
              <a:t>विषयक</a:t>
            </a:r>
            <a:endParaRPr lang="hi-IN" sz="3600" dirty="0">
              <a:solidFill>
                <a:srgbClr val="FF0000"/>
              </a:solidFill>
            </a:endParaRPr>
          </a:p>
          <a:p>
            <a:pPr marL="514350" lvl="0" indent="-514350">
              <a:spcAft>
                <a:spcPts val="1800"/>
              </a:spcAft>
              <a:buFont typeface="+mj-lt"/>
              <a:buAutoNum type="arabicPeriod"/>
            </a:pPr>
            <a:r>
              <a:rPr lang="hi-IN" sz="3600" dirty="0">
                <a:solidFill>
                  <a:srgbClr val="3333FF"/>
                </a:solidFill>
              </a:rPr>
              <a:t>कृषि विषयक </a:t>
            </a:r>
          </a:p>
          <a:p>
            <a:pPr marL="514350" lvl="0" indent="-514350">
              <a:spcAft>
                <a:spcPts val="1800"/>
              </a:spcAft>
              <a:buFont typeface="+mj-lt"/>
              <a:buAutoNum type="arabicPeriod"/>
            </a:pPr>
            <a:r>
              <a:rPr lang="hi-IN" sz="3600" dirty="0">
                <a:solidFill>
                  <a:srgbClr val="FF0000"/>
                </a:solidFill>
              </a:rPr>
              <a:t>अनुश्रवण (monitoring) </a:t>
            </a:r>
            <a:r>
              <a:rPr lang="hi-IN" sz="3600" dirty="0">
                <a:solidFill>
                  <a:srgbClr val="3333FF"/>
                </a:solidFill>
              </a:rPr>
              <a:t>विषयक</a:t>
            </a:r>
            <a:endParaRPr lang="hi-IN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i-IN" dirty="0"/>
          </a:p>
          <a:p>
            <a:pPr marL="514350" indent="-514350">
              <a:buFont typeface="+mj-lt"/>
              <a:buAutoNum type="arabicPeriod"/>
            </a:pPr>
            <a:endParaRPr lang="hi-IN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74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i-IN" sz="4000" dirty="0"/>
          </a:p>
          <a:p>
            <a:pPr marL="0" indent="0" algn="ctr">
              <a:buNone/>
            </a:pPr>
            <a:endParaRPr lang="hi-IN" sz="4000" dirty="0"/>
          </a:p>
          <a:p>
            <a:pPr marL="0" indent="0" algn="ctr">
              <a:buNone/>
            </a:pPr>
            <a:r>
              <a:rPr lang="hi-IN" sz="4000" dirty="0"/>
              <a:t>कृषि विषयक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1928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700" b="1" dirty="0">
                <a:solidFill>
                  <a:srgbClr val="4D08F8"/>
                </a:solidFill>
              </a:rPr>
              <a:t>कृषि विषयक  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8229600" cy="3124200"/>
          </a:xfrm>
        </p:spPr>
        <p:txBody>
          <a:bodyPr>
            <a:normAutofit/>
          </a:bodyPr>
          <a:lstStyle/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AutoNum type="arabicPeriod"/>
            </a:pPr>
            <a:r>
              <a:rPr lang="hi-IN" sz="2400" dirty="0">
                <a:latin typeface="Calibri"/>
                <a:ea typeface="Calibri"/>
                <a:cs typeface="Arial"/>
              </a:rPr>
              <a:t>जलवायु , भू वर्गीकरण व जल उपलब्धता के आधार पर ज०उ०स० की सुविधानुसार फसल पद्धति का निर्धारण एवम कृषि  व सिंचाई पद्धतियों </a:t>
            </a:r>
            <a:r>
              <a:rPr lang="hi-IN" sz="2400" dirty="0" smtClean="0">
                <a:latin typeface="Calibri"/>
                <a:ea typeface="Calibri"/>
                <a:cs typeface="Arial"/>
              </a:rPr>
              <a:t>की पूर्ण जानकारी मिले |</a:t>
            </a:r>
            <a:r>
              <a:rPr lang="en-US" sz="2400" dirty="0" smtClean="0">
                <a:latin typeface="Calibri"/>
                <a:ea typeface="Calibri"/>
                <a:cs typeface="Arial"/>
              </a:rPr>
              <a:t>  </a:t>
            </a:r>
            <a:endParaRPr lang="hi-IN" sz="2400" dirty="0"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AutoNum type="arabicPeriod"/>
            </a:pPr>
            <a:endParaRPr lang="hi-IN" sz="2400" dirty="0"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AutoNum type="arabicPeriod"/>
            </a:pPr>
            <a:r>
              <a:rPr lang="hi-IN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 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मृदा व जल गुणवत्ता परीक्षण, भूजल स्तर का                     अनुश्रवन, एवं जहाँ आवश्यक हो वहां  उसर भूमि का सुधार</a:t>
            </a:r>
            <a:endParaRPr lang="en-US" sz="2400" dirty="0">
              <a:solidFill>
                <a:srgbClr val="000066"/>
              </a:solidFill>
              <a:latin typeface="Calibri"/>
              <a:ea typeface="Calibri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68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चुनोतियाँ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700" b="1" dirty="0">
                <a:solidFill>
                  <a:srgbClr val="4D08F8"/>
                </a:solidFill>
              </a:rPr>
              <a:t>कृषि विषयक (जारी ..)</a:t>
            </a:r>
            <a:endParaRPr lang="en-US" sz="27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dirty="0">
                <a:latin typeface="Calibri"/>
                <a:ea typeface="Calibri"/>
                <a:cs typeface="Arial"/>
              </a:rPr>
              <a:t> 3</a:t>
            </a:r>
            <a:r>
              <a:rPr lang="hi-IN" sz="3100" dirty="0">
                <a:latin typeface="Calibri"/>
                <a:ea typeface="Calibri"/>
                <a:cs typeface="Arial"/>
              </a:rPr>
              <a:t>. </a:t>
            </a:r>
            <a:r>
              <a:rPr lang="hi-IN" sz="2600" dirty="0">
                <a:latin typeface="Calibri"/>
                <a:ea typeface="Calibri"/>
                <a:cs typeface="Arial"/>
              </a:rPr>
              <a:t>किसान की आय बढाने के लिए फसल चक्र का</a:t>
            </a:r>
            <a:r>
              <a:rPr lang="en-US" sz="2600" dirty="0">
                <a:latin typeface="Calibri"/>
                <a:ea typeface="Calibri"/>
                <a:cs typeface="Arial"/>
              </a:rPr>
              <a:t> </a:t>
            </a:r>
            <a:r>
              <a:rPr lang="hi-IN" sz="2600" dirty="0">
                <a:latin typeface="Calibri"/>
                <a:ea typeface="Calibri"/>
                <a:cs typeface="Arial"/>
              </a:rPr>
              <a:t>विविधिकरण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600" dirty="0"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eriod" startAt="4"/>
            </a:pPr>
            <a:r>
              <a:rPr lang="hi-IN" sz="2600" dirty="0">
                <a:latin typeface="Calibri"/>
                <a:ea typeface="Calibri"/>
                <a:cs typeface="Arial"/>
              </a:rPr>
              <a:t>कृषि विभाग द्वारा समय समय पर होने </a:t>
            </a:r>
            <a:r>
              <a:rPr lang="hi-IN" sz="2600" dirty="0" smtClean="0">
                <a:latin typeface="Calibri"/>
                <a:ea typeface="Calibri"/>
                <a:cs typeface="Arial"/>
              </a:rPr>
              <a:t>वाली नई खोज तथा         बदलाव </a:t>
            </a:r>
            <a:r>
              <a:rPr lang="hi-IN" sz="2600" dirty="0">
                <a:latin typeface="Calibri"/>
                <a:ea typeface="Calibri"/>
                <a:cs typeface="Arial"/>
              </a:rPr>
              <a:t>की  जानकारी </a:t>
            </a:r>
            <a:r>
              <a:rPr lang="hi-IN" sz="2600" dirty="0" smtClean="0">
                <a:latin typeface="Calibri"/>
                <a:ea typeface="Calibri"/>
                <a:cs typeface="Arial"/>
              </a:rPr>
              <a:t>मिले </a:t>
            </a:r>
            <a:r>
              <a:rPr lang="hi-IN" sz="2600" dirty="0" smtClean="0">
                <a:latin typeface="Calibri"/>
                <a:ea typeface="Calibri"/>
                <a:cs typeface="Arial"/>
              </a:rPr>
              <a:t>तथा विभाग द्वारा लागू की गई स्कीम्स की जानकारी दी जाय  </a:t>
            </a:r>
            <a:endParaRPr lang="hi-IN" sz="2600" dirty="0"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eriod" startAt="4"/>
            </a:pPr>
            <a:endParaRPr lang="hi-IN" sz="2600" dirty="0"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eriod" startAt="4"/>
            </a:pPr>
            <a:r>
              <a:rPr lang="hi-IN" sz="2600" dirty="0">
                <a:latin typeface="Calibri"/>
                <a:ea typeface="Calibri"/>
                <a:cs typeface="Arial"/>
              </a:rPr>
              <a:t>फसलों  को बीमारी  से बचाने के उपायों  की जानकारी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6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600" dirty="0">
                <a:latin typeface="Calibri"/>
                <a:ea typeface="Calibri"/>
                <a:cs typeface="Arial"/>
              </a:rPr>
              <a:t>6. ज०उ०स० को कृषि सम्बंधित उपक्रमों के माध्यम से क्षेत्रीय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600" dirty="0">
                <a:latin typeface="Calibri"/>
                <a:ea typeface="Calibri"/>
                <a:cs typeface="Arial"/>
              </a:rPr>
              <a:t>     विकास हेतु त्रिपक्षीय (जल संसाधन विभाग,ज०उ०स० तथा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600" dirty="0">
                <a:latin typeface="Calibri"/>
                <a:ea typeface="Calibri"/>
                <a:cs typeface="Arial"/>
              </a:rPr>
              <a:t>   </a:t>
            </a:r>
            <a:r>
              <a:rPr lang="en-US" sz="2600" dirty="0">
                <a:latin typeface="Calibri"/>
                <a:ea typeface="Calibri"/>
                <a:cs typeface="Arial"/>
              </a:rPr>
              <a:t>  </a:t>
            </a:r>
            <a:r>
              <a:rPr lang="hi-IN" sz="2600" dirty="0">
                <a:latin typeface="Calibri"/>
                <a:ea typeface="Calibri"/>
                <a:cs typeface="Arial"/>
              </a:rPr>
              <a:t>निजी  कम्पनियाँ )अनुबंध   करने में सहायक हों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3100" dirty="0">
              <a:solidFill>
                <a:srgbClr val="3333FF"/>
              </a:solidFill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lain" startAt="18"/>
            </a:pPr>
            <a:endParaRPr lang="en-US" sz="2400" dirty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410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</a:t>
            </a:r>
            <a:r>
              <a:rPr lang="hi-IN" sz="3200" b="1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एवं चुनौतियाँ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2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</a:t>
            </a:r>
            <a:endParaRPr lang="hi-IN" sz="2400" dirty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40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अनुश्रवण विषयक </a:t>
            </a: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endParaRPr lang="hi-IN" sz="40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buNone/>
            </a:pPr>
            <a:endParaRPr lang="en-US" sz="40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945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04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4000" dirty="0">
                <a:solidFill>
                  <a:srgbClr val="C00000"/>
                </a:solidFill>
              </a:rPr>
              <a:t> </a:t>
            </a:r>
            <a:r>
              <a:rPr lang="hi-IN" sz="3200" b="1" dirty="0">
                <a:solidFill>
                  <a:srgbClr val="C00000"/>
                </a:solidFill>
              </a:rPr>
              <a:t>सहभागी </a:t>
            </a: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700" b="1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अनुश्रवण विषयक </a:t>
            </a:r>
            <a:br>
              <a:rPr lang="hi-IN" sz="2700" b="1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</a:br>
            <a:endParaRPr lang="en-US" sz="2700" b="1" dirty="0">
              <a:solidFill>
                <a:srgbClr val="4D08F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5029200"/>
          </a:xfrm>
        </p:spPr>
        <p:txBody>
          <a:bodyPr>
            <a:normAutofit fontScale="40000" lnSpcReduction="20000"/>
          </a:bodyPr>
          <a:lstStyle/>
          <a:p>
            <a:pPr marL="457200" lvl="0" indent="-457200" algn="just">
              <a:lnSpc>
                <a:spcPct val="170000"/>
              </a:lnSpc>
              <a:spcBef>
                <a:spcPts val="0"/>
              </a:spcBef>
              <a:spcAft>
                <a:spcPts val="1800"/>
              </a:spcAft>
              <a:buAutoNum type="arabicPeriod"/>
            </a:pPr>
            <a:r>
              <a:rPr lang="hi-IN" sz="5100" dirty="0">
                <a:latin typeface="Calibri"/>
                <a:ea typeface="Calibri"/>
                <a:cs typeface="Arial"/>
              </a:rPr>
              <a:t>ज.उ.स.के कार्यकलापों का यदा कदा ही मूल्यांकन किया गया है.  पिम के मूल्यांकन हेतु प्रदेश जल संसाधन विभाग/ केन्द्रीय जल संसाधन मंत्रालय में संगठनात्मक और बजट व्यवस्था .</a:t>
            </a:r>
          </a:p>
          <a:p>
            <a:pPr marL="457200" lvl="0" indent="-457200" algn="just">
              <a:lnSpc>
                <a:spcPct val="170000"/>
              </a:lnSpc>
              <a:spcBef>
                <a:spcPts val="0"/>
              </a:spcBef>
              <a:spcAft>
                <a:spcPts val="1800"/>
              </a:spcAft>
              <a:buAutoNum type="arabicPeriod"/>
            </a:pPr>
            <a:r>
              <a:rPr lang="hi-IN" sz="5100" dirty="0">
                <a:latin typeface="Calibri"/>
                <a:ea typeface="Calibri"/>
                <a:cs typeface="Arial"/>
              </a:rPr>
              <a:t>सरकारी विभागों से इतर स्वतंत्र संस्थाओं द्वारा समय समय पर एक्शन रिसर्च तथा मूल्यांकन के आधार पर पिम कार्यक्रम को ज़मीनी स्तर पर व्यावहारिक बनाने हेतु सतत प्रयत्न </a:t>
            </a:r>
          </a:p>
          <a:p>
            <a:pPr marL="457200" lvl="0" indent="-457200" algn="just">
              <a:lnSpc>
                <a:spcPct val="170000"/>
              </a:lnSpc>
              <a:spcBef>
                <a:spcPts val="0"/>
              </a:spcBef>
              <a:spcAft>
                <a:spcPts val="1800"/>
              </a:spcAft>
              <a:buAutoNum type="arabicPeriod"/>
            </a:pPr>
            <a:r>
              <a:rPr lang="hi-IN" sz="51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पिम के क्रियान्वयन को प्रोत्साहन देने के आधार पर जल    संसाधन,कृषि, सी ऐ डी विभागीय कर्मियों के मूल्यांकन व्यवस्था  </a:t>
            </a:r>
            <a:r>
              <a:rPr lang="hi-IN" sz="50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का अभाव </a:t>
            </a:r>
            <a:endParaRPr lang="hi-IN" sz="42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hi-IN" sz="2400" dirty="0">
                <a:latin typeface="Calibri"/>
                <a:ea typeface="Calibri"/>
                <a:cs typeface="Arial"/>
              </a:rPr>
              <a:t> 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38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882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400" b="1" dirty="0">
                <a:solidFill>
                  <a:srgbClr val="4D08F8"/>
                </a:solidFill>
                <a:latin typeface="Calibri"/>
                <a:ea typeface="Calibri"/>
                <a:cs typeface="Arial"/>
              </a:rPr>
              <a:t>अनुश्रवण विषयक (जारी ..)</a:t>
            </a:r>
            <a:endParaRPr lang="en-US" sz="2700" dirty="0">
              <a:solidFill>
                <a:srgbClr val="4D08F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468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i-IN" sz="2400" dirty="0">
                <a:solidFill>
                  <a:srgbClr val="000066"/>
                </a:solidFill>
              </a:rPr>
              <a:t>4.</a:t>
            </a:r>
            <a:r>
              <a:rPr lang="hi-IN" dirty="0">
                <a:solidFill>
                  <a:srgbClr val="000066"/>
                </a:solidFill>
              </a:rPr>
              <a:t> </a:t>
            </a:r>
            <a:r>
              <a:rPr lang="hi-IN" sz="2400" dirty="0">
                <a:solidFill>
                  <a:srgbClr val="000066"/>
                </a:solidFill>
              </a:rPr>
              <a:t>राज्यों में सहभागी सिंचाई प्रबंधन के एक्ट / नियम बनाए गए परन्तु गुजरात  को  छोड़ कर  अन्य  राज्यों के अधिनियम  तथा  नियमों  में  किसानो के कर्त्तव्य तो सिंचाई विभाग से अधिक परन्तु अधिकार लगभग ना के बराबर | यदि कुछ हैं भी तो उन्हें इन् अधिकारों का उपयोग करने से रोक दिया जाता है|   </a:t>
            </a:r>
            <a:endParaRPr lang="en-US" sz="24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55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2667000"/>
            <a:ext cx="4343400" cy="1828800"/>
          </a:xfrm>
        </p:spPr>
        <p:txBody>
          <a:bodyPr>
            <a:normAutofit fontScale="62500" lnSpcReduction="20000"/>
          </a:bodyPr>
          <a:lstStyle/>
          <a:p>
            <a:pPr marL="0" lvl="0" indent="0" algn="ctr">
              <a:buNone/>
              <a:defRPr/>
            </a:pPr>
            <a:endParaRPr lang="en-US" sz="1100" b="1" i="1" dirty="0">
              <a:solidFill>
                <a:srgbClr val="760000"/>
              </a:solidFill>
              <a:latin typeface="Calibri"/>
            </a:endParaRPr>
          </a:p>
          <a:p>
            <a:pPr marL="0" indent="0" algn="ctr">
              <a:buNone/>
              <a:defRPr/>
            </a:pPr>
            <a:r>
              <a:rPr lang="en-US" sz="4000" b="1" dirty="0">
                <a:solidFill>
                  <a:prstClr val="black"/>
                </a:solidFill>
                <a:latin typeface="Calibri"/>
                <a:hlinkClick r:id="rId2"/>
              </a:rPr>
              <a:t>Thanks for your patience</a:t>
            </a:r>
          </a:p>
          <a:p>
            <a:pPr marL="0" indent="0" algn="ctr">
              <a:buNone/>
              <a:defRPr/>
            </a:pPr>
            <a:endParaRPr lang="en-US" sz="2800" b="1" dirty="0">
              <a:solidFill>
                <a:prstClr val="black"/>
              </a:solidFill>
              <a:latin typeface="Calibri"/>
              <a:hlinkClick r:id="rId2"/>
            </a:endParaRPr>
          </a:p>
          <a:p>
            <a:pPr marL="0" indent="0" algn="ctr">
              <a:buNone/>
              <a:defRPr/>
            </a:pPr>
            <a:r>
              <a:rPr lang="en-US" b="1" dirty="0" err="1">
                <a:solidFill>
                  <a:prstClr val="black"/>
                </a:solidFill>
                <a:latin typeface="Calibri"/>
              </a:rPr>
              <a:t>Y.D.Sharma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, Secretary (IndiaNPIM)</a:t>
            </a:r>
          </a:p>
          <a:p>
            <a:pPr marL="0" lvl="0" indent="0" algn="ctr">
              <a:buNone/>
              <a:defRPr/>
            </a:pPr>
            <a:r>
              <a:rPr lang="en-US" sz="2800" b="1" dirty="0">
                <a:solidFill>
                  <a:prstClr val="black"/>
                </a:solidFill>
                <a:latin typeface="Calibri"/>
                <a:hlinkClick r:id="rId3"/>
              </a:rPr>
              <a:t>indianpim@gmail.com</a:t>
            </a: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pPr marL="0" lvl="0" indent="0" algn="ctr">
              <a:buNone/>
              <a:defRPr/>
            </a:pPr>
            <a:r>
              <a:rPr lang="en-US" sz="2800" b="1" dirty="0">
                <a:solidFill>
                  <a:prstClr val="black"/>
                </a:solidFill>
                <a:latin typeface="Calibri"/>
              </a:rPr>
              <a:t> 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0AAC6F9-17AB-4990-B047-C5F61352C4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457200"/>
            <a:ext cx="1862398" cy="2016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322DB9A-62E3-42D6-96A2-A440E5E0AD53}"/>
              </a:ext>
            </a:extLst>
          </p:cNvPr>
          <p:cNvSpPr/>
          <p:nvPr/>
        </p:nvSpPr>
        <p:spPr>
          <a:xfrm>
            <a:off x="838200" y="5486400"/>
            <a:ext cx="7467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Indian Network on Participatory Irrigation Management (IndiaNPIM)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Room No 318 (Old Building), Central Soil &amp; Materials Research Station, Olof Palme Marg, Hauz Khas, New Delhi-110 016</a:t>
            </a:r>
          </a:p>
        </p:txBody>
      </p:sp>
    </p:spTree>
    <p:extLst>
      <p:ext uri="{BB962C8B-B14F-4D97-AF65-F5344CB8AC3E}">
        <p14:creationId xmlns:p14="http://schemas.microsoft.com/office/powerpoint/2010/main" val="208538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hi-IN" dirty="0">
                <a:solidFill>
                  <a:srgbClr val="3333FF"/>
                </a:solidFill>
              </a:rPr>
              <a:t>    </a:t>
            </a:r>
          </a:p>
          <a:p>
            <a:pPr marL="0" lvl="0" indent="0" algn="ctr">
              <a:buNone/>
            </a:pPr>
            <a:endParaRPr lang="hi-IN" dirty="0">
              <a:solidFill>
                <a:srgbClr val="3333FF"/>
              </a:solidFill>
            </a:endParaRPr>
          </a:p>
          <a:p>
            <a:pPr marL="0" lvl="0" indent="0" algn="ctr">
              <a:buNone/>
            </a:pPr>
            <a:endParaRPr lang="hi-IN" dirty="0">
              <a:solidFill>
                <a:srgbClr val="3333FF"/>
              </a:solidFill>
            </a:endParaRPr>
          </a:p>
          <a:p>
            <a:pPr marL="0" lvl="0" indent="0" algn="ctr">
              <a:buNone/>
            </a:pPr>
            <a:r>
              <a:rPr lang="hi-IN" sz="4000" dirty="0">
                <a:solidFill>
                  <a:srgbClr val="3333FF"/>
                </a:solidFill>
              </a:rPr>
              <a:t>व्यवस्थापन विषयक</a:t>
            </a:r>
          </a:p>
        </p:txBody>
      </p:sp>
    </p:spTree>
    <p:extLst>
      <p:ext uri="{BB962C8B-B14F-4D97-AF65-F5344CB8AC3E}">
        <p14:creationId xmlns:p14="http://schemas.microsoft.com/office/powerpoint/2010/main" val="394265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683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</a:pPr>
            <a: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700" b="1" dirty="0">
                <a:solidFill>
                  <a:srgbClr val="3333FF"/>
                </a:solidFill>
              </a:rPr>
              <a:t>व्यवस्थापन विषयक</a:t>
            </a:r>
            <a:r>
              <a:rPr lang="hi-IN" b="1" dirty="0">
                <a:solidFill>
                  <a:srgbClr val="3333FF"/>
                </a:solidFill>
              </a:rPr>
              <a:t/>
            </a:r>
            <a:br>
              <a:rPr lang="hi-IN" b="1" dirty="0">
                <a:solidFill>
                  <a:srgbClr val="3333FF"/>
                </a:solidFill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733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i-IN" sz="2400" dirty="0"/>
              <a:t>राष्ट्रीय, प्रादेशिक एवम परियोजना स्तर पर उपयुक्त संगठनात्मक ढांचे का न होना </a:t>
            </a:r>
          </a:p>
          <a:p>
            <a:pPr marL="514350" indent="-514350">
              <a:buFont typeface="+mj-lt"/>
              <a:buAutoNum type="arabicPeriod"/>
            </a:pPr>
            <a:endParaRPr lang="hi-IN" sz="2400" dirty="0"/>
          </a:p>
          <a:p>
            <a:pPr marL="514350" indent="-514350">
              <a:buAutoNum type="arabicPeriod" startAt="2"/>
            </a:pP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ज०उ०स० का सशक्तीकरण, जल वितरण नियमो मे ज०उ०स० के विधिक अधिकारों व जल दर निर्धारण में स्वतंत्रता का अभाव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400" dirty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lain" startAt="3"/>
            </a:pP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ज०उ०स०, कृषकों, अभियंताओं कृषि व उद्यान वैज्ञानिको में तालमेल का अभाव.</a:t>
            </a:r>
            <a:r>
              <a:rPr lang="en-US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 </a:t>
            </a:r>
            <a:endParaRPr lang="hi-IN" sz="24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8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8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800" dirty="0"/>
          </a:p>
        </p:txBody>
      </p:sp>
    </p:spTree>
    <p:extLst>
      <p:ext uri="{BB962C8B-B14F-4D97-AF65-F5344CB8AC3E}">
        <p14:creationId xmlns:p14="http://schemas.microsoft.com/office/powerpoint/2010/main" val="244938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400" b="1" dirty="0">
                <a:solidFill>
                  <a:srgbClr val="4D08F8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व्यवस्थापन विषयक (जारी ..)</a:t>
            </a:r>
            <a:endParaRPr lang="en-US" dirty="0">
              <a:solidFill>
                <a:srgbClr val="4D08F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2971800"/>
          </a:xfrm>
        </p:spPr>
        <p:txBody>
          <a:bodyPr/>
          <a:lstStyle/>
          <a:p>
            <a:pPr marL="457200" lvl="0" indent="-457200" algn="just">
              <a:lnSpc>
                <a:spcPct val="115000"/>
              </a:lnSpc>
              <a:spcBef>
                <a:spcPts val="0"/>
              </a:spcBef>
              <a:buAutoNum type="arabicPeriod" startAt="4"/>
            </a:pPr>
            <a:r>
              <a:rPr lang="hi-IN" sz="24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ज०उ०स० के पदाधिकारियों की दूसरे राजकीय  विभागों में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     मान्यता व विभाग द्वारा पहचान </a:t>
            </a:r>
            <a:r>
              <a:rPr lang="hi-IN" sz="2400" dirty="0" smtClean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का अभाव|</a:t>
            </a:r>
            <a:endParaRPr lang="hi-IN" sz="2400" dirty="0">
              <a:solidFill>
                <a:srgbClr val="3333FF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5. 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अच्छा कार्य करने वाली ज०उ०स० को प्रोत्साहन का अभाव.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        इ-गवर्नेंस सुदक्ष एवं आर्थिक रूप से सक्षम संस्थाओ 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        को पारितोषिक की </a:t>
            </a:r>
            <a:r>
              <a:rPr lang="hi-IN" sz="24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व्यवस्था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</a:t>
            </a:r>
            <a:r>
              <a:rPr lang="hi-IN" sz="24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|</a:t>
            </a:r>
            <a:endParaRPr lang="hi-IN" sz="2400" dirty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595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400" b="1" dirty="0">
                <a:solidFill>
                  <a:srgbClr val="4D08F8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व्यवस्थापन विषयक (जारी ..)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>
            <a:normAutofit fontScale="92500"/>
          </a:bodyPr>
          <a:lstStyle/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700" dirty="0">
                <a:solidFill>
                  <a:prstClr val="black"/>
                </a:solidFill>
                <a:latin typeface="Calibri"/>
                <a:ea typeface="Calibri"/>
              </a:rPr>
              <a:t>6.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गैर सरकारी संगठनों व सिविल सोसाइटी का जल</a:t>
            </a:r>
            <a:r>
              <a:rPr lang="en-US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 </a:t>
            </a:r>
            <a:r>
              <a:rPr lang="hi-IN" sz="24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ससाधन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विभागों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    </a:t>
            </a:r>
            <a:r>
              <a:rPr lang="hi-IN" sz="24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में  </a:t>
            </a:r>
            <a:r>
              <a:rPr lang="hi-IN" sz="2400" dirty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पिम लागू करने हेतु सहायता में भागीदारी का </a:t>
            </a:r>
            <a:r>
              <a:rPr lang="hi-IN" sz="2400" dirty="0" smtClean="0">
                <a:solidFill>
                  <a:srgbClr val="0000FF"/>
                </a:solidFill>
                <a:latin typeface="Calibri"/>
                <a:ea typeface="Calibri"/>
                <a:cs typeface="Arial"/>
              </a:rPr>
              <a:t>अभाव |</a:t>
            </a:r>
            <a:endParaRPr lang="hi-IN" sz="2400" dirty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hi-IN" sz="2400" dirty="0">
              <a:solidFill>
                <a:srgbClr val="0000FF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400" dirty="0"/>
              <a:t>7. </a:t>
            </a: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</a:rPr>
              <a:t>जल उपभोक्ता समितियों को जल क्रांति अभियान में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</a:rPr>
              <a:t>   समाहित </a:t>
            </a:r>
            <a:r>
              <a:rPr lang="hi-IN" sz="2400" dirty="0" smtClean="0">
                <a:solidFill>
                  <a:prstClr val="black"/>
                </a:solidFill>
                <a:latin typeface="Calibri"/>
                <a:ea typeface="Calibri"/>
              </a:rPr>
              <a:t>न करना </a:t>
            </a: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</a:rPr>
              <a:t>तथा </a:t>
            </a:r>
            <a:r>
              <a:rPr lang="hi-IN" sz="2400" dirty="0" smtClean="0">
                <a:solidFill>
                  <a:prstClr val="black"/>
                </a:solidFill>
                <a:latin typeface="Calibri"/>
                <a:ea typeface="Calibri"/>
              </a:rPr>
              <a:t>पी म के </a:t>
            </a: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</a:rPr>
              <a:t>एस </a:t>
            </a:r>
            <a:r>
              <a:rPr lang="hi-IN" sz="2400" dirty="0" smtClean="0">
                <a:solidFill>
                  <a:prstClr val="black"/>
                </a:solidFill>
                <a:latin typeface="Calibri"/>
                <a:ea typeface="Calibri"/>
              </a:rPr>
              <a:t>वाई अंतर्गत  </a:t>
            </a: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</a:rPr>
              <a:t>हर खेत </a:t>
            </a:r>
            <a:r>
              <a:rPr lang="hi-IN" sz="2400" dirty="0" smtClean="0">
                <a:solidFill>
                  <a:prstClr val="black"/>
                </a:solidFill>
                <a:latin typeface="Calibri"/>
                <a:ea typeface="Calibri"/>
              </a:rPr>
              <a:t>को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400" dirty="0" smtClean="0">
                <a:solidFill>
                  <a:prstClr val="black"/>
                </a:solidFill>
                <a:latin typeface="Calibri"/>
                <a:ea typeface="Calibri"/>
              </a:rPr>
              <a:t>   पानी </a:t>
            </a:r>
            <a:r>
              <a:rPr lang="hi-IN" sz="2400" dirty="0">
                <a:solidFill>
                  <a:prstClr val="black"/>
                </a:solidFill>
                <a:latin typeface="Calibri"/>
                <a:ea typeface="Calibri"/>
              </a:rPr>
              <a:t>देने को सफल बनाना 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hi-IN" sz="2400" dirty="0">
              <a:solidFill>
                <a:prstClr val="black"/>
              </a:solidFill>
              <a:latin typeface="Calibri"/>
              <a:ea typeface="Calibri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400" dirty="0"/>
              <a:t>8. </a:t>
            </a:r>
            <a:r>
              <a:rPr lang="hi-IN" sz="2400" dirty="0" smtClean="0"/>
              <a:t>ज उ स, डिस्ट्रीब्यूट्री तथा परियोजना समितियों के संगठनात्मक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hi-IN" sz="2400" dirty="0" smtClean="0"/>
              <a:t>   </a:t>
            </a:r>
            <a:r>
              <a:rPr lang="hi-IN" sz="2400" dirty="0" smtClean="0"/>
              <a:t>ढाचे पर </a:t>
            </a:r>
            <a:r>
              <a:rPr lang="hi-IN" sz="2400" dirty="0" smtClean="0"/>
              <a:t>कुछ टिप्पणी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23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29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29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200" b="1" dirty="0">
                <a:solidFill>
                  <a:srgbClr val="4D08F8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व्यवस्थापन विषयक (जारी 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9. </a:t>
            </a:r>
            <a:r>
              <a:rPr lang="hi-IN" dirty="0" smtClean="0"/>
              <a:t>सहभागी सिंचाई प्रबंधन में सबसे बड़ी चुनोती</a:t>
            </a:r>
            <a:endParaRPr lang="en-US" dirty="0" smtClean="0"/>
          </a:p>
          <a:p>
            <a:pPr marL="0" indent="0" algn="just">
              <a:buNone/>
            </a:pPr>
            <a:r>
              <a:rPr lang="hi-IN" dirty="0" smtClean="0"/>
              <a:t> </a:t>
            </a:r>
            <a:r>
              <a:rPr lang="en-US" dirty="0" smtClean="0"/>
              <a:t>   </a:t>
            </a:r>
            <a:r>
              <a:rPr lang="hi-IN" dirty="0" smtClean="0"/>
              <a:t>है चुनाव प्रबंधन | लगभग सभी राज्यों में</a:t>
            </a:r>
            <a:endParaRPr lang="en-US" dirty="0" smtClean="0"/>
          </a:p>
          <a:p>
            <a:pPr marL="0" indent="0" algn="just">
              <a:buNone/>
            </a:pPr>
            <a:r>
              <a:rPr lang="hi-IN" dirty="0" smtClean="0"/>
              <a:t> </a:t>
            </a:r>
            <a:r>
              <a:rPr lang="en-US" dirty="0" smtClean="0"/>
              <a:t>   </a:t>
            </a:r>
            <a:r>
              <a:rPr lang="hi-IN" dirty="0" smtClean="0"/>
              <a:t>चुनाव सिंचाई विभाग अथवा प्रशासन द्वारा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hi-IN" dirty="0" smtClean="0"/>
              <a:t> आयोजित किये जातें है जो अक्सर नियमित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hi-IN" dirty="0" smtClean="0"/>
              <a:t> रूप से अनियमित होतें हैं|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10 </a:t>
            </a:r>
            <a:r>
              <a:rPr lang="hi-IN" dirty="0" smtClean="0"/>
              <a:t>महिलाओं को निर्धारित प्रतिनिधित्व नहीं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hi-IN" dirty="0" smtClean="0"/>
              <a:t> मिलत़ा |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95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hi-IN" sz="3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lvl="0" indent="0" algn="ctr">
              <a:buNone/>
            </a:pPr>
            <a:endParaRPr lang="hi-IN" dirty="0">
              <a:solidFill>
                <a:srgbClr val="FF3300"/>
              </a:solidFill>
            </a:endParaRPr>
          </a:p>
          <a:p>
            <a:pPr marL="0" lvl="0" indent="0" algn="ctr">
              <a:buNone/>
            </a:pPr>
            <a:endParaRPr lang="hi-IN" dirty="0">
              <a:solidFill>
                <a:srgbClr val="FF3300"/>
              </a:solidFill>
            </a:endParaRPr>
          </a:p>
          <a:p>
            <a:pPr marL="0" lvl="0" indent="0" algn="ctr">
              <a:buNone/>
            </a:pPr>
            <a:endParaRPr lang="hi-IN" dirty="0">
              <a:solidFill>
                <a:srgbClr val="FF3300"/>
              </a:solidFill>
            </a:endParaRPr>
          </a:p>
          <a:p>
            <a:pPr marL="0" lvl="0" indent="0" algn="ctr">
              <a:buNone/>
            </a:pPr>
            <a:r>
              <a:rPr lang="hi-IN" sz="4400" dirty="0">
                <a:solidFill>
                  <a:srgbClr val="FF3300"/>
                </a:solidFill>
              </a:rPr>
              <a:t>तकनीकी विषयक </a:t>
            </a:r>
          </a:p>
        </p:txBody>
      </p:sp>
    </p:spTree>
    <p:extLst>
      <p:ext uri="{BB962C8B-B14F-4D97-AF65-F5344CB8AC3E}">
        <p14:creationId xmlns:p14="http://schemas.microsoft.com/office/powerpoint/2010/main" val="73358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>
              <a:lnSpc>
                <a:spcPct val="150000"/>
              </a:lnSpc>
              <a:spcBef>
                <a:spcPct val="20000"/>
              </a:spcBef>
            </a:pPr>
            <a:r>
              <a:rPr lang="hi-IN" sz="3200" dirty="0">
                <a:solidFill>
                  <a:srgbClr val="FF3300"/>
                </a:solidFill>
                <a:ea typeface="+mn-ea"/>
              </a:rPr>
              <a:t> </a:t>
            </a:r>
            <a:br>
              <a:rPr lang="hi-IN" sz="3200" dirty="0">
                <a:solidFill>
                  <a:srgbClr val="FF3300"/>
                </a:solidFill>
                <a:ea typeface="+mn-ea"/>
              </a:rPr>
            </a:br>
            <a: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सहभागी सिंचाई प्रबंधन में मुद्दे एवं चुनौतियाँ</a:t>
            </a:r>
            <a:br>
              <a:rPr lang="hi-IN" sz="3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hi-IN" sz="2400" b="1" dirty="0">
                <a:solidFill>
                  <a:srgbClr val="4D08F8"/>
                </a:solidFill>
              </a:rPr>
              <a:t>तकनीकी विषयक </a:t>
            </a:r>
            <a:r>
              <a:rPr lang="hi-IN" dirty="0">
                <a:solidFill>
                  <a:srgbClr val="FF3300"/>
                </a:solidFill>
              </a:rPr>
              <a:t/>
            </a:r>
            <a:br>
              <a:rPr lang="hi-IN" dirty="0">
                <a:solidFill>
                  <a:srgbClr val="FF33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00600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hi-IN" sz="30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hi-IN" sz="24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कुलाबा कमांड में अपर्याप्त गूल</a:t>
            </a:r>
            <a:r>
              <a:rPr lang="en-US" sz="24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hi-IN" sz="24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(फील्ड चैनल) प्रणाली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AutoNum type="arabicPeriod" startAt="2"/>
            </a:pPr>
            <a:r>
              <a:rPr lang="hi-IN" sz="24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प्रणाली के अन्तिम छोर व् छोटे किसानो को कठिनाईयां</a:t>
            </a:r>
            <a:r>
              <a:rPr lang="en-US" sz="24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hi-IN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400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3333FF"/>
                </a:solidFill>
                <a:latin typeface="Calibri"/>
                <a:ea typeface="Calibri"/>
                <a:cs typeface="Arial"/>
              </a:rPr>
              <a:t> 3. </a:t>
            </a:r>
            <a:r>
              <a:rPr lang="hi-IN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सिंचाई विभाग  द्वारा सामान्य स्थिति में तीनो फसल मौसम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     के लिए निश्चित सिंचाई जल की मात्रा </a:t>
            </a:r>
            <a:r>
              <a:rPr lang="hi-IN" sz="2400" dirty="0" smtClean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का निर्धारित न होना </a:t>
            </a:r>
            <a:endParaRPr lang="hi-IN" sz="2400" dirty="0">
              <a:solidFill>
                <a:srgbClr val="000066"/>
              </a:solidFill>
              <a:latin typeface="Calibri"/>
              <a:ea typeface="Calibri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     परियोजना चाहे जलाशय पूरित है अथवा फिराव (</a:t>
            </a:r>
            <a:r>
              <a:rPr lang="en-US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Diversion)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hi-IN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      </a:t>
            </a:r>
            <a:r>
              <a:rPr lang="hi-IN" sz="2400" dirty="0">
                <a:solidFill>
                  <a:srgbClr val="000066"/>
                </a:solidFill>
                <a:latin typeface="Calibri"/>
                <a:ea typeface="Calibri"/>
                <a:cs typeface="Arial"/>
              </a:rPr>
              <a:t>आधारित</a:t>
            </a:r>
            <a:r>
              <a:rPr lang="hi-IN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088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2687</TotalTime>
  <Words>1397</Words>
  <Application>Microsoft Office PowerPoint</Application>
  <PresentationFormat>On-screen Show (4:3)</PresentationFormat>
  <Paragraphs>236</Paragraphs>
  <Slides>26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सहभागी सिंचाई प्रबंधन में मुद्दे एवं चुनौतियाँ</vt:lpstr>
      <vt:lpstr>सहभागी सिंचाई प्रबंधन में मुद्दे एवं चुनौतियाँ</vt:lpstr>
      <vt:lpstr>सहभागी सिंचाई प्रबंधन में मुद्दे एवं चुनौतियाँ व्यवस्थापन विषयक </vt:lpstr>
      <vt:lpstr>सहभागी सिंचाई प्रबंधन में मुद्दे एवं चुनौतियाँ व्यवस्थापन विषयक (जारी ..)</vt:lpstr>
      <vt:lpstr>सहभागी सिंचाई प्रबंधन में मुद्दे एवं चुनौतियाँ व्यवस्थापन विषयक (जारी ..)</vt:lpstr>
      <vt:lpstr>सहभागी सिंचाई प्रबंधन में मुद्दे एवं चुनौतियाँ व्यवस्थापन विषयक (जारी ..)</vt:lpstr>
      <vt:lpstr>सहभागी सिंचाई प्रबंधन में मुद्दे एवं चुनौतियाँ</vt:lpstr>
      <vt:lpstr>  सहभागी सिंचाई प्रबंधन में मुद्दे एवं चुनौतियाँ तकनीकी विषयक  </vt:lpstr>
      <vt:lpstr> सहभागी सिंचाई प्रबंधन में मुद्दे एवं चुनौतियाँ तकनीकी विषयक (जारी..)  </vt:lpstr>
      <vt:lpstr>सहभागी सिंचाई प्रबंधन में मुद्दे एवं चुनौतियाँ तकनीकी विषयक (जारी..)</vt:lpstr>
      <vt:lpstr>सहभागी सिंचाई प्रबंधन में मुद्दे एवं चुनौतियाँ</vt:lpstr>
      <vt:lpstr>सहभागी सिंचाई प्रबंधन में मुद्दे एवं चुनौतियाँ वित्त विषयक    </vt:lpstr>
      <vt:lpstr>PowerPoint Presentation</vt:lpstr>
      <vt:lpstr> सहभागी सिंचाई प्रबंधन में मुद्दे एवं चुनौतियाँ वित्त विषयक (जारी..)    </vt:lpstr>
      <vt:lpstr>सहभागी सिंचाई प्रबंधन में मुद्दे एवं चुनौतियाँ वित्त विषयक (जारी..)  </vt:lpstr>
      <vt:lpstr>  सहभागी सिंचाई प्रबंधन में मुद्दे एवं चुनौतियाँ वित्त विषयक (जारी..)  </vt:lpstr>
      <vt:lpstr>सहभागी सिंचाई प्रबंधन में मुद्दे एवं चुनौतियाँ</vt:lpstr>
      <vt:lpstr>सहभागी सिंचाई प्रबंधन में मुद्दे एवं चुनौतियाँ क्षमता वर्धन एवम प्रशिक्षण  </vt:lpstr>
      <vt:lpstr>सहभागी सिंचाई प्रबंधन में मुद्दे एवं चुनौतियाँ</vt:lpstr>
      <vt:lpstr>सहभागी सिंचाई प्रबंधन में मुद्दे एवं चुनौतियाँ कृषि विषयक   </vt:lpstr>
      <vt:lpstr>सहभागी सिंचाई प्रबंधन में मुद्दे एवं चुनोतियाँ कृषि विषयक (जारी ..)</vt:lpstr>
      <vt:lpstr>सहभागी सिंचाई प्रबंधन में मुद्दे एवं चुनौतियाँ</vt:lpstr>
      <vt:lpstr> सहभागी सिंचाई प्रबंधन में मुद्दे एवं चुनौतियाँ अनुश्रवण विषयक  </vt:lpstr>
      <vt:lpstr>सहभागी सिंचाई प्रबंधन में मुद्दे एवं चुनौतियाँ अनुश्रवण विषयक (जारी ..)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Y.D Sharma</dc:creator>
  <cp:lastModifiedBy>Y.D Sharma</cp:lastModifiedBy>
  <cp:revision>228</cp:revision>
  <dcterms:created xsi:type="dcterms:W3CDTF">2016-02-18T07:21:56Z</dcterms:created>
  <dcterms:modified xsi:type="dcterms:W3CDTF">2018-03-12T16:25:40Z</dcterms:modified>
</cp:coreProperties>
</file>