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6"/>
  </p:notesMasterIdLst>
  <p:sldIdLst>
    <p:sldId id="272" r:id="rId2"/>
    <p:sldId id="294" r:id="rId3"/>
    <p:sldId id="258" r:id="rId4"/>
    <p:sldId id="302" r:id="rId5"/>
    <p:sldId id="285" r:id="rId6"/>
    <p:sldId id="316" r:id="rId7"/>
    <p:sldId id="304" r:id="rId8"/>
    <p:sldId id="301" r:id="rId9"/>
    <p:sldId id="303" r:id="rId10"/>
    <p:sldId id="313" r:id="rId11"/>
    <p:sldId id="315" r:id="rId12"/>
    <p:sldId id="308" r:id="rId13"/>
    <p:sldId id="309" r:id="rId14"/>
    <p:sldId id="270" r:id="rId15"/>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FFFF"/>
    <a:srgbClr val="CC9900"/>
    <a:srgbClr val="CC3300"/>
    <a:srgbClr val="FF9900"/>
    <a:srgbClr val="0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2441" autoAdjust="0"/>
    <p:restoredTop sz="95501" autoAdjust="0"/>
  </p:normalViewPr>
  <p:slideViewPr>
    <p:cSldViewPr snapToGrid="0">
      <p:cViewPr varScale="1">
        <p:scale>
          <a:sx n="76" d="100"/>
          <a:sy n="76" d="100"/>
        </p:scale>
        <p:origin x="-114" y="-21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5367"/>
          </a:xfrm>
          <a:prstGeom prst="rect">
            <a:avLst/>
          </a:prstGeom>
        </p:spPr>
        <p:txBody>
          <a:bodyPr vert="horz" lIns="90754" tIns="45377" rIns="90754" bIns="45377" rtlCol="0"/>
          <a:lstStyle>
            <a:lvl1pPr algn="l">
              <a:defRPr sz="1200"/>
            </a:lvl1pPr>
          </a:lstStyle>
          <a:p>
            <a:endParaRPr lang="en-IN"/>
          </a:p>
        </p:txBody>
      </p:sp>
      <p:sp>
        <p:nvSpPr>
          <p:cNvPr id="3" name="Date Placeholder 2"/>
          <p:cNvSpPr>
            <a:spLocks noGrp="1"/>
          </p:cNvSpPr>
          <p:nvPr>
            <p:ph type="dt" idx="1"/>
          </p:nvPr>
        </p:nvSpPr>
        <p:spPr>
          <a:xfrm>
            <a:off x="3814626" y="0"/>
            <a:ext cx="2919565" cy="495367"/>
          </a:xfrm>
          <a:prstGeom prst="rect">
            <a:avLst/>
          </a:prstGeom>
        </p:spPr>
        <p:txBody>
          <a:bodyPr vert="horz" lIns="90754" tIns="45377" rIns="90754" bIns="45377" rtlCol="0"/>
          <a:lstStyle>
            <a:lvl1pPr algn="r">
              <a:defRPr sz="1200"/>
            </a:lvl1pPr>
          </a:lstStyle>
          <a:p>
            <a:fld id="{523095FE-AE98-4107-A996-BFBB56B4C39D}" type="datetimeFigureOut">
              <a:rPr lang="en-IN" smtClean="0"/>
              <a:pPr/>
              <a:t>13-03-2018</a:t>
            </a:fld>
            <a:endParaRPr lang="en-IN"/>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0754" tIns="45377" rIns="90754" bIns="45377" rtlCol="0" anchor="ctr"/>
          <a:lstStyle/>
          <a:p>
            <a:endParaRPr lang="en-IN"/>
          </a:p>
        </p:txBody>
      </p:sp>
      <p:sp>
        <p:nvSpPr>
          <p:cNvPr id="5" name="Notes Placeholder 4"/>
          <p:cNvSpPr>
            <a:spLocks noGrp="1"/>
          </p:cNvSpPr>
          <p:nvPr>
            <p:ph type="body" sz="quarter" idx="3"/>
          </p:nvPr>
        </p:nvSpPr>
        <p:spPr>
          <a:xfrm>
            <a:off x="673262" y="4748578"/>
            <a:ext cx="5389240" cy="3884052"/>
          </a:xfrm>
          <a:prstGeom prst="rect">
            <a:avLst/>
          </a:prstGeom>
        </p:spPr>
        <p:txBody>
          <a:bodyPr vert="horz" lIns="90754" tIns="45377" rIns="90754" bIns="4537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9370947"/>
            <a:ext cx="2919565" cy="495367"/>
          </a:xfrm>
          <a:prstGeom prst="rect">
            <a:avLst/>
          </a:prstGeom>
        </p:spPr>
        <p:txBody>
          <a:bodyPr vert="horz" lIns="90754" tIns="45377" rIns="90754" bIns="45377" rtlCol="0" anchor="b"/>
          <a:lstStyle>
            <a:lvl1pPr algn="l">
              <a:defRPr sz="1200"/>
            </a:lvl1pPr>
          </a:lstStyle>
          <a:p>
            <a:endParaRPr lang="en-IN"/>
          </a:p>
        </p:txBody>
      </p:sp>
      <p:sp>
        <p:nvSpPr>
          <p:cNvPr id="7" name="Slide Number Placeholder 6"/>
          <p:cNvSpPr>
            <a:spLocks noGrp="1"/>
          </p:cNvSpPr>
          <p:nvPr>
            <p:ph type="sldNum" sz="quarter" idx="5"/>
          </p:nvPr>
        </p:nvSpPr>
        <p:spPr>
          <a:xfrm>
            <a:off x="3814626" y="9370947"/>
            <a:ext cx="2919565" cy="495367"/>
          </a:xfrm>
          <a:prstGeom prst="rect">
            <a:avLst/>
          </a:prstGeom>
        </p:spPr>
        <p:txBody>
          <a:bodyPr vert="horz" lIns="90754" tIns="45377" rIns="90754" bIns="45377" rtlCol="0" anchor="b"/>
          <a:lstStyle>
            <a:lvl1pPr algn="r">
              <a:defRPr sz="1200"/>
            </a:lvl1pPr>
          </a:lstStyle>
          <a:p>
            <a:fld id="{36903969-DEAE-48EB-BE19-32F915BBFC9C}" type="slidenum">
              <a:rPr lang="en-IN" smtClean="0"/>
              <a:pPr/>
              <a:t>‹#›</a:t>
            </a:fld>
            <a:endParaRPr lang="en-IN"/>
          </a:p>
        </p:txBody>
      </p:sp>
    </p:spTree>
    <p:extLst>
      <p:ext uri="{BB962C8B-B14F-4D97-AF65-F5344CB8AC3E}">
        <p14:creationId xmlns:p14="http://schemas.microsoft.com/office/powerpoint/2010/main" xmlns="" val="245996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36903969-DEAE-48EB-BE19-32F915BBFC9C}" type="slidenum">
              <a:rPr lang="en-IN" smtClean="0"/>
              <a:pPr/>
              <a:t>1</a:t>
            </a:fld>
            <a:endParaRPr lang="en-IN"/>
          </a:p>
        </p:txBody>
      </p:sp>
    </p:spTree>
    <p:extLst>
      <p:ext uri="{BB962C8B-B14F-4D97-AF65-F5344CB8AC3E}">
        <p14:creationId xmlns:p14="http://schemas.microsoft.com/office/powerpoint/2010/main" xmlns="" val="969789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36903969-DEAE-48EB-BE19-32F915BBFC9C}" type="slidenum">
              <a:rPr lang="en-IN" smtClean="0"/>
              <a:pPr/>
              <a:t>3</a:t>
            </a:fld>
            <a:endParaRPr lang="en-IN"/>
          </a:p>
        </p:txBody>
      </p:sp>
    </p:spTree>
    <p:extLst>
      <p:ext uri="{BB962C8B-B14F-4D97-AF65-F5344CB8AC3E}">
        <p14:creationId xmlns:p14="http://schemas.microsoft.com/office/powerpoint/2010/main" xmlns="" val="1109364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36903969-DEAE-48EB-BE19-32F915BBFC9C}" type="slidenum">
              <a:rPr lang="en-IN" smtClean="0"/>
              <a:pPr/>
              <a:t>4</a:t>
            </a:fld>
            <a:endParaRPr lang="en-IN"/>
          </a:p>
        </p:txBody>
      </p:sp>
    </p:spTree>
    <p:extLst>
      <p:ext uri="{BB962C8B-B14F-4D97-AF65-F5344CB8AC3E}">
        <p14:creationId xmlns:p14="http://schemas.microsoft.com/office/powerpoint/2010/main" xmlns="" val="2075379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36903969-DEAE-48EB-BE19-32F915BBFC9C}" type="slidenum">
              <a:rPr lang="en-IN" smtClean="0"/>
              <a:pPr/>
              <a:t>9</a:t>
            </a:fld>
            <a:endParaRPr lang="en-IN"/>
          </a:p>
        </p:txBody>
      </p:sp>
    </p:spTree>
    <p:extLst>
      <p:ext uri="{BB962C8B-B14F-4D97-AF65-F5344CB8AC3E}">
        <p14:creationId xmlns:p14="http://schemas.microsoft.com/office/powerpoint/2010/main" xmlns="" val="3717826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32A6DCD-4F4B-4666-A49A-FA7069CFAEF7}" type="slidenum">
              <a:rPr lang="en-IN" smtClean="0"/>
              <a:pPr/>
              <a:t>‹#›</a:t>
            </a:fld>
            <a:endParaRPr lang="en-IN"/>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2740481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3609210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21134758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32A6DCD-4F4B-4666-A49A-FA7069CFAEF7}" type="slidenum">
              <a:rPr lang="en-IN" smtClean="0"/>
              <a:pPr/>
              <a:t>‹#›</a:t>
            </a:fld>
            <a:endParaRPr lang="en-IN"/>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3481715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27984855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32A6DCD-4F4B-4666-A49A-FA7069CFAEF7}" type="slidenum">
              <a:rPr lang="en-IN" smtClean="0"/>
              <a:pPr/>
              <a:t>‹#›</a:t>
            </a:fld>
            <a:endParaRPr lang="en-IN"/>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1230824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8250024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4763842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890200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1528113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2949355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812622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1352528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408739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1900397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603138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599CE7-BBD8-4904-93C5-4F282E98B736}" type="datetimeFigureOut">
              <a:rPr lang="en-IN" smtClean="0"/>
              <a:pPr/>
              <a:t>13-03-2018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4272784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3599CE7-BBD8-4904-93C5-4F282E98B736}" type="datetimeFigureOut">
              <a:rPr lang="en-IN" smtClean="0"/>
              <a:pPr/>
              <a:t>13-03-2018</a:t>
            </a:fld>
            <a:endParaRPr lang="en-IN"/>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IN"/>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C32A6DCD-4F4B-4666-A49A-FA7069CFAEF7}" type="slidenum">
              <a:rPr lang="en-IN" smtClean="0"/>
              <a:pPr/>
              <a:t>‹#›</a:t>
            </a:fld>
            <a:endParaRPr lang="en-IN"/>
          </a:p>
        </p:txBody>
      </p:sp>
    </p:spTree>
    <p:extLst>
      <p:ext uri="{BB962C8B-B14F-4D97-AF65-F5344CB8AC3E}">
        <p14:creationId xmlns:p14="http://schemas.microsoft.com/office/powerpoint/2010/main" xmlns="" val="3722169549"/>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261257"/>
            <a:ext cx="12192000" cy="1446550"/>
          </a:xfrm>
          <a:prstGeom prst="rect">
            <a:avLst/>
          </a:prstGeom>
        </p:spPr>
        <p:txBody>
          <a:bodyPr wrap="square">
            <a:spAutoFit/>
          </a:bodyPr>
          <a:lstStyle/>
          <a:p>
            <a:pPr algn="ctr"/>
            <a:r>
              <a:rPr lang="en-US" sz="8800" b="1" cap="none" spc="0" dirty="0" smtClean="0">
                <a:ln w="12700">
                  <a:solidFill>
                    <a:schemeClr val="accent1"/>
                  </a:solidFill>
                  <a:prstDash val="solid"/>
                </a:ln>
                <a:solidFill>
                  <a:srgbClr val="7030A0"/>
                </a:solidFill>
                <a:effectLst>
                  <a:outerShdw dist="38100" dir="2640000" algn="bl" rotWithShape="0">
                    <a:schemeClr val="accent1"/>
                  </a:outerShdw>
                </a:effectLst>
              </a:rPr>
              <a:t>WELCOME</a:t>
            </a:r>
            <a:endParaRPr lang="en-IN" sz="8800" dirty="0"/>
          </a:p>
        </p:txBody>
      </p:sp>
      <p:sp>
        <p:nvSpPr>
          <p:cNvPr id="6" name="Rectangle 5"/>
          <p:cNvSpPr/>
          <p:nvPr/>
        </p:nvSpPr>
        <p:spPr>
          <a:xfrm>
            <a:off x="0" y="1079523"/>
            <a:ext cx="12192000" cy="5940088"/>
          </a:xfrm>
          <a:prstGeom prst="rect">
            <a:avLst/>
          </a:prstGeom>
        </p:spPr>
        <p:txBody>
          <a:bodyPr wrap="square">
            <a:spAutoFit/>
          </a:bodyPr>
          <a:lstStyle/>
          <a:p>
            <a:pPr algn="ctr">
              <a:lnSpc>
                <a:spcPct val="150000"/>
              </a:lnSpc>
            </a:pPr>
            <a:endParaRPr lang="en-IN" sz="2400" b="1" dirty="0" smtClean="0">
              <a:solidFill>
                <a:schemeClr val="bg1"/>
              </a:solidFill>
              <a:latin typeface="DVOT-SurekhMR" panose="00000400000000000000" pitchFamily="2" charset="0"/>
              <a:cs typeface="DVOT-SurekhMR" panose="00000400000000000000" pitchFamily="2" charset="0"/>
            </a:endParaRPr>
          </a:p>
          <a:p>
            <a:pPr algn="ctr">
              <a:lnSpc>
                <a:spcPct val="150000"/>
              </a:lnSpc>
            </a:pPr>
            <a:r>
              <a:rPr lang="en-IN" sz="2400" b="1" dirty="0" smtClean="0">
                <a:solidFill>
                  <a:schemeClr val="bg1"/>
                </a:solidFill>
                <a:latin typeface="DVOT-SurekhMR" panose="00000400000000000000" pitchFamily="2" charset="0"/>
                <a:cs typeface="DVOT-SurekhMR" panose="00000400000000000000" pitchFamily="2" charset="0"/>
              </a:rPr>
              <a:t>Government of Maharashtra </a:t>
            </a:r>
          </a:p>
          <a:p>
            <a:pPr algn="ctr">
              <a:lnSpc>
                <a:spcPct val="150000"/>
              </a:lnSpc>
            </a:pPr>
            <a:r>
              <a:rPr lang="en-IN" sz="2400" b="1" dirty="0" smtClean="0">
                <a:solidFill>
                  <a:schemeClr val="bg1"/>
                </a:solidFill>
                <a:latin typeface="DVOT-SurekhMR" panose="00000400000000000000" pitchFamily="2" charset="0"/>
                <a:cs typeface="DVOT-SurekhMR" panose="00000400000000000000" pitchFamily="2" charset="0"/>
              </a:rPr>
              <a:t>Water Resources Department</a:t>
            </a:r>
          </a:p>
          <a:p>
            <a:pPr algn="ctr">
              <a:lnSpc>
                <a:spcPct val="150000"/>
              </a:lnSpc>
            </a:pPr>
            <a:r>
              <a:rPr lang="en-IN" sz="2400" b="1" dirty="0" smtClean="0">
                <a:solidFill>
                  <a:schemeClr val="bg1"/>
                </a:solidFill>
                <a:latin typeface="DVOT-SurekhMR" panose="00000400000000000000" pitchFamily="2" charset="0"/>
                <a:cs typeface="DVOT-SurekhMR" panose="00000400000000000000" pitchFamily="2" charset="0"/>
              </a:rPr>
              <a:t>Pradhan</a:t>
            </a:r>
            <a:r>
              <a:rPr lang="en-IN" sz="2400" b="1" baseline="0" dirty="0" smtClean="0">
                <a:solidFill>
                  <a:schemeClr val="bg1"/>
                </a:solidFill>
                <a:latin typeface="DVOT-SurekhMR" panose="00000400000000000000" pitchFamily="2" charset="0"/>
                <a:cs typeface="DVOT-SurekhMR" panose="00000400000000000000" pitchFamily="2" charset="0"/>
              </a:rPr>
              <a:t> </a:t>
            </a:r>
            <a:r>
              <a:rPr lang="en-IN" sz="2400" b="1" baseline="0" dirty="0" err="1" smtClean="0">
                <a:solidFill>
                  <a:schemeClr val="bg1"/>
                </a:solidFill>
                <a:latin typeface="DVOT-SurekhMR" panose="00000400000000000000" pitchFamily="2" charset="0"/>
                <a:cs typeface="DVOT-SurekhMR" panose="00000400000000000000" pitchFamily="2" charset="0"/>
              </a:rPr>
              <a:t>Mantri</a:t>
            </a:r>
            <a:r>
              <a:rPr lang="en-IN" sz="2400" b="1" baseline="0" dirty="0" smtClean="0">
                <a:solidFill>
                  <a:schemeClr val="bg1"/>
                </a:solidFill>
                <a:latin typeface="DVOT-SurekhMR" panose="00000400000000000000" pitchFamily="2" charset="0"/>
                <a:cs typeface="DVOT-SurekhMR" panose="00000400000000000000" pitchFamily="2" charset="0"/>
              </a:rPr>
              <a:t> </a:t>
            </a:r>
            <a:r>
              <a:rPr lang="en-IN" sz="2400" b="1" baseline="0" dirty="0" err="1" smtClean="0">
                <a:solidFill>
                  <a:schemeClr val="bg1"/>
                </a:solidFill>
                <a:latin typeface="DVOT-SurekhMR" panose="00000400000000000000" pitchFamily="2" charset="0"/>
                <a:cs typeface="DVOT-SurekhMR" panose="00000400000000000000" pitchFamily="2" charset="0"/>
              </a:rPr>
              <a:t>Krishi</a:t>
            </a:r>
            <a:r>
              <a:rPr lang="en-IN" sz="2400" b="1" baseline="0" dirty="0" smtClean="0">
                <a:solidFill>
                  <a:schemeClr val="bg1"/>
                </a:solidFill>
                <a:latin typeface="DVOT-SurekhMR" panose="00000400000000000000" pitchFamily="2" charset="0"/>
                <a:cs typeface="DVOT-SurekhMR" panose="00000400000000000000" pitchFamily="2" charset="0"/>
              </a:rPr>
              <a:t> </a:t>
            </a:r>
            <a:r>
              <a:rPr lang="en-IN" sz="2400" b="1" baseline="0" dirty="0" err="1" smtClean="0">
                <a:solidFill>
                  <a:schemeClr val="bg1"/>
                </a:solidFill>
                <a:latin typeface="DVOT-SurekhMR" panose="00000400000000000000" pitchFamily="2" charset="0"/>
                <a:cs typeface="DVOT-SurekhMR" panose="00000400000000000000" pitchFamily="2" charset="0"/>
              </a:rPr>
              <a:t>Sinchan</a:t>
            </a:r>
            <a:r>
              <a:rPr lang="en-IN" sz="2400" b="1" baseline="0" dirty="0" smtClean="0">
                <a:solidFill>
                  <a:schemeClr val="bg1"/>
                </a:solidFill>
                <a:latin typeface="DVOT-SurekhMR" panose="00000400000000000000" pitchFamily="2" charset="0"/>
                <a:cs typeface="DVOT-SurekhMR" panose="00000400000000000000" pitchFamily="2" charset="0"/>
              </a:rPr>
              <a:t> </a:t>
            </a:r>
            <a:r>
              <a:rPr lang="en-IN" sz="2400" b="1" baseline="0" dirty="0" err="1" smtClean="0">
                <a:solidFill>
                  <a:schemeClr val="bg1"/>
                </a:solidFill>
                <a:latin typeface="DVOT-SurekhMR" panose="00000400000000000000" pitchFamily="2" charset="0"/>
                <a:cs typeface="DVOT-SurekhMR" panose="00000400000000000000" pitchFamily="2" charset="0"/>
              </a:rPr>
              <a:t>Yojana</a:t>
            </a:r>
            <a:r>
              <a:rPr lang="en-IN" sz="2400" b="1" baseline="0" dirty="0" smtClean="0">
                <a:solidFill>
                  <a:schemeClr val="bg1"/>
                </a:solidFill>
                <a:latin typeface="DVOT-SurekhMR" panose="00000400000000000000" pitchFamily="2" charset="0"/>
                <a:cs typeface="DVOT-SurekhMR" panose="00000400000000000000" pitchFamily="2" charset="0"/>
              </a:rPr>
              <a:t> (PMKSY)</a:t>
            </a:r>
          </a:p>
          <a:p>
            <a:pPr algn="ctr">
              <a:lnSpc>
                <a:spcPct val="150000"/>
              </a:lnSpc>
            </a:pPr>
            <a:r>
              <a:rPr lang="en-IN" sz="2400" b="1" baseline="0" dirty="0" smtClean="0">
                <a:solidFill>
                  <a:schemeClr val="bg1"/>
                </a:solidFill>
                <a:latin typeface="DVOT-SurekhMR" panose="00000400000000000000" pitchFamily="2" charset="0"/>
                <a:cs typeface="DVOT-SurekhMR" panose="00000400000000000000" pitchFamily="2" charset="0"/>
              </a:rPr>
              <a:t>Review of (CADWM) Progress</a:t>
            </a:r>
            <a:r>
              <a:rPr lang="en-IN" sz="2400" b="1" dirty="0" smtClean="0">
                <a:solidFill>
                  <a:schemeClr val="bg1"/>
                </a:solidFill>
                <a:latin typeface="DVOT-SurekhMR" panose="00000400000000000000" pitchFamily="2" charset="0"/>
                <a:cs typeface="DVOT-SurekhMR" panose="00000400000000000000" pitchFamily="2" charset="0"/>
              </a:rPr>
              <a:t>                            </a:t>
            </a:r>
          </a:p>
          <a:p>
            <a:pPr algn="ctr">
              <a:lnSpc>
                <a:spcPct val="150000"/>
              </a:lnSpc>
            </a:pPr>
            <a:r>
              <a:rPr lang="en-IN" sz="2400" b="1" dirty="0" smtClean="0">
                <a:solidFill>
                  <a:schemeClr val="bg1"/>
                </a:solidFill>
                <a:latin typeface="DVOT-SurekhMR" panose="00000400000000000000" pitchFamily="2" charset="0"/>
                <a:cs typeface="DVOT-SurekhMR" panose="00000400000000000000" pitchFamily="2" charset="0"/>
              </a:rPr>
              <a:t>                           </a:t>
            </a:r>
          </a:p>
          <a:p>
            <a:pPr algn="ctr">
              <a:lnSpc>
                <a:spcPct val="150000"/>
              </a:lnSpc>
            </a:pPr>
            <a:r>
              <a:rPr lang="en-IN" sz="2400" b="1" dirty="0">
                <a:solidFill>
                  <a:schemeClr val="bg1"/>
                </a:solidFill>
                <a:latin typeface="DVOT-SurekhMR" panose="00000400000000000000" pitchFamily="2" charset="0"/>
                <a:cs typeface="DVOT-SurekhMR" panose="00000400000000000000" pitchFamily="2" charset="0"/>
              </a:rPr>
              <a:t>	</a:t>
            </a:r>
            <a:r>
              <a:rPr lang="en-IN" sz="2400" b="1" dirty="0" smtClean="0">
                <a:solidFill>
                  <a:schemeClr val="bg1"/>
                </a:solidFill>
                <a:latin typeface="DVOT-SurekhMR" panose="00000400000000000000" pitchFamily="2" charset="0"/>
                <a:cs typeface="DVOT-SurekhMR" panose="00000400000000000000" pitchFamily="2" charset="0"/>
              </a:rPr>
              <a:t>							    Presenter</a:t>
            </a:r>
          </a:p>
          <a:p>
            <a:pPr>
              <a:lnSpc>
                <a:spcPct val="150000"/>
              </a:lnSpc>
            </a:pPr>
            <a:r>
              <a:rPr lang="en-IN" sz="2400" b="1" dirty="0" smtClean="0">
                <a:solidFill>
                  <a:schemeClr val="bg1"/>
                </a:solidFill>
                <a:latin typeface="DVOT-SurekhMR" panose="00000400000000000000" pitchFamily="2" charset="0"/>
                <a:cs typeface="DVOT-SurekhMR" panose="00000400000000000000" pitchFamily="2" charset="0"/>
              </a:rPr>
              <a:t>				  	   				     C. A. </a:t>
            </a:r>
            <a:r>
              <a:rPr lang="en-IN" sz="2400" b="1" dirty="0" err="1" smtClean="0">
                <a:solidFill>
                  <a:schemeClr val="bg1"/>
                </a:solidFill>
                <a:latin typeface="DVOT-SurekhMR" panose="00000400000000000000" pitchFamily="2" charset="0"/>
                <a:cs typeface="DVOT-SurekhMR" panose="00000400000000000000" pitchFamily="2" charset="0"/>
              </a:rPr>
              <a:t>Birajadar</a:t>
            </a:r>
            <a:r>
              <a:rPr lang="en-IN" sz="2400" b="1" dirty="0" smtClean="0">
                <a:solidFill>
                  <a:schemeClr val="bg1"/>
                </a:solidFill>
                <a:latin typeface="DVOT-SurekhMR" panose="00000400000000000000" pitchFamily="2" charset="0"/>
                <a:cs typeface="DVOT-SurekhMR" panose="00000400000000000000" pitchFamily="2" charset="0"/>
              </a:rPr>
              <a:t>                            			                    				    Secretary (CAD)                                                                          				         			         Govt. of Maharashtra</a:t>
            </a:r>
          </a:p>
          <a:p>
            <a:endParaRPr lang="en-IN" sz="2000" dirty="0" smtClean="0"/>
          </a:p>
        </p:txBody>
      </p:sp>
      <p:pic>
        <p:nvPicPr>
          <p:cNvPr id="4" name="Picture 2" descr="Image result for command area development and water management"/>
          <p:cNvPicPr>
            <a:picLocks noChangeArrowheads="1"/>
          </p:cNvPicPr>
          <p:nvPr/>
        </p:nvPicPr>
        <p:blipFill>
          <a:blip r:embed="rId3" cstate="print"/>
          <a:srcRect/>
          <a:stretch>
            <a:fillRect/>
          </a:stretch>
        </p:blipFill>
        <p:spPr bwMode="auto">
          <a:xfrm>
            <a:off x="0" y="0"/>
            <a:ext cx="12192000" cy="6858000"/>
          </a:xfrm>
          <a:prstGeom prst="rect">
            <a:avLst/>
          </a:prstGeom>
          <a:noFill/>
        </p:spPr>
      </p:pic>
      <p:sp>
        <p:nvSpPr>
          <p:cNvPr id="8" name="Rectangle 7"/>
          <p:cNvSpPr/>
          <p:nvPr/>
        </p:nvSpPr>
        <p:spPr>
          <a:xfrm>
            <a:off x="302217" y="1237777"/>
            <a:ext cx="11889783" cy="5047536"/>
          </a:xfrm>
          <a:prstGeom prst="rect">
            <a:avLst/>
          </a:prstGeom>
        </p:spPr>
        <p:txBody>
          <a:bodyPr wrap="square">
            <a:spAutoFit/>
          </a:bodyPr>
          <a:lstStyle/>
          <a:p>
            <a:pPr algn="ctr">
              <a:lnSpc>
                <a:spcPct val="150000"/>
              </a:lnSpc>
            </a:pPr>
            <a:endParaRPr lang="en-IN" sz="2400" b="1" dirty="0" smtClean="0">
              <a:solidFill>
                <a:schemeClr val="tx2"/>
              </a:solidFill>
              <a:latin typeface="DVOT-SurekhMR" panose="00000400000000000000" pitchFamily="2" charset="0"/>
              <a:cs typeface="DVOT-SurekhMR" panose="00000400000000000000" pitchFamily="2" charset="0"/>
            </a:endParaRPr>
          </a:p>
          <a:p>
            <a:pPr algn="ctr"/>
            <a:r>
              <a:rPr lang="en-IN" sz="4000" b="1" dirty="0" smtClean="0">
                <a:solidFill>
                  <a:srgbClr val="FF0000"/>
                </a:solidFill>
                <a:latin typeface="DVOT-SurekhMR" panose="00000400000000000000" pitchFamily="2" charset="0"/>
                <a:cs typeface="DVOT-SurekhMR" panose="00000400000000000000" pitchFamily="2" charset="0"/>
              </a:rPr>
              <a:t>Government of Maharashtra </a:t>
            </a:r>
          </a:p>
          <a:p>
            <a:pPr algn="ctr"/>
            <a:r>
              <a:rPr lang="en-IN" sz="4000" b="1" dirty="0" smtClean="0">
                <a:solidFill>
                  <a:srgbClr val="FF0000"/>
                </a:solidFill>
                <a:latin typeface="DVOT-SurekhMR" panose="00000400000000000000" pitchFamily="2" charset="0"/>
                <a:cs typeface="DVOT-SurekhMR" panose="00000400000000000000" pitchFamily="2" charset="0"/>
              </a:rPr>
              <a:t>Water Resources Department</a:t>
            </a:r>
          </a:p>
          <a:p>
            <a:pPr algn="ctr"/>
            <a:r>
              <a:rPr lang="en-IN" sz="4000" b="1" dirty="0" smtClean="0">
                <a:solidFill>
                  <a:schemeClr val="bg1"/>
                </a:solidFill>
                <a:latin typeface="DVOT-SurekhMR" panose="00000400000000000000" pitchFamily="2" charset="0"/>
                <a:cs typeface="DVOT-SurekhMR" panose="00000400000000000000" pitchFamily="2" charset="0"/>
              </a:rPr>
              <a:t>Pradhan</a:t>
            </a:r>
            <a:r>
              <a:rPr lang="en-IN" sz="4000" b="1" baseline="0" dirty="0" smtClean="0">
                <a:solidFill>
                  <a:schemeClr val="bg1"/>
                </a:solidFill>
                <a:latin typeface="DVOT-SurekhMR" panose="00000400000000000000" pitchFamily="2" charset="0"/>
                <a:cs typeface="DVOT-SurekhMR" panose="00000400000000000000" pitchFamily="2" charset="0"/>
              </a:rPr>
              <a:t> </a:t>
            </a:r>
            <a:r>
              <a:rPr lang="en-IN" sz="4000" b="1" baseline="0" dirty="0" err="1" smtClean="0">
                <a:solidFill>
                  <a:schemeClr val="bg1"/>
                </a:solidFill>
                <a:latin typeface="DVOT-SurekhMR" panose="00000400000000000000" pitchFamily="2" charset="0"/>
                <a:cs typeface="DVOT-SurekhMR" panose="00000400000000000000" pitchFamily="2" charset="0"/>
              </a:rPr>
              <a:t>Mantri</a:t>
            </a:r>
            <a:r>
              <a:rPr lang="en-IN" sz="4000" b="1" baseline="0" dirty="0" smtClean="0">
                <a:solidFill>
                  <a:schemeClr val="bg1"/>
                </a:solidFill>
                <a:latin typeface="DVOT-SurekhMR" panose="00000400000000000000" pitchFamily="2" charset="0"/>
                <a:cs typeface="DVOT-SurekhMR" panose="00000400000000000000" pitchFamily="2" charset="0"/>
              </a:rPr>
              <a:t> </a:t>
            </a:r>
            <a:r>
              <a:rPr lang="en-IN" sz="4000" b="1" baseline="0" dirty="0" err="1" smtClean="0">
                <a:solidFill>
                  <a:schemeClr val="bg1"/>
                </a:solidFill>
                <a:latin typeface="DVOT-SurekhMR" panose="00000400000000000000" pitchFamily="2" charset="0"/>
                <a:cs typeface="DVOT-SurekhMR" panose="00000400000000000000" pitchFamily="2" charset="0"/>
              </a:rPr>
              <a:t>Krishi</a:t>
            </a:r>
            <a:r>
              <a:rPr lang="en-IN" sz="4000" b="1" baseline="0" dirty="0" smtClean="0">
                <a:solidFill>
                  <a:schemeClr val="bg1"/>
                </a:solidFill>
                <a:latin typeface="DVOT-SurekhMR" panose="00000400000000000000" pitchFamily="2" charset="0"/>
                <a:cs typeface="DVOT-SurekhMR" panose="00000400000000000000" pitchFamily="2" charset="0"/>
              </a:rPr>
              <a:t> </a:t>
            </a:r>
            <a:r>
              <a:rPr lang="en-IN" sz="4000" b="1" baseline="0" dirty="0" err="1" smtClean="0">
                <a:solidFill>
                  <a:schemeClr val="bg1"/>
                </a:solidFill>
                <a:latin typeface="DVOT-SurekhMR" panose="00000400000000000000" pitchFamily="2" charset="0"/>
                <a:cs typeface="DVOT-SurekhMR" panose="00000400000000000000" pitchFamily="2" charset="0"/>
              </a:rPr>
              <a:t>Sinchan</a:t>
            </a:r>
            <a:r>
              <a:rPr lang="en-IN" sz="4000" b="1" baseline="0" dirty="0" smtClean="0">
                <a:solidFill>
                  <a:schemeClr val="bg1"/>
                </a:solidFill>
                <a:latin typeface="DVOT-SurekhMR" panose="00000400000000000000" pitchFamily="2" charset="0"/>
                <a:cs typeface="DVOT-SurekhMR" panose="00000400000000000000" pitchFamily="2" charset="0"/>
              </a:rPr>
              <a:t> </a:t>
            </a:r>
            <a:r>
              <a:rPr lang="en-IN" sz="4000" b="1" baseline="0" dirty="0" err="1" smtClean="0">
                <a:solidFill>
                  <a:schemeClr val="bg1"/>
                </a:solidFill>
                <a:latin typeface="DVOT-SurekhMR" panose="00000400000000000000" pitchFamily="2" charset="0"/>
                <a:cs typeface="DVOT-SurekhMR" panose="00000400000000000000" pitchFamily="2" charset="0"/>
              </a:rPr>
              <a:t>Yojana</a:t>
            </a:r>
            <a:r>
              <a:rPr lang="en-IN" sz="4000" b="1" baseline="0" dirty="0" smtClean="0">
                <a:solidFill>
                  <a:schemeClr val="bg1"/>
                </a:solidFill>
                <a:latin typeface="DVOT-SurekhMR" panose="00000400000000000000" pitchFamily="2" charset="0"/>
                <a:cs typeface="DVOT-SurekhMR" panose="00000400000000000000" pitchFamily="2" charset="0"/>
              </a:rPr>
              <a:t> (PMKSY)</a:t>
            </a:r>
          </a:p>
          <a:p>
            <a:pPr algn="ctr"/>
            <a:r>
              <a:rPr lang="en-IN" sz="4000" b="1" baseline="0" dirty="0" smtClean="0">
                <a:solidFill>
                  <a:schemeClr val="bg1"/>
                </a:solidFill>
                <a:latin typeface="DVOT-SurekhMR" panose="00000400000000000000" pitchFamily="2" charset="0"/>
                <a:cs typeface="DVOT-SurekhMR" panose="00000400000000000000" pitchFamily="2" charset="0"/>
              </a:rPr>
              <a:t>Review of (CADWM) Progress </a:t>
            </a:r>
          </a:p>
          <a:p>
            <a:pPr algn="ctr"/>
            <a:r>
              <a:rPr lang="en-US" sz="4000" b="1" dirty="0" smtClean="0">
                <a:solidFill>
                  <a:schemeClr val="bg1"/>
                </a:solidFill>
                <a:latin typeface="Arial" panose="020B0604020202020204" pitchFamily="34" charset="0"/>
                <a:cs typeface="Arial" panose="020B0604020202020204" pitchFamily="34" charset="0"/>
              </a:rPr>
              <a:t>(Dt. </a:t>
            </a:r>
            <a:r>
              <a:rPr lang="en-US" sz="4000" b="1" dirty="0" smtClean="0">
                <a:solidFill>
                  <a:schemeClr val="bg1"/>
                </a:solidFill>
                <a:latin typeface="Arial" panose="020B0604020202020204" pitchFamily="34" charset="0"/>
                <a:cs typeface="Arial" panose="020B0604020202020204" pitchFamily="34" charset="0"/>
              </a:rPr>
              <a:t>13.03.2018</a:t>
            </a:r>
            <a:r>
              <a:rPr lang="en-US" sz="4000" b="1" dirty="0" smtClean="0">
                <a:solidFill>
                  <a:schemeClr val="bg1"/>
                </a:solidFill>
                <a:latin typeface="Arial" panose="020B0604020202020204" pitchFamily="34" charset="0"/>
                <a:cs typeface="Arial" panose="020B0604020202020204" pitchFamily="34" charset="0"/>
              </a:rPr>
              <a:t>)</a:t>
            </a:r>
            <a:endParaRPr lang="en-IN" sz="4000" b="1" baseline="0" dirty="0" smtClean="0">
              <a:solidFill>
                <a:schemeClr val="bg1"/>
              </a:solidFill>
              <a:latin typeface="Arial" panose="020B0604020202020204" pitchFamily="34" charset="0"/>
              <a:cs typeface="Arial" panose="020B0604020202020204" pitchFamily="34" charset="0"/>
            </a:endParaRPr>
          </a:p>
          <a:p>
            <a:pPr algn="r"/>
            <a:r>
              <a:rPr lang="en-IN" sz="3200" b="1" dirty="0" smtClean="0">
                <a:solidFill>
                  <a:srgbClr val="FF3300"/>
                </a:solidFill>
                <a:latin typeface="DVOT-SurekhMR" panose="00000400000000000000" pitchFamily="2" charset="0"/>
                <a:cs typeface="DVOT-SurekhMR" panose="00000400000000000000" pitchFamily="2" charset="0"/>
              </a:rPr>
              <a:t> </a:t>
            </a:r>
          </a:p>
          <a:p>
            <a:pPr algn="ctr">
              <a:lnSpc>
                <a:spcPct val="150000"/>
              </a:lnSpc>
            </a:pPr>
            <a:endParaRPr lang="en-IN" sz="3600" dirty="0" smtClean="0">
              <a:solidFill>
                <a:schemeClr val="bg1"/>
              </a:solidFill>
            </a:endParaRPr>
          </a:p>
        </p:txBody>
      </p:sp>
      <p:pic>
        <p:nvPicPr>
          <p:cNvPr id="9"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643784" y="1"/>
            <a:ext cx="904432" cy="9765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Rectangle 2"/>
          <p:cNvSpPr/>
          <p:nvPr/>
        </p:nvSpPr>
        <p:spPr>
          <a:xfrm>
            <a:off x="6003634" y="2967335"/>
            <a:ext cx="184730" cy="923330"/>
          </a:xfrm>
          <a:prstGeom prst="rect">
            <a:avLst/>
          </a:prstGeom>
          <a:noFill/>
        </p:spPr>
        <p:txBody>
          <a:bodyPr wrap="none" lIns="91440" tIns="45720" rIns="91440" bIns="45720">
            <a:spAutoFit/>
          </a:bodyPr>
          <a:lstStyle/>
          <a:p>
            <a:pPr algn="ct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0" name="Rectangle 9"/>
          <p:cNvSpPr/>
          <p:nvPr/>
        </p:nvSpPr>
        <p:spPr>
          <a:xfrm>
            <a:off x="4306085" y="968181"/>
            <a:ext cx="3579827" cy="923330"/>
          </a:xfrm>
          <a:prstGeom prst="rect">
            <a:avLst/>
          </a:prstGeom>
          <a:noFill/>
        </p:spPr>
        <p:txBody>
          <a:bodyPr wrap="none" lIns="91440" tIns="45720" rIns="91440" bIns="45720">
            <a:spAutoFit/>
          </a:bodyPr>
          <a:lstStyle/>
          <a:p>
            <a:pPr algn="ctr"/>
            <a:r>
              <a:rPr lang="en-U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WELCOME</a:t>
            </a:r>
            <a:endParaRPr lang="en-US"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extLst>
      <p:ext uri="{BB962C8B-B14F-4D97-AF65-F5344CB8AC3E}">
        <p14:creationId xmlns:p14="http://schemas.microsoft.com/office/powerpoint/2010/main" xmlns="" val="18531373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6542" y="380999"/>
            <a:ext cx="9906001" cy="1556658"/>
          </a:xfrm>
        </p:spPr>
        <p:txBody>
          <a:bodyPr>
            <a:normAutofit/>
          </a:bodyPr>
          <a:lstStyle/>
          <a:p>
            <a:r>
              <a:rPr lang="en-US" sz="2800" b="1" u="sng" dirty="0" smtClean="0">
                <a:solidFill>
                  <a:schemeClr val="bg1"/>
                </a:solidFill>
              </a:rPr>
              <a:t>MONITORING FOR ENSURING TIMLY COMPLETION  OF CAD-WM WORKS</a:t>
            </a:r>
            <a:endParaRPr lang="en-IN" sz="2800" b="1" u="sng" dirty="0">
              <a:solidFill>
                <a:schemeClr val="bg1"/>
              </a:solidFill>
            </a:endParaRPr>
          </a:p>
        </p:txBody>
      </p:sp>
      <p:sp>
        <p:nvSpPr>
          <p:cNvPr id="3" name="Content Placeholder 2"/>
          <p:cNvSpPr>
            <a:spLocks noGrp="1"/>
          </p:cNvSpPr>
          <p:nvPr>
            <p:ph idx="1"/>
          </p:nvPr>
        </p:nvSpPr>
        <p:spPr>
          <a:xfrm>
            <a:off x="1012370" y="1937657"/>
            <a:ext cx="9906001" cy="4105124"/>
          </a:xfrm>
        </p:spPr>
        <p:txBody>
          <a:bodyPr>
            <a:normAutofit/>
          </a:bodyPr>
          <a:lstStyle/>
          <a:p>
            <a:pPr>
              <a:buFont typeface="Arial" panose="020B0604020202020204" pitchFamily="34" charset="0"/>
              <a:buChar char="•"/>
            </a:pPr>
            <a:r>
              <a:rPr lang="en-US" sz="2400" dirty="0" smtClean="0"/>
              <a:t>Monthly meetings are being conducted and instructions are given by Principal Secretary and Secretary (CAD) to ensure timely progress and completion.</a:t>
            </a:r>
          </a:p>
          <a:p>
            <a:pPr>
              <a:buFont typeface="Arial" panose="020B0604020202020204" pitchFamily="34" charset="0"/>
              <a:buChar char="•"/>
            </a:pPr>
            <a:r>
              <a:rPr lang="en-US" sz="2400" dirty="0" smtClean="0"/>
              <a:t>Follow up V.C’s and meetings are conducted at Joint Secretary and Chief Engineer level and difficulties if any are addressed quickly.</a:t>
            </a:r>
            <a:endParaRPr lang="en-IN" sz="2400" dirty="0"/>
          </a:p>
        </p:txBody>
      </p:sp>
    </p:spTree>
    <p:extLst>
      <p:ext uri="{BB962C8B-B14F-4D97-AF65-F5344CB8AC3E}">
        <p14:creationId xmlns:p14="http://schemas.microsoft.com/office/powerpoint/2010/main" xmlns="" val="7213959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3118165742"/>
              </p:ext>
            </p:extLst>
          </p:nvPr>
        </p:nvGraphicFramePr>
        <p:xfrm>
          <a:off x="152399" y="174178"/>
          <a:ext cx="11876314" cy="6601053"/>
        </p:xfrm>
        <a:graphic>
          <a:graphicData uri="http://schemas.openxmlformats.org/drawingml/2006/table">
            <a:tbl>
              <a:tblPr/>
              <a:tblGrid>
                <a:gridCol w="639553"/>
                <a:gridCol w="2069827"/>
                <a:gridCol w="1348877"/>
                <a:gridCol w="1500044"/>
                <a:gridCol w="1197708"/>
                <a:gridCol w="860491"/>
                <a:gridCol w="1034914"/>
                <a:gridCol w="3224900"/>
              </a:tblGrid>
              <a:tr h="306524">
                <a:tc gridSpan="8">
                  <a:txBody>
                    <a:bodyPr/>
                    <a:lstStyle/>
                    <a:p>
                      <a:pPr algn="ctr" fontAlgn="ctr"/>
                      <a:r>
                        <a:rPr lang="en-IN" sz="2000" b="1" i="0" u="sng" strike="noStrike" dirty="0">
                          <a:solidFill>
                            <a:srgbClr val="000000"/>
                          </a:solidFill>
                          <a:effectLst/>
                          <a:latin typeface="Calibri" panose="020F0502020204030204" pitchFamily="34" charset="0"/>
                        </a:rPr>
                        <a:t>Status of Tenders /Works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06552">
                <a:tc rowSpan="2">
                  <a:txBody>
                    <a:bodyPr/>
                    <a:lstStyle/>
                    <a:p>
                      <a:pPr algn="ctr" fontAlgn="ctr"/>
                      <a:r>
                        <a:rPr lang="en-IN" sz="700" b="0" i="0" u="none" strike="noStrike" dirty="0">
                          <a:solidFill>
                            <a:srgbClr val="000000"/>
                          </a:solidFill>
                          <a:effectLst/>
                          <a:latin typeface="Calibri" panose="020F0502020204030204" pitchFamily="34" charset="0"/>
                        </a:rPr>
                        <a:t>Sr. No. </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rowSpan="2">
                  <a:txBody>
                    <a:bodyPr/>
                    <a:lstStyle/>
                    <a:p>
                      <a:pPr algn="ctr" fontAlgn="ctr"/>
                      <a:r>
                        <a:rPr lang="en-IN" sz="1200" b="0" i="0" u="none" strike="noStrike" dirty="0">
                          <a:solidFill>
                            <a:srgbClr val="000000"/>
                          </a:solidFill>
                          <a:effectLst/>
                          <a:latin typeface="Calibri" panose="020F0502020204030204" pitchFamily="34" charset="0"/>
                        </a:rPr>
                        <a:t>Name of project </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rowSpan="2">
                  <a:txBody>
                    <a:bodyPr/>
                    <a:lstStyle/>
                    <a:p>
                      <a:pPr algn="ctr" fontAlgn="ctr"/>
                      <a:r>
                        <a:rPr lang="en-IN" sz="1200" b="0" i="0" u="none" strike="noStrike">
                          <a:solidFill>
                            <a:srgbClr val="000000"/>
                          </a:solidFill>
                          <a:effectLst/>
                          <a:latin typeface="Calibri" panose="020F0502020204030204" pitchFamily="34" charset="0"/>
                        </a:rPr>
                        <a:t>CCA of project </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rowSpan="2">
                  <a:txBody>
                    <a:bodyPr/>
                    <a:lstStyle/>
                    <a:p>
                      <a:pPr algn="ctr" fontAlgn="ctr"/>
                      <a:r>
                        <a:rPr lang="en-IN" sz="1200" b="0" i="0" u="none" strike="noStrike">
                          <a:solidFill>
                            <a:srgbClr val="000000"/>
                          </a:solidFill>
                          <a:effectLst/>
                          <a:latin typeface="Calibri" panose="020F0502020204030204" pitchFamily="34" charset="0"/>
                        </a:rPr>
                        <a:t>cost of projcet</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gridSpan="4">
                  <a:txBody>
                    <a:bodyPr/>
                    <a:lstStyle/>
                    <a:p>
                      <a:pPr algn="ctr" fontAlgn="ctr"/>
                      <a:r>
                        <a:rPr lang="en-IN" sz="1200" b="0" i="0" u="none" strike="noStrike">
                          <a:solidFill>
                            <a:srgbClr val="000000"/>
                          </a:solidFill>
                          <a:effectLst/>
                          <a:latin typeface="Calibri" panose="020F0502020204030204" pitchFamily="34" charset="0"/>
                        </a:rPr>
                        <a:t>Details of tenders for CADWM works </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206552">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ctr" fontAlgn="ctr"/>
                      <a:r>
                        <a:rPr lang="en-IN" sz="1200" b="0" i="0" u="none" strike="noStrike">
                          <a:solidFill>
                            <a:srgbClr val="000000"/>
                          </a:solidFill>
                          <a:effectLst/>
                          <a:latin typeface="Calibri" panose="020F0502020204030204" pitchFamily="34" charset="0"/>
                        </a:rPr>
                        <a:t>No. of package </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CCA (Ha) </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cost &amp;Rs cr)</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Remark / States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6552">
                <a:tc>
                  <a:txBody>
                    <a:bodyPr/>
                    <a:lstStyle/>
                    <a:p>
                      <a:pPr algn="ctr" fontAlgn="ctr"/>
                      <a:r>
                        <a:rPr lang="en-IN" sz="700" b="0" i="0" u="none" strike="noStrike">
                          <a:solidFill>
                            <a:srgbClr val="000000"/>
                          </a:solidFill>
                          <a:effectLst/>
                          <a:latin typeface="Calibri" panose="020F0502020204030204" pitchFamily="34" charset="0"/>
                        </a:rPr>
                        <a:t>1</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dirty="0" err="1">
                          <a:solidFill>
                            <a:srgbClr val="000000"/>
                          </a:solidFill>
                          <a:effectLst/>
                          <a:latin typeface="Calibri" panose="020F0502020204030204" pitchFamily="34" charset="0"/>
                        </a:rPr>
                        <a:t>Waghur</a:t>
                      </a:r>
                      <a:r>
                        <a:rPr lang="en-IN" sz="1200" b="0" i="0" u="none" strike="noStrike" dirty="0">
                          <a:solidFill>
                            <a:srgbClr val="000000"/>
                          </a:solidFill>
                          <a:effectLst/>
                          <a:latin typeface="Calibri" panose="020F0502020204030204" pitchFamily="34" charset="0"/>
                        </a:rPr>
                        <a:t> Project</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8270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22.96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7</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18235</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78.05</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Work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6552">
                <a:tc>
                  <a:txBody>
                    <a:bodyPr/>
                    <a:lstStyle/>
                    <a:p>
                      <a:pPr algn="ctr" fontAlgn="ctr"/>
                      <a:r>
                        <a:rPr lang="en-IN" sz="700" b="0" i="0" u="none" strike="noStrike">
                          <a:solidFill>
                            <a:srgbClr val="000000"/>
                          </a:solidFill>
                          <a:effectLst/>
                          <a:latin typeface="Calibri" panose="020F0502020204030204" pitchFamily="34" charset="0"/>
                        </a:rPr>
                        <a:t>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dirty="0" err="1">
                          <a:solidFill>
                            <a:srgbClr val="000000"/>
                          </a:solidFill>
                          <a:effectLst/>
                          <a:latin typeface="Calibri" panose="020F0502020204030204" pitchFamily="34" charset="0"/>
                        </a:rPr>
                        <a:t>Bawanthadi</a:t>
                      </a:r>
                      <a:r>
                        <a:rPr lang="en-IN" sz="1200" b="0" i="0" u="none" strike="noStrike" dirty="0">
                          <a:solidFill>
                            <a:srgbClr val="000000"/>
                          </a:solidFill>
                          <a:effectLst/>
                          <a:latin typeface="Calibri" panose="020F0502020204030204" pitchFamily="34" charset="0"/>
                        </a:rPr>
                        <a:t> Project</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2500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15.63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9</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2500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15.53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Work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dirty="0" err="1">
                          <a:solidFill>
                            <a:srgbClr val="000000"/>
                          </a:solidFill>
                          <a:effectLst/>
                          <a:latin typeface="Calibri" panose="020F0502020204030204" pitchFamily="34" charset="0"/>
                        </a:rPr>
                        <a:t>Tilari</a:t>
                      </a:r>
                      <a:endParaRPr lang="en-IN" sz="1200" b="0" i="0" u="none" strike="noStrike" dirty="0">
                        <a:solidFill>
                          <a:srgbClr val="000000"/>
                        </a:solidFill>
                        <a:effectLst/>
                        <a:latin typeface="Calibri" panose="020F0502020204030204" pitchFamily="34" charset="0"/>
                      </a:endParaRP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6680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32.42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12892.71</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2.05</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a:solidFill>
                            <a:srgbClr val="000000"/>
                          </a:solidFill>
                          <a:effectLst/>
                          <a:latin typeface="Calibri" panose="020F0502020204030204" pitchFamily="34" charset="0"/>
                        </a:rPr>
                        <a:t>Tender Process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6552">
                <a:tc>
                  <a:txBody>
                    <a:bodyPr/>
                    <a:lstStyle/>
                    <a:p>
                      <a:pPr algn="ctr" fontAlgn="ctr"/>
                      <a:r>
                        <a:rPr lang="en-IN" sz="700" b="0" i="0" u="none" strike="noStrike">
                          <a:solidFill>
                            <a:srgbClr val="000000"/>
                          </a:solidFill>
                          <a:effectLst/>
                          <a:latin typeface="Calibri" panose="020F0502020204030204" pitchFamily="34" charset="0"/>
                        </a:rPr>
                        <a:t>4</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dirty="0">
                          <a:solidFill>
                            <a:srgbClr val="000000"/>
                          </a:solidFill>
                          <a:effectLst/>
                          <a:latin typeface="Calibri" panose="020F0502020204030204" pitchFamily="34" charset="0"/>
                        </a:rPr>
                        <a:t>L. </a:t>
                      </a:r>
                      <a:r>
                        <a:rPr lang="en-IN" sz="1200" b="0" i="0" u="none" strike="noStrike" dirty="0" err="1">
                          <a:solidFill>
                            <a:srgbClr val="000000"/>
                          </a:solidFill>
                          <a:effectLst/>
                          <a:latin typeface="Calibri" panose="020F0502020204030204" pitchFamily="34" charset="0"/>
                        </a:rPr>
                        <a:t>Panzara</a:t>
                      </a:r>
                      <a:endParaRPr lang="en-IN" sz="1200" b="0" i="0" u="none" strike="noStrike" dirty="0">
                        <a:solidFill>
                          <a:srgbClr val="000000"/>
                        </a:solidFill>
                        <a:effectLst/>
                        <a:latin typeface="Calibri" panose="020F0502020204030204" pitchFamily="34" charset="0"/>
                      </a:endParaRP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9980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35.52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9980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12.86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Tender process and Estimates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5</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dirty="0" err="1">
                          <a:solidFill>
                            <a:srgbClr val="000000"/>
                          </a:solidFill>
                          <a:effectLst/>
                          <a:latin typeface="Calibri" panose="020F0502020204030204" pitchFamily="34" charset="0"/>
                        </a:rPr>
                        <a:t>Gosikhurd</a:t>
                      </a:r>
                      <a:r>
                        <a:rPr lang="en-IN" sz="1200" b="0" i="0" u="none" strike="noStrike" dirty="0">
                          <a:solidFill>
                            <a:srgbClr val="000000"/>
                          </a:solidFill>
                          <a:effectLst/>
                          <a:latin typeface="Calibri" panose="020F0502020204030204" pitchFamily="34" charset="0"/>
                        </a:rPr>
                        <a:t> (NP)</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186100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780.28</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8</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29237</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92.1</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a:solidFill>
                            <a:srgbClr val="000000"/>
                          </a:solidFill>
                          <a:effectLst/>
                          <a:latin typeface="Calibri" panose="020F0502020204030204" pitchFamily="34" charset="0"/>
                        </a:rPr>
                        <a:t>Tender process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dirty="0" err="1">
                          <a:solidFill>
                            <a:srgbClr val="000000"/>
                          </a:solidFill>
                          <a:effectLst/>
                          <a:latin typeface="Calibri" panose="020F0502020204030204" pitchFamily="34" charset="0"/>
                        </a:rPr>
                        <a:t>Bembla</a:t>
                      </a:r>
                      <a:endParaRPr lang="en-IN" sz="1200" b="0" i="0" u="none" strike="noStrike" dirty="0">
                        <a:solidFill>
                          <a:srgbClr val="000000"/>
                        </a:solidFill>
                        <a:effectLst/>
                        <a:latin typeface="Calibri" panose="020F0502020204030204" pitchFamily="34" charset="0"/>
                      </a:endParaRP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45700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259.85</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296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91416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519.7</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a:solidFill>
                            <a:srgbClr val="000000"/>
                          </a:solidFill>
                          <a:effectLst/>
                          <a:latin typeface="Calibri" panose="020F0502020204030204" pitchFamily="34" charset="0"/>
                        </a:rPr>
                        <a:t>Work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7</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dirty="0" err="1">
                          <a:solidFill>
                            <a:srgbClr val="000000"/>
                          </a:solidFill>
                          <a:effectLst/>
                          <a:latin typeface="Calibri" panose="020F0502020204030204" pitchFamily="34" charset="0"/>
                        </a:rPr>
                        <a:t>Arjuna</a:t>
                      </a:r>
                      <a:endParaRPr lang="en-IN" sz="1200" b="0" i="0" u="none" strike="noStrike" dirty="0">
                        <a:solidFill>
                          <a:srgbClr val="000000"/>
                        </a:solidFill>
                        <a:effectLst/>
                        <a:latin typeface="Calibri" panose="020F0502020204030204" pitchFamily="34" charset="0"/>
                      </a:endParaRP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5960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28.94</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a:solidFill>
                            <a:srgbClr val="000000"/>
                          </a:solidFill>
                          <a:effectLst/>
                          <a:latin typeface="Calibri" panose="020F0502020204030204" pitchFamily="34" charset="0"/>
                        </a:rPr>
                        <a:t>Preparation of PDN estimates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473144">
                <a:tc>
                  <a:txBody>
                    <a:bodyPr/>
                    <a:lstStyle/>
                    <a:p>
                      <a:pPr algn="ctr" fontAlgn="ctr"/>
                      <a:r>
                        <a:rPr lang="en-IN" sz="700" b="0" i="0" u="none" strike="noStrike">
                          <a:solidFill>
                            <a:srgbClr val="000000"/>
                          </a:solidFill>
                          <a:effectLst/>
                          <a:latin typeface="Calibri" panose="020F0502020204030204" pitchFamily="34" charset="0"/>
                        </a:rPr>
                        <a:t>8</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dirty="0" err="1">
                          <a:solidFill>
                            <a:srgbClr val="000000"/>
                          </a:solidFill>
                          <a:effectLst/>
                          <a:latin typeface="Calibri" panose="020F0502020204030204" pitchFamily="34" charset="0"/>
                        </a:rPr>
                        <a:t>Aruna</a:t>
                      </a:r>
                      <a:endParaRPr lang="en-IN" sz="1200" b="0" i="0" u="none" strike="noStrike" dirty="0">
                        <a:solidFill>
                          <a:srgbClr val="000000"/>
                        </a:solidFill>
                        <a:effectLst/>
                        <a:latin typeface="Calibri" panose="020F0502020204030204" pitchFamily="34" charset="0"/>
                      </a:endParaRP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6370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22.31</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a:solidFill>
                            <a:srgbClr val="000000"/>
                          </a:solidFill>
                          <a:effectLst/>
                          <a:latin typeface="Calibri" panose="020F0502020204030204" pitchFamily="34" charset="0"/>
                        </a:rPr>
                        <a:t>Survey work in progress, late inclusion in CAD-WM (12/2017)</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9</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dirty="0" err="1">
                          <a:solidFill>
                            <a:srgbClr val="000000"/>
                          </a:solidFill>
                          <a:effectLst/>
                          <a:latin typeface="Calibri" panose="020F0502020204030204" pitchFamily="34" charset="0"/>
                        </a:rPr>
                        <a:t>Gadnadi</a:t>
                      </a:r>
                      <a:endParaRPr lang="en-IN" sz="1200" b="0" i="0" u="none" strike="noStrike" dirty="0">
                        <a:solidFill>
                          <a:srgbClr val="000000"/>
                        </a:solidFill>
                        <a:effectLst/>
                        <a:latin typeface="Calibri" panose="020F0502020204030204" pitchFamily="34" charset="0"/>
                      </a:endParaRP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3111</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19.13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a:solidFill>
                            <a:srgbClr val="000000"/>
                          </a:solidFill>
                          <a:effectLst/>
                          <a:latin typeface="Calibri" panose="020F0502020204030204" pitchFamily="34" charset="0"/>
                        </a:rPr>
                        <a:t>Design of PDN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10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a:solidFill>
                            <a:srgbClr val="000000"/>
                          </a:solidFill>
                          <a:effectLst/>
                          <a:latin typeface="Calibri" panose="020F0502020204030204" pitchFamily="34" charset="0"/>
                        </a:rPr>
                        <a:t>Sangola Canal</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6883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32.45</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3545</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0.46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a:solidFill>
                            <a:srgbClr val="000000"/>
                          </a:solidFill>
                          <a:effectLst/>
                          <a:latin typeface="Calibri" panose="020F0502020204030204" pitchFamily="34" charset="0"/>
                        </a:rPr>
                        <a:t>Survey and planning work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11</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a:solidFill>
                            <a:srgbClr val="000000"/>
                          </a:solidFill>
                          <a:effectLst/>
                          <a:latin typeface="Calibri" panose="020F0502020204030204" pitchFamily="34" charset="0"/>
                        </a:rPr>
                        <a:t>Khadakpurna</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15720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79.42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15720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79.42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a:solidFill>
                            <a:srgbClr val="000000"/>
                          </a:solidFill>
                          <a:effectLst/>
                          <a:latin typeface="Calibri" panose="020F0502020204030204" pitchFamily="34" charset="0"/>
                        </a:rPr>
                        <a:t>Work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12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a:solidFill>
                            <a:srgbClr val="000000"/>
                          </a:solidFill>
                          <a:effectLst/>
                          <a:latin typeface="Calibri" panose="020F0502020204030204" pitchFamily="34" charset="0"/>
                        </a:rPr>
                        <a:t>Lower Pedhi</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10190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43.88</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12230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43.88</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a:solidFill>
                            <a:srgbClr val="000000"/>
                          </a:solidFill>
                          <a:effectLst/>
                          <a:latin typeface="Calibri" panose="020F0502020204030204" pitchFamily="34" charset="0"/>
                        </a:rPr>
                        <a:t>PDN tenders are yet to be finalized</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13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a:solidFill>
                            <a:srgbClr val="000000"/>
                          </a:solidFill>
                          <a:effectLst/>
                          <a:latin typeface="Calibri" panose="020F0502020204030204" pitchFamily="34" charset="0"/>
                        </a:rPr>
                        <a:t>Lower Wardha Project</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62450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200.86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224</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36453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168.51</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a:solidFill>
                            <a:srgbClr val="000000"/>
                          </a:solidFill>
                          <a:effectLst/>
                          <a:latin typeface="Calibri" panose="020F0502020204030204" pitchFamily="34" charset="0"/>
                        </a:rPr>
                        <a:t>Work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14</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a:solidFill>
                            <a:srgbClr val="000000"/>
                          </a:solidFill>
                          <a:effectLst/>
                          <a:latin typeface="Calibri" panose="020F0502020204030204" pitchFamily="34" charset="0"/>
                        </a:rPr>
                        <a:t>Nandur Madhmeshwar Canal</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23116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98.50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176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49864</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127.06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a:solidFill>
                            <a:srgbClr val="000000"/>
                          </a:solidFill>
                          <a:effectLst/>
                          <a:latin typeface="Calibri" panose="020F0502020204030204" pitchFamily="34" charset="0"/>
                        </a:rPr>
                        <a:t>Work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15</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a:solidFill>
                            <a:srgbClr val="000000"/>
                          </a:solidFill>
                          <a:effectLst/>
                          <a:latin typeface="Calibri" panose="020F0502020204030204" pitchFamily="34" charset="0"/>
                        </a:rPr>
                        <a:t>Upper Kundalika</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2800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14.62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2800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12.41</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a:solidFill>
                            <a:srgbClr val="000000"/>
                          </a:solidFill>
                          <a:effectLst/>
                          <a:latin typeface="Calibri" panose="020F0502020204030204" pitchFamily="34" charset="0"/>
                        </a:rPr>
                        <a:t>Survey and planning work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16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a:solidFill>
                            <a:srgbClr val="000000"/>
                          </a:solidFill>
                          <a:effectLst/>
                          <a:latin typeface="Calibri" panose="020F0502020204030204" pitchFamily="34" charset="0"/>
                        </a:rPr>
                        <a:t>tarali</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13086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53.64</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13086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53.64</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dirty="0">
                          <a:solidFill>
                            <a:srgbClr val="000000"/>
                          </a:solidFill>
                          <a:effectLst/>
                          <a:latin typeface="Calibri" panose="020F0502020204030204" pitchFamily="34" charset="0"/>
                        </a:rPr>
                        <a:t>Tender process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17</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a:solidFill>
                            <a:srgbClr val="000000"/>
                          </a:solidFill>
                          <a:effectLst/>
                          <a:latin typeface="Calibri" panose="020F0502020204030204" pitchFamily="34" charset="0"/>
                        </a:rPr>
                        <a:t>Dhom Balkawadi</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16290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71.05</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28100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88.36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dirty="0">
                          <a:solidFill>
                            <a:srgbClr val="000000"/>
                          </a:solidFill>
                          <a:effectLst/>
                          <a:latin typeface="Calibri" panose="020F0502020204030204" pitchFamily="34" charset="0"/>
                        </a:rPr>
                        <a:t>Tender process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473144">
                <a:tc>
                  <a:txBody>
                    <a:bodyPr/>
                    <a:lstStyle/>
                    <a:p>
                      <a:pPr algn="ctr" fontAlgn="ctr"/>
                      <a:r>
                        <a:rPr lang="en-IN" sz="700" b="0" i="0" u="none" strike="noStrike">
                          <a:solidFill>
                            <a:srgbClr val="000000"/>
                          </a:solidFill>
                          <a:effectLst/>
                          <a:latin typeface="Calibri" panose="020F0502020204030204" pitchFamily="34" charset="0"/>
                        </a:rPr>
                        <a:t>18</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a:solidFill>
                            <a:srgbClr val="000000"/>
                          </a:solidFill>
                          <a:effectLst/>
                          <a:latin typeface="Calibri" panose="020F0502020204030204" pitchFamily="34" charset="0"/>
                        </a:rPr>
                        <a:t>Morna (Gureghar)</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4220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16.79</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2449</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16.79</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dirty="0">
                          <a:solidFill>
                            <a:srgbClr val="000000"/>
                          </a:solidFill>
                          <a:effectLst/>
                          <a:latin typeface="Calibri" panose="020F0502020204030204" pitchFamily="34" charset="0"/>
                        </a:rPr>
                        <a:t>CAD-WM works are proposed in 2018-19 &amp; 2019-20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19</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a:solidFill>
                            <a:srgbClr val="000000"/>
                          </a:solidFill>
                          <a:effectLst/>
                          <a:latin typeface="Calibri" panose="020F0502020204030204" pitchFamily="34" charset="0"/>
                        </a:rPr>
                        <a:t>Kudali</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5333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26.7582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5327</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26.76</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dirty="0">
                          <a:solidFill>
                            <a:srgbClr val="000000"/>
                          </a:solidFill>
                          <a:effectLst/>
                          <a:latin typeface="Calibri" panose="020F0502020204030204" pitchFamily="34" charset="0"/>
                        </a:rPr>
                        <a:t>Survey and planning work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a:solidFill>
                            <a:srgbClr val="000000"/>
                          </a:solidFill>
                          <a:effectLst/>
                          <a:latin typeface="Calibri" panose="020F0502020204030204" pitchFamily="34" charset="0"/>
                        </a:rPr>
                        <a:t>20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a:solidFill>
                            <a:srgbClr val="000000"/>
                          </a:solidFill>
                          <a:effectLst/>
                          <a:latin typeface="Calibri" panose="020F0502020204030204" pitchFamily="34" charset="0"/>
                        </a:rPr>
                        <a:t>Lower Dudhana</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30035</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145.49</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30035</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84.72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dirty="0">
                          <a:solidFill>
                            <a:srgbClr val="000000"/>
                          </a:solidFill>
                          <a:effectLst/>
                          <a:latin typeface="Calibri" panose="020F0502020204030204" pitchFamily="34" charset="0"/>
                        </a:rPr>
                        <a:t>Tender Process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473144">
                <a:tc>
                  <a:txBody>
                    <a:bodyPr/>
                    <a:lstStyle/>
                    <a:p>
                      <a:pPr algn="ctr" fontAlgn="ctr"/>
                      <a:r>
                        <a:rPr lang="en-IN" sz="700" b="0" i="0" u="none" strike="noStrike">
                          <a:solidFill>
                            <a:srgbClr val="000000"/>
                          </a:solidFill>
                          <a:effectLst/>
                          <a:latin typeface="Calibri" panose="020F0502020204030204" pitchFamily="34" charset="0"/>
                        </a:rPr>
                        <a:t>21</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a:solidFill>
                            <a:srgbClr val="000000"/>
                          </a:solidFill>
                          <a:effectLst/>
                          <a:latin typeface="Calibri" panose="020F0502020204030204" pitchFamily="34" charset="0"/>
                        </a:rPr>
                        <a:t>Krishna koyna LIS</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52820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132.69</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312874</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a:solidFill>
                            <a:srgbClr val="000000"/>
                          </a:solidFill>
                          <a:effectLst/>
                          <a:latin typeface="Calibri" panose="020F0502020204030204" pitchFamily="34" charset="0"/>
                        </a:rPr>
                        <a:t>6.92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dirty="0">
                          <a:solidFill>
                            <a:srgbClr val="000000"/>
                          </a:solidFill>
                          <a:effectLst/>
                          <a:latin typeface="Calibri" panose="020F0502020204030204" pitchFamily="34" charset="0"/>
                        </a:rPr>
                        <a:t>Survey and planning work in progress,  late inclusion in CAD-WM (08/2017)</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39876">
                <a:tc>
                  <a:txBody>
                    <a:bodyPr/>
                    <a:lstStyle/>
                    <a:p>
                      <a:pPr algn="ctr" fontAlgn="ctr"/>
                      <a:r>
                        <a:rPr lang="en-IN" sz="700" b="0" i="0" u="none" strike="noStrike" dirty="0">
                          <a:solidFill>
                            <a:srgbClr val="000000"/>
                          </a:solidFill>
                          <a:effectLst/>
                          <a:latin typeface="Calibri" panose="020F0502020204030204" pitchFamily="34" charset="0"/>
                        </a:rPr>
                        <a:t>22</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b"/>
                      <a:r>
                        <a:rPr lang="en-IN" sz="1200" b="0" i="0" u="none" strike="noStrike" dirty="0">
                          <a:solidFill>
                            <a:srgbClr val="000000"/>
                          </a:solidFill>
                          <a:effectLst/>
                          <a:latin typeface="Calibri" panose="020F0502020204030204" pitchFamily="34" charset="0"/>
                        </a:rPr>
                        <a:t>Upper Penganga</a:t>
                      </a:r>
                    </a:p>
                  </a:txBody>
                  <a:tcPr marL="6045" marR="6045" marT="60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17290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69.63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21</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1680</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ctr"/>
                      <a:r>
                        <a:rPr lang="en-IN" sz="1200" b="0" i="0" u="none" strike="noStrike" dirty="0">
                          <a:solidFill>
                            <a:srgbClr val="000000"/>
                          </a:solidFill>
                          <a:effectLst/>
                          <a:latin typeface="Calibri" panose="020F0502020204030204" pitchFamily="34" charset="0"/>
                        </a:rPr>
                        <a:t>4.63</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0" i="0" u="none" strike="noStrike" dirty="0">
                          <a:solidFill>
                            <a:srgbClr val="000000"/>
                          </a:solidFill>
                          <a:effectLst/>
                          <a:latin typeface="Calibri" panose="020F0502020204030204" pitchFamily="34" charset="0"/>
                        </a:rPr>
                        <a:t>Work in Progress</a:t>
                      </a:r>
                    </a:p>
                  </a:txBody>
                  <a:tcPr marL="6045" marR="6045" marT="60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bl>
          </a:graphicData>
        </a:graphic>
      </p:graphicFrame>
    </p:spTree>
    <p:extLst>
      <p:ext uri="{BB962C8B-B14F-4D97-AF65-F5344CB8AC3E}">
        <p14:creationId xmlns:p14="http://schemas.microsoft.com/office/powerpoint/2010/main" xmlns="" val="1615847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972" y="272144"/>
            <a:ext cx="11244944" cy="903514"/>
          </a:xfrm>
        </p:spPr>
        <p:txBody>
          <a:bodyPr>
            <a:normAutofit/>
          </a:bodyPr>
          <a:lstStyle/>
          <a:p>
            <a:pPr algn="ctr"/>
            <a:r>
              <a:rPr lang="en-US" sz="2400" b="1" u="sng" dirty="0" smtClean="0">
                <a:solidFill>
                  <a:schemeClr val="bg1"/>
                </a:solidFill>
              </a:rPr>
              <a:t>General causes for delay in the implementation </a:t>
            </a:r>
            <a:r>
              <a:rPr lang="en-US" sz="2400" b="1" u="sng" dirty="0" err="1" smtClean="0">
                <a:solidFill>
                  <a:schemeClr val="bg1"/>
                </a:solidFill>
              </a:rPr>
              <a:t>oF</a:t>
            </a:r>
            <a:r>
              <a:rPr lang="en-US" sz="2400" b="1" u="sng" dirty="0" smtClean="0">
                <a:solidFill>
                  <a:schemeClr val="bg1"/>
                </a:solidFill>
              </a:rPr>
              <a:t> cad-</a:t>
            </a:r>
            <a:r>
              <a:rPr lang="en-US" sz="2400" b="1" u="sng" dirty="0" err="1" smtClean="0">
                <a:solidFill>
                  <a:schemeClr val="bg1"/>
                </a:solidFill>
              </a:rPr>
              <a:t>wm</a:t>
            </a:r>
            <a:r>
              <a:rPr lang="en-US" sz="2400" b="1" u="sng" dirty="0" smtClean="0">
                <a:solidFill>
                  <a:schemeClr val="bg1"/>
                </a:solidFill>
              </a:rPr>
              <a:t> works</a:t>
            </a:r>
            <a:endParaRPr lang="en-IN" sz="2400" b="1" u="sng" dirty="0">
              <a:solidFill>
                <a:schemeClr val="bg1"/>
              </a:solidFill>
            </a:endParaRPr>
          </a:p>
        </p:txBody>
      </p:sp>
      <p:sp>
        <p:nvSpPr>
          <p:cNvPr id="3" name="Text Placeholder 2"/>
          <p:cNvSpPr>
            <a:spLocks noGrp="1"/>
          </p:cNvSpPr>
          <p:nvPr>
            <p:ph type="body" idx="1"/>
          </p:nvPr>
        </p:nvSpPr>
        <p:spPr>
          <a:xfrm>
            <a:off x="391886" y="1436914"/>
            <a:ext cx="11332030" cy="5007429"/>
          </a:xfrm>
        </p:spPr>
        <p:txBody>
          <a:bodyPr>
            <a:normAutofit fontScale="25000" lnSpcReduction="20000"/>
          </a:bodyPr>
          <a:lstStyle/>
          <a:p>
            <a:pPr marL="457200" indent="-457200">
              <a:buAutoNum type="arabicParenR"/>
            </a:pPr>
            <a:endParaRPr lang="en-US" dirty="0" smtClean="0"/>
          </a:p>
          <a:p>
            <a:pPr marL="457200" indent="-457200">
              <a:buAutoNum type="arabicParenR"/>
            </a:pPr>
            <a:endParaRPr lang="en-US" dirty="0"/>
          </a:p>
          <a:p>
            <a:endParaRPr lang="en-US" dirty="0" smtClean="0"/>
          </a:p>
          <a:p>
            <a:pPr marL="342900" indent="-342900">
              <a:lnSpc>
                <a:spcPct val="160000"/>
              </a:lnSpc>
              <a:buFont typeface="Arial" panose="020B0604020202020204" pitchFamily="34" charset="0"/>
              <a:buChar char="•"/>
            </a:pPr>
            <a:r>
              <a:rPr lang="en-US" sz="8000" dirty="0">
                <a:latin typeface="Century" panose="02040604050505020304" pitchFamily="18" charset="0"/>
              </a:rPr>
              <a:t>Much time is consumed in survey  and planning </a:t>
            </a:r>
            <a:r>
              <a:rPr lang="en-US" sz="8000" dirty="0" smtClean="0">
                <a:latin typeface="Century" panose="02040604050505020304" pitchFamily="18" charset="0"/>
              </a:rPr>
              <a:t>itself, due to standing </a:t>
            </a:r>
            <a:r>
              <a:rPr lang="en-US" sz="8000" dirty="0">
                <a:latin typeface="Century" panose="02040604050505020304" pitchFamily="18" charset="0"/>
              </a:rPr>
              <a:t>crops in the </a:t>
            </a:r>
            <a:r>
              <a:rPr lang="en-US" sz="8000" dirty="0" smtClean="0">
                <a:latin typeface="Century" panose="02040604050505020304" pitchFamily="18" charset="0"/>
              </a:rPr>
              <a:t>fields, </a:t>
            </a:r>
            <a:r>
              <a:rPr lang="en-US" sz="8000" dirty="0">
                <a:latin typeface="Century" panose="02040604050505020304" pitchFamily="18" charset="0"/>
              </a:rPr>
              <a:t>which leads to indicate slow progress</a:t>
            </a:r>
            <a:r>
              <a:rPr lang="en-US" sz="8000" dirty="0" smtClean="0">
                <a:latin typeface="Century" panose="02040604050505020304" pitchFamily="18" charset="0"/>
              </a:rPr>
              <a:t>, but </a:t>
            </a:r>
            <a:r>
              <a:rPr lang="en-US" sz="8000" dirty="0">
                <a:latin typeface="Century" panose="02040604050505020304" pitchFamily="18" charset="0"/>
              </a:rPr>
              <a:t>at initial </a:t>
            </a:r>
            <a:r>
              <a:rPr lang="en-US" sz="8000" dirty="0" smtClean="0">
                <a:latin typeface="Century" panose="02040604050505020304" pitchFamily="18" charset="0"/>
              </a:rPr>
              <a:t>stages </a:t>
            </a:r>
            <a:r>
              <a:rPr lang="en-US" sz="8000" dirty="0">
                <a:latin typeface="Century" panose="02040604050505020304" pitchFamily="18" charset="0"/>
              </a:rPr>
              <a:t>only.</a:t>
            </a:r>
          </a:p>
          <a:p>
            <a:pPr marL="342900" indent="-342900">
              <a:lnSpc>
                <a:spcPct val="160000"/>
              </a:lnSpc>
              <a:buFont typeface="Arial" panose="020B0604020202020204" pitchFamily="34" charset="0"/>
              <a:buChar char="•"/>
            </a:pPr>
            <a:r>
              <a:rPr lang="en-US" sz="8000" dirty="0" smtClean="0">
                <a:latin typeface="Century" panose="02040604050505020304" pitchFamily="18" charset="0"/>
              </a:rPr>
              <a:t>Actual execution of the work becomes very slow due to Standing Crops, Access to the fields, oppose to the works by farmers (though in small numbers), time required to Convince the farmers.</a:t>
            </a:r>
          </a:p>
          <a:p>
            <a:pPr marL="342900" indent="-342900">
              <a:lnSpc>
                <a:spcPct val="160000"/>
              </a:lnSpc>
              <a:buFont typeface="Arial" panose="020B0604020202020204" pitchFamily="34" charset="0"/>
              <a:buChar char="•"/>
            </a:pPr>
            <a:r>
              <a:rPr lang="en-US" sz="8000" dirty="0" smtClean="0">
                <a:latin typeface="Century" panose="02040604050505020304" pitchFamily="18" charset="0"/>
              </a:rPr>
              <a:t>Generally, only 3 to 4 months time becomes available for actual works, which is very small, considering the extent of area to be tackled and nature of works.  </a:t>
            </a:r>
          </a:p>
          <a:p>
            <a:pPr marL="342900" indent="-342900">
              <a:lnSpc>
                <a:spcPct val="160000"/>
              </a:lnSpc>
              <a:buFont typeface="Arial" panose="020B0604020202020204" pitchFamily="34" charset="0"/>
              <a:buChar char="•"/>
            </a:pPr>
            <a:r>
              <a:rPr lang="en-US" sz="8000" dirty="0" smtClean="0">
                <a:latin typeface="Century" panose="02040604050505020304" pitchFamily="18" charset="0"/>
              </a:rPr>
              <a:t>Lack of required departmental staff to supervise the works (average vacancy is above 40%).</a:t>
            </a:r>
          </a:p>
          <a:p>
            <a:endParaRPr lang="en-US" sz="4500" dirty="0" smtClean="0"/>
          </a:p>
          <a:p>
            <a:pPr marL="457200" indent="-457200">
              <a:buAutoNum type="arabicParenR"/>
            </a:pPr>
            <a:endParaRPr lang="en-US" sz="4500" dirty="0"/>
          </a:p>
          <a:p>
            <a:pPr marL="457200" indent="-457200">
              <a:buAutoNum type="arabicParenR"/>
            </a:pPr>
            <a:endParaRPr lang="en-IN" dirty="0"/>
          </a:p>
        </p:txBody>
      </p:sp>
    </p:spTree>
    <p:extLst>
      <p:ext uri="{BB962C8B-B14F-4D97-AF65-F5344CB8AC3E}">
        <p14:creationId xmlns:p14="http://schemas.microsoft.com/office/powerpoint/2010/main" xmlns="" val="3718843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7755" y="293914"/>
            <a:ext cx="10528074" cy="849086"/>
          </a:xfrm>
        </p:spPr>
        <p:txBody>
          <a:bodyPr>
            <a:normAutofit/>
          </a:bodyPr>
          <a:lstStyle/>
          <a:p>
            <a:r>
              <a:rPr lang="en-US" sz="2400" b="1" u="sng" dirty="0" smtClean="0">
                <a:solidFill>
                  <a:schemeClr val="bg1"/>
                </a:solidFill>
              </a:rPr>
              <a:t>Problems/difficulties  during construction and maintenance</a:t>
            </a:r>
            <a:endParaRPr lang="en-IN" sz="2400" b="1" u="sng" dirty="0">
              <a:solidFill>
                <a:schemeClr val="bg1"/>
              </a:solidFill>
            </a:endParaRPr>
          </a:p>
        </p:txBody>
      </p:sp>
      <p:sp>
        <p:nvSpPr>
          <p:cNvPr id="3" name="Content Placeholder 2"/>
          <p:cNvSpPr>
            <a:spLocks noGrp="1"/>
          </p:cNvSpPr>
          <p:nvPr>
            <p:ph idx="1"/>
          </p:nvPr>
        </p:nvSpPr>
        <p:spPr>
          <a:xfrm>
            <a:off x="727755" y="1317171"/>
            <a:ext cx="10800216" cy="5225143"/>
          </a:xfrm>
        </p:spPr>
        <p:txBody>
          <a:bodyPr/>
          <a:lstStyle/>
          <a:p>
            <a:pPr>
              <a:lnSpc>
                <a:spcPct val="150000"/>
              </a:lnSpc>
              <a:buFont typeface="Arial" panose="020B0604020202020204" pitchFamily="34" charset="0"/>
              <a:buChar char="•"/>
            </a:pPr>
            <a:r>
              <a:rPr lang="en-US" dirty="0" smtClean="0"/>
              <a:t>Lack of ownership among farmers.</a:t>
            </a:r>
          </a:p>
          <a:p>
            <a:pPr>
              <a:lnSpc>
                <a:spcPct val="150000"/>
              </a:lnSpc>
              <a:buFont typeface="Arial" panose="020B0604020202020204" pitchFamily="34" charset="0"/>
              <a:buChar char="•"/>
            </a:pPr>
            <a:r>
              <a:rPr lang="en-US" dirty="0" smtClean="0"/>
              <a:t>Farmers demand compensation for land for construction of F.C.</a:t>
            </a:r>
          </a:p>
          <a:p>
            <a:pPr>
              <a:lnSpc>
                <a:spcPct val="150000"/>
              </a:lnSpc>
              <a:buFont typeface="Arial" panose="020B0604020202020204" pitchFamily="34" charset="0"/>
              <a:buChar char="•"/>
            </a:pPr>
            <a:r>
              <a:rPr lang="en-US" dirty="0" smtClean="0"/>
              <a:t>Farmers opposition to continue F.C. to next fields.</a:t>
            </a:r>
          </a:p>
          <a:p>
            <a:pPr>
              <a:lnSpc>
                <a:spcPct val="150000"/>
              </a:lnSpc>
              <a:buFont typeface="Arial" panose="020B0604020202020204" pitchFamily="34" charset="0"/>
              <a:buChar char="•"/>
            </a:pPr>
            <a:r>
              <a:rPr lang="en-US" dirty="0" smtClean="0"/>
              <a:t>Farmers reluctant to maintain F.C. after irrigation seasons.</a:t>
            </a:r>
          </a:p>
          <a:p>
            <a:pPr>
              <a:lnSpc>
                <a:spcPct val="150000"/>
              </a:lnSpc>
              <a:buFont typeface="Arial" panose="020B0604020202020204" pitchFamily="34" charset="0"/>
              <a:buChar char="•"/>
            </a:pPr>
            <a:r>
              <a:rPr lang="en-US" dirty="0" smtClean="0"/>
              <a:t>Tendency of farmers to avail unauthorized water and constructing underground pipelines from canal to his field/wells.  </a:t>
            </a:r>
            <a:endParaRPr lang="en-US" dirty="0"/>
          </a:p>
          <a:p>
            <a:pPr>
              <a:lnSpc>
                <a:spcPct val="150000"/>
              </a:lnSpc>
              <a:buFont typeface="Arial" panose="020B0604020202020204" pitchFamily="34" charset="0"/>
              <a:buChar char="•"/>
            </a:pPr>
            <a:r>
              <a:rPr lang="en-US" dirty="0" smtClean="0"/>
              <a:t>Opposition to avail water on volumetric basis and install water measuring devices.</a:t>
            </a:r>
          </a:p>
          <a:p>
            <a:pPr>
              <a:lnSpc>
                <a:spcPct val="150000"/>
              </a:lnSpc>
              <a:buFont typeface="Arial" panose="020B0604020202020204" pitchFamily="34" charset="0"/>
              <a:buChar char="•"/>
            </a:pPr>
            <a:r>
              <a:rPr lang="en-US" dirty="0" smtClean="0"/>
              <a:t>Leaving F.C. to natural water sources/wells/ponds (</a:t>
            </a:r>
            <a:r>
              <a:rPr lang="en-US" dirty="0" err="1" smtClean="0"/>
              <a:t>nala</a:t>
            </a:r>
            <a:r>
              <a:rPr lang="en-US" dirty="0" smtClean="0"/>
              <a:t>/stream) after completion of irrigation.  Hence, obstructing others water rights.</a:t>
            </a:r>
          </a:p>
          <a:p>
            <a:pPr marL="0" indent="0">
              <a:buNone/>
            </a:pPr>
            <a:endParaRPr lang="en-IN" dirty="0"/>
          </a:p>
        </p:txBody>
      </p:sp>
    </p:spTree>
    <p:extLst>
      <p:ext uri="{BB962C8B-B14F-4D97-AF65-F5344CB8AC3E}">
        <p14:creationId xmlns:p14="http://schemas.microsoft.com/office/powerpoint/2010/main" xmlns="" val="25000647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179882"/>
            <a:ext cx="12192000" cy="7037882"/>
          </a:xfrm>
          <a:prstGeom prst="rect">
            <a:avLst/>
          </a:prstGeom>
        </p:spPr>
      </p:pic>
      <p:sp>
        <p:nvSpPr>
          <p:cNvPr id="4" name="Rectangle 3"/>
          <p:cNvSpPr/>
          <p:nvPr/>
        </p:nvSpPr>
        <p:spPr>
          <a:xfrm>
            <a:off x="1127760" y="61668"/>
            <a:ext cx="9936479" cy="156966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9600" b="1" cap="none" spc="0" dirty="0" smtClean="0">
                <a:ln/>
                <a:solidFill>
                  <a:schemeClr val="accent4"/>
                </a:solidFill>
                <a:effectLst/>
              </a:rPr>
              <a:t>Thank-You</a:t>
            </a:r>
            <a:endParaRPr lang="en-US" sz="9600" b="1" cap="none" spc="0" dirty="0">
              <a:ln/>
              <a:solidFill>
                <a:schemeClr val="accent4"/>
              </a:solidFill>
              <a:effectLst/>
            </a:endParaRPr>
          </a:p>
        </p:txBody>
      </p:sp>
    </p:spTree>
    <p:extLst>
      <p:ext uri="{BB962C8B-B14F-4D97-AF65-F5344CB8AC3E}">
        <p14:creationId xmlns:p14="http://schemas.microsoft.com/office/powerpoint/2010/main" xmlns="" val="10086328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0"/>
            <a:ext cx="11977141" cy="999068"/>
          </a:xfrm>
        </p:spPr>
        <p:txBody>
          <a:bodyPr/>
          <a:lstStyle/>
          <a:p>
            <a:r>
              <a:rPr lang="en-US" dirty="0" smtClean="0">
                <a:latin typeface="Bookman Old Style" pitchFamily="18" charset="0"/>
              </a:rPr>
              <a:t>                  </a:t>
            </a:r>
            <a:r>
              <a:rPr lang="en-US" b="1" u="sng" dirty="0" smtClean="0">
                <a:solidFill>
                  <a:schemeClr val="bg1">
                    <a:lumMod val="95000"/>
                    <a:lumOff val="5000"/>
                  </a:schemeClr>
                </a:solidFill>
                <a:latin typeface="Bookman Old Style" pitchFamily="18" charset="0"/>
              </a:rPr>
              <a:t>Location map of projects</a:t>
            </a:r>
            <a:endParaRPr lang="en-IN" b="1" u="sng" dirty="0">
              <a:solidFill>
                <a:schemeClr val="bg1">
                  <a:lumMod val="95000"/>
                  <a:lumOff val="5000"/>
                </a:schemeClr>
              </a:solidFill>
              <a:latin typeface="Bookman Old Style" pitchFamily="18" charset="0"/>
            </a:endParaRPr>
          </a:p>
        </p:txBody>
      </p:sp>
      <p:sp>
        <p:nvSpPr>
          <p:cNvPr id="9" name="Content Placeholder 8"/>
          <p:cNvSpPr>
            <a:spLocks noGrp="1"/>
          </p:cNvSpPr>
          <p:nvPr>
            <p:ph sz="half" idx="2"/>
          </p:nvPr>
        </p:nvSpPr>
        <p:spPr>
          <a:xfrm>
            <a:off x="7120328" y="-449705"/>
            <a:ext cx="5071671" cy="7839856"/>
          </a:xfrm>
        </p:spPr>
        <p:txBody>
          <a:bodyPr>
            <a:noAutofit/>
          </a:bodyPr>
          <a:lstStyle/>
          <a:p>
            <a:pPr marL="0" indent="0">
              <a:buNone/>
            </a:pPr>
            <a:r>
              <a:rPr lang="en-US" sz="1600" b="1" dirty="0" smtClean="0">
                <a:latin typeface="Bookman Old Style" pitchFamily="18" charset="0"/>
              </a:rPr>
              <a:t>1.Waghur                          2. </a:t>
            </a:r>
            <a:r>
              <a:rPr lang="en-US" sz="1600" b="1" dirty="0" err="1" smtClean="0">
                <a:latin typeface="Bookman Old Style" pitchFamily="18" charset="0"/>
              </a:rPr>
              <a:t>Bawanthadi</a:t>
            </a:r>
            <a:endParaRPr lang="en-US" sz="1600" b="1" dirty="0" smtClean="0">
              <a:latin typeface="Bookman Old Style" pitchFamily="18" charset="0"/>
            </a:endParaRPr>
          </a:p>
          <a:p>
            <a:pPr marL="0" indent="0">
              <a:buNone/>
            </a:pPr>
            <a:r>
              <a:rPr lang="en-US" sz="1600" b="1" dirty="0" smtClean="0">
                <a:latin typeface="Bookman Old Style" pitchFamily="18" charset="0"/>
              </a:rPr>
              <a:t>3. Lower </a:t>
            </a:r>
            <a:r>
              <a:rPr lang="en-US" sz="1600" b="1" dirty="0" err="1" smtClean="0">
                <a:latin typeface="Bookman Old Style" pitchFamily="18" charset="0"/>
              </a:rPr>
              <a:t>Dudhana</a:t>
            </a:r>
            <a:r>
              <a:rPr lang="en-US" sz="1600" b="1" dirty="0">
                <a:latin typeface="Bookman Old Style" pitchFamily="18" charset="0"/>
              </a:rPr>
              <a:t> </a:t>
            </a:r>
            <a:r>
              <a:rPr lang="en-US" sz="1600" b="1" dirty="0" smtClean="0">
                <a:latin typeface="Bookman Old Style" pitchFamily="18" charset="0"/>
              </a:rPr>
              <a:t>            4. </a:t>
            </a:r>
            <a:r>
              <a:rPr lang="en-US" sz="1600" b="1" dirty="0" err="1" smtClean="0">
                <a:latin typeface="Bookman Old Style" pitchFamily="18" charset="0"/>
              </a:rPr>
              <a:t>Tillari</a:t>
            </a:r>
            <a:endParaRPr lang="en-US" sz="1600" b="1" dirty="0" smtClean="0">
              <a:latin typeface="Bookman Old Style" pitchFamily="18" charset="0"/>
            </a:endParaRPr>
          </a:p>
          <a:p>
            <a:pPr marL="0" indent="0">
              <a:buNone/>
            </a:pPr>
            <a:r>
              <a:rPr lang="en-US" sz="1600" b="1" dirty="0" smtClean="0">
                <a:latin typeface="Bookman Old Style" pitchFamily="18" charset="0"/>
              </a:rPr>
              <a:t>5. Lower </a:t>
            </a:r>
            <a:r>
              <a:rPr lang="en-US" sz="1600" b="1" dirty="0" err="1" smtClean="0">
                <a:latin typeface="Bookman Old Style" pitchFamily="18" charset="0"/>
              </a:rPr>
              <a:t>Wardha</a:t>
            </a:r>
            <a:r>
              <a:rPr lang="en-US" sz="1600" b="1" dirty="0" smtClean="0">
                <a:latin typeface="Bookman Old Style" pitchFamily="18" charset="0"/>
              </a:rPr>
              <a:t>               6. Lower </a:t>
            </a:r>
            <a:r>
              <a:rPr lang="en-US" sz="1600" b="1" dirty="0" err="1" smtClean="0">
                <a:latin typeface="Bookman Old Style" pitchFamily="18" charset="0"/>
              </a:rPr>
              <a:t>Panzara</a:t>
            </a:r>
            <a:endParaRPr lang="en-US" sz="1600" b="1" dirty="0" smtClean="0">
              <a:latin typeface="Bookman Old Style" pitchFamily="18" charset="0"/>
            </a:endParaRPr>
          </a:p>
          <a:p>
            <a:pPr marL="0" indent="0">
              <a:buNone/>
            </a:pPr>
            <a:r>
              <a:rPr lang="en-US" sz="1600" b="1" dirty="0" smtClean="0">
                <a:latin typeface="Bookman Old Style" pitchFamily="18" charset="0"/>
              </a:rPr>
              <a:t>7. N </a:t>
            </a:r>
            <a:r>
              <a:rPr lang="en-US" sz="1600" b="1" dirty="0" err="1" smtClean="0">
                <a:latin typeface="Bookman Old Style" pitchFamily="18" charset="0"/>
              </a:rPr>
              <a:t>Madhmeshwar</a:t>
            </a:r>
            <a:r>
              <a:rPr lang="en-US" sz="1600" b="1" dirty="0" smtClean="0">
                <a:latin typeface="Bookman Old Style" pitchFamily="18" charset="0"/>
              </a:rPr>
              <a:t>           8. </a:t>
            </a:r>
            <a:r>
              <a:rPr lang="en-US" sz="1600" b="1" dirty="0" err="1" smtClean="0">
                <a:latin typeface="Bookman Old Style" pitchFamily="18" charset="0"/>
              </a:rPr>
              <a:t>Gosikhurd</a:t>
            </a:r>
            <a:endParaRPr lang="en-US" sz="1600" b="1" dirty="0" smtClean="0">
              <a:latin typeface="Bookman Old Style" pitchFamily="18" charset="0"/>
            </a:endParaRPr>
          </a:p>
          <a:p>
            <a:pPr marL="0" indent="0">
              <a:buNone/>
            </a:pPr>
            <a:r>
              <a:rPr lang="en-US" sz="1600" b="1" dirty="0" smtClean="0">
                <a:latin typeface="Bookman Old Style" pitchFamily="18" charset="0"/>
              </a:rPr>
              <a:t>9. Upper </a:t>
            </a:r>
            <a:r>
              <a:rPr lang="en-US" sz="1600" b="1" dirty="0" err="1" smtClean="0">
                <a:latin typeface="Bookman Old Style" pitchFamily="18" charset="0"/>
              </a:rPr>
              <a:t>Painganga</a:t>
            </a:r>
            <a:r>
              <a:rPr lang="en-US" sz="1600" b="1" dirty="0" smtClean="0">
                <a:latin typeface="Bookman Old Style" pitchFamily="18" charset="0"/>
              </a:rPr>
              <a:t>         10. </a:t>
            </a:r>
            <a:r>
              <a:rPr lang="en-US" sz="1600" b="1" dirty="0" err="1" smtClean="0">
                <a:latin typeface="Bookman Old Style" pitchFamily="18" charset="0"/>
              </a:rPr>
              <a:t>Bembala</a:t>
            </a:r>
            <a:endParaRPr lang="en-US" sz="1600" b="1" dirty="0" smtClean="0">
              <a:latin typeface="Bookman Old Style" pitchFamily="18" charset="0"/>
            </a:endParaRPr>
          </a:p>
          <a:p>
            <a:pPr marL="0" indent="0">
              <a:buNone/>
            </a:pPr>
            <a:r>
              <a:rPr lang="en-US" sz="1600" b="1" dirty="0" smtClean="0">
                <a:latin typeface="Bookman Old Style" pitchFamily="18" charset="0"/>
              </a:rPr>
              <a:t>11. </a:t>
            </a:r>
            <a:r>
              <a:rPr lang="en-US" sz="1600" b="1" dirty="0" err="1" smtClean="0">
                <a:latin typeface="Bookman Old Style" pitchFamily="18" charset="0"/>
              </a:rPr>
              <a:t>Tarali</a:t>
            </a:r>
            <a:r>
              <a:rPr lang="en-US" sz="1600" b="1" dirty="0" smtClean="0">
                <a:latin typeface="Bookman Old Style" pitchFamily="18" charset="0"/>
              </a:rPr>
              <a:t>                       12. </a:t>
            </a:r>
            <a:r>
              <a:rPr lang="en-US" sz="1600" b="1" dirty="0" err="1" smtClean="0">
                <a:latin typeface="Bookman Old Style" pitchFamily="18" charset="0"/>
              </a:rPr>
              <a:t>Dhom</a:t>
            </a:r>
            <a:r>
              <a:rPr lang="en-US" sz="1600" b="1" dirty="0" smtClean="0">
                <a:latin typeface="Bookman Old Style" pitchFamily="18" charset="0"/>
              </a:rPr>
              <a:t> </a:t>
            </a:r>
            <a:r>
              <a:rPr lang="en-US" sz="1600" b="1" dirty="0" err="1" smtClean="0">
                <a:latin typeface="Bookman Old Style" pitchFamily="18" charset="0"/>
              </a:rPr>
              <a:t>Balkawadi</a:t>
            </a:r>
            <a:endParaRPr lang="en-US" sz="1600" b="1" dirty="0" smtClean="0">
              <a:latin typeface="Bookman Old Style" pitchFamily="18" charset="0"/>
            </a:endParaRPr>
          </a:p>
          <a:p>
            <a:pPr marL="0" indent="0">
              <a:buNone/>
            </a:pPr>
            <a:r>
              <a:rPr lang="en-US" sz="1600" b="1" dirty="0" smtClean="0">
                <a:latin typeface="Bookman Old Style" pitchFamily="18" charset="0"/>
              </a:rPr>
              <a:t>13. </a:t>
            </a:r>
            <a:r>
              <a:rPr lang="en-US" sz="1600" b="1" dirty="0" err="1" smtClean="0">
                <a:latin typeface="Bookman Old Style" pitchFamily="18" charset="0"/>
              </a:rPr>
              <a:t>Arjuna</a:t>
            </a:r>
            <a:r>
              <a:rPr lang="en-US" sz="1600" b="1" dirty="0" smtClean="0">
                <a:latin typeface="Bookman Old Style" pitchFamily="18" charset="0"/>
              </a:rPr>
              <a:t>                       14. Upper </a:t>
            </a:r>
            <a:r>
              <a:rPr lang="en-US" sz="1600" b="1" dirty="0" err="1" smtClean="0">
                <a:latin typeface="Bookman Old Style" pitchFamily="18" charset="0"/>
              </a:rPr>
              <a:t>Kundlika</a:t>
            </a:r>
            <a:endParaRPr lang="en-US" sz="1600" b="1" dirty="0" smtClean="0">
              <a:latin typeface="Bookman Old Style" pitchFamily="18" charset="0"/>
            </a:endParaRPr>
          </a:p>
          <a:p>
            <a:pPr marL="0" indent="0">
              <a:buNone/>
            </a:pPr>
            <a:r>
              <a:rPr lang="en-US" sz="1600" b="1" dirty="0" smtClean="0">
                <a:latin typeface="Bookman Old Style" pitchFamily="18" charset="0"/>
              </a:rPr>
              <a:t>15. </a:t>
            </a:r>
            <a:r>
              <a:rPr lang="en-US" sz="1600" b="1" dirty="0" err="1" smtClean="0">
                <a:latin typeface="Bookman Old Style" pitchFamily="18" charset="0"/>
              </a:rPr>
              <a:t>Aruna</a:t>
            </a:r>
            <a:r>
              <a:rPr lang="en-US" sz="1600" b="1" dirty="0" smtClean="0">
                <a:latin typeface="Bookman Old Style" pitchFamily="18" charset="0"/>
              </a:rPr>
              <a:t>                       16. K.K. LIS</a:t>
            </a:r>
          </a:p>
          <a:p>
            <a:pPr marL="0" indent="0">
              <a:buNone/>
            </a:pPr>
            <a:r>
              <a:rPr lang="en-US" sz="1600" b="1" dirty="0" smtClean="0">
                <a:latin typeface="Bookman Old Style" pitchFamily="18" charset="0"/>
              </a:rPr>
              <a:t>17. </a:t>
            </a:r>
            <a:r>
              <a:rPr lang="en-US" sz="1600" b="1" dirty="0" err="1" smtClean="0">
                <a:latin typeface="Bookman Old Style" pitchFamily="18" charset="0"/>
              </a:rPr>
              <a:t>Gadhnadi</a:t>
            </a:r>
            <a:r>
              <a:rPr lang="en-US" sz="1600" b="1" dirty="0" smtClean="0">
                <a:latin typeface="Bookman Old Style" pitchFamily="18" charset="0"/>
              </a:rPr>
              <a:t>                 18. </a:t>
            </a:r>
            <a:r>
              <a:rPr lang="en-US" sz="1600" b="1" dirty="0" err="1" smtClean="0">
                <a:latin typeface="Bookman Old Style" pitchFamily="18" charset="0"/>
              </a:rPr>
              <a:t>Sangola</a:t>
            </a:r>
            <a:r>
              <a:rPr lang="en-US" sz="1600" b="1" dirty="0" smtClean="0">
                <a:latin typeface="Bookman Old Style" pitchFamily="18" charset="0"/>
              </a:rPr>
              <a:t> Canal</a:t>
            </a:r>
          </a:p>
          <a:p>
            <a:pPr marL="0" indent="0">
              <a:buNone/>
            </a:pPr>
            <a:r>
              <a:rPr lang="en-US" sz="1600" b="1" dirty="0" smtClean="0">
                <a:latin typeface="Bookman Old Style" pitchFamily="18" charset="0"/>
              </a:rPr>
              <a:t>19. </a:t>
            </a:r>
            <a:r>
              <a:rPr lang="en-US" sz="1600" b="1" dirty="0" err="1" smtClean="0">
                <a:latin typeface="Bookman Old Style" pitchFamily="18" charset="0"/>
              </a:rPr>
              <a:t>Khadakpurna</a:t>
            </a:r>
            <a:r>
              <a:rPr lang="en-US" sz="1600" b="1" dirty="0" smtClean="0">
                <a:latin typeface="Bookman Old Style" pitchFamily="18" charset="0"/>
              </a:rPr>
              <a:t>           20. </a:t>
            </a:r>
            <a:r>
              <a:rPr lang="en-US" sz="1600" b="1" dirty="0" err="1" smtClean="0">
                <a:latin typeface="Bookman Old Style" pitchFamily="18" charset="0"/>
              </a:rPr>
              <a:t>Morna</a:t>
            </a:r>
            <a:endParaRPr lang="en-US" sz="1600" b="1" dirty="0" smtClean="0">
              <a:latin typeface="Bookman Old Style" pitchFamily="18" charset="0"/>
            </a:endParaRPr>
          </a:p>
          <a:p>
            <a:pPr marL="0" indent="0">
              <a:buNone/>
            </a:pPr>
            <a:r>
              <a:rPr lang="en-US" sz="1600" b="1" dirty="0" smtClean="0">
                <a:latin typeface="Bookman Old Style" pitchFamily="18" charset="0"/>
              </a:rPr>
              <a:t>21. Lower </a:t>
            </a:r>
            <a:r>
              <a:rPr lang="en-US" sz="1600" b="1" dirty="0" err="1" smtClean="0">
                <a:latin typeface="Bookman Old Style" pitchFamily="18" charset="0"/>
              </a:rPr>
              <a:t>Pedhi</a:t>
            </a:r>
            <a:r>
              <a:rPr lang="en-US" sz="1600" b="1" dirty="0" smtClean="0">
                <a:latin typeface="Bookman Old Style" pitchFamily="18" charset="0"/>
              </a:rPr>
              <a:t>             22. </a:t>
            </a:r>
            <a:r>
              <a:rPr lang="en-US" sz="1600" b="1" dirty="0" err="1" smtClean="0">
                <a:latin typeface="Bookman Old Style" pitchFamily="18" charset="0"/>
              </a:rPr>
              <a:t>Kudali</a:t>
            </a:r>
            <a:endParaRPr lang="en-US" sz="1600" b="1" dirty="0" smtClean="0">
              <a:latin typeface="Bookman Old Style" pitchFamily="18" charset="0"/>
            </a:endParaRPr>
          </a:p>
          <a:p>
            <a:pPr marL="0" indent="0">
              <a:buNone/>
            </a:pPr>
            <a:r>
              <a:rPr lang="en-US" sz="1600" b="1" dirty="0" smtClean="0">
                <a:latin typeface="Bookman Old Style" pitchFamily="18" charset="0"/>
              </a:rPr>
              <a:t>23. </a:t>
            </a:r>
            <a:r>
              <a:rPr lang="en-US" sz="1600" b="1" dirty="0" err="1" smtClean="0">
                <a:latin typeface="Bookman Old Style" pitchFamily="18" charset="0"/>
              </a:rPr>
              <a:t>Warna</a:t>
            </a:r>
            <a:r>
              <a:rPr lang="en-US" sz="1600" b="1" dirty="0" smtClean="0">
                <a:latin typeface="Bookman Old Style" pitchFamily="18" charset="0"/>
              </a:rPr>
              <a:t>                      24. </a:t>
            </a:r>
            <a:r>
              <a:rPr lang="en-US" sz="1600" b="1" dirty="0" err="1" smtClean="0">
                <a:latin typeface="Bookman Old Style" pitchFamily="18" charset="0"/>
              </a:rPr>
              <a:t>Nardave</a:t>
            </a:r>
            <a:endParaRPr lang="en-US" sz="1600" b="1" dirty="0" smtClean="0">
              <a:latin typeface="Bookman Old Style" pitchFamily="18" charset="0"/>
            </a:endParaRPr>
          </a:p>
          <a:p>
            <a:pPr marL="0" indent="0">
              <a:buNone/>
            </a:pPr>
            <a:r>
              <a:rPr lang="en-US" sz="1600" b="1" dirty="0" smtClean="0">
                <a:latin typeface="Bookman Old Style" pitchFamily="18" charset="0"/>
              </a:rPr>
              <a:t>25. Wang                       26. </a:t>
            </a:r>
            <a:r>
              <a:rPr lang="en-US" sz="1600" b="1" dirty="0" err="1" smtClean="0">
                <a:latin typeface="Bookman Old Style" pitchFamily="18" charset="0"/>
              </a:rPr>
              <a:t>Dongargaon</a:t>
            </a:r>
            <a:endParaRPr lang="en-IN" sz="1600" b="1" dirty="0">
              <a:latin typeface="Bookman Old Style" pitchFamily="18" charset="0"/>
            </a:endParaRPr>
          </a:p>
        </p:txBody>
      </p:sp>
      <p:pic>
        <p:nvPicPr>
          <p:cNvPr id="2050" name="Picture 2"/>
          <p:cNvPicPr>
            <a:picLocks noGrp="1" noChangeAspect="1" noChangeArrowheads="1"/>
          </p:cNvPicPr>
          <p:nvPr>
            <p:ph sz="half" idx="1"/>
          </p:nvPr>
        </p:nvPicPr>
        <p:blipFill>
          <a:blip r:embed="rId2">
            <a:extLst>
              <a:ext uri="{28A0092B-C50C-407E-A947-70E740481C1C}">
                <a14:useLocalDpi xmlns:a14="http://schemas.microsoft.com/office/drawing/2010/main" xmlns="" val="0"/>
              </a:ext>
            </a:extLst>
          </a:blip>
          <a:srcRect/>
          <a:stretch>
            <a:fillRect/>
          </a:stretch>
        </p:blipFill>
        <p:spPr bwMode="auto">
          <a:xfrm>
            <a:off x="-37476" y="832990"/>
            <a:ext cx="7120328" cy="601855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1" name="TextBox 10"/>
          <p:cNvSpPr txBox="1"/>
          <p:nvPr/>
        </p:nvSpPr>
        <p:spPr>
          <a:xfrm>
            <a:off x="2758189" y="1573967"/>
            <a:ext cx="344774" cy="369332"/>
          </a:xfrm>
          <a:prstGeom prst="rect">
            <a:avLst/>
          </a:prstGeom>
          <a:noFill/>
        </p:spPr>
        <p:txBody>
          <a:bodyPr wrap="square" rtlCol="0">
            <a:spAutoFit/>
          </a:bodyPr>
          <a:lstStyle/>
          <a:p>
            <a:r>
              <a:rPr lang="en-US" b="1" dirty="0" smtClean="0">
                <a:solidFill>
                  <a:srgbClr val="FF3300"/>
                </a:solidFill>
              </a:rPr>
              <a:t>1</a:t>
            </a:r>
            <a:endParaRPr lang="en-IN" b="1" dirty="0">
              <a:solidFill>
                <a:srgbClr val="FF3300"/>
              </a:solidFill>
            </a:endParaRPr>
          </a:p>
        </p:txBody>
      </p:sp>
      <p:sp>
        <p:nvSpPr>
          <p:cNvPr id="12" name="TextBox 11"/>
          <p:cNvSpPr txBox="1"/>
          <p:nvPr/>
        </p:nvSpPr>
        <p:spPr>
          <a:xfrm>
            <a:off x="4362137" y="1758633"/>
            <a:ext cx="479686" cy="369332"/>
          </a:xfrm>
          <a:prstGeom prst="rect">
            <a:avLst/>
          </a:prstGeom>
          <a:noFill/>
        </p:spPr>
        <p:txBody>
          <a:bodyPr wrap="square" rtlCol="0">
            <a:spAutoFit/>
          </a:bodyPr>
          <a:lstStyle/>
          <a:p>
            <a:r>
              <a:rPr lang="en-US" b="1" dirty="0">
                <a:solidFill>
                  <a:srgbClr val="FF3300"/>
                </a:solidFill>
              </a:rPr>
              <a:t>2</a:t>
            </a:r>
            <a:r>
              <a:rPr lang="en-US" b="1" dirty="0" smtClean="0">
                <a:solidFill>
                  <a:srgbClr val="FF3300"/>
                </a:solidFill>
              </a:rPr>
              <a:t>1</a:t>
            </a:r>
            <a:endParaRPr lang="en-IN" b="1" dirty="0">
              <a:solidFill>
                <a:srgbClr val="FF3300"/>
              </a:solidFill>
            </a:endParaRPr>
          </a:p>
        </p:txBody>
      </p:sp>
      <p:sp>
        <p:nvSpPr>
          <p:cNvPr id="14" name="TextBox 13"/>
          <p:cNvSpPr txBox="1"/>
          <p:nvPr/>
        </p:nvSpPr>
        <p:spPr>
          <a:xfrm>
            <a:off x="239844" y="5366479"/>
            <a:ext cx="974360" cy="369332"/>
          </a:xfrm>
          <a:prstGeom prst="rect">
            <a:avLst/>
          </a:prstGeom>
          <a:noFill/>
        </p:spPr>
        <p:txBody>
          <a:bodyPr wrap="square" rtlCol="0">
            <a:spAutoFit/>
          </a:bodyPr>
          <a:lstStyle/>
          <a:p>
            <a:r>
              <a:rPr lang="en-US" b="1" dirty="0" smtClean="0">
                <a:solidFill>
                  <a:srgbClr val="FF3300"/>
                </a:solidFill>
              </a:rPr>
              <a:t>   13,17</a:t>
            </a:r>
          </a:p>
        </p:txBody>
      </p:sp>
      <p:sp>
        <p:nvSpPr>
          <p:cNvPr id="15" name="TextBox 14"/>
          <p:cNvSpPr txBox="1"/>
          <p:nvPr/>
        </p:nvSpPr>
        <p:spPr>
          <a:xfrm>
            <a:off x="1169232" y="4597196"/>
            <a:ext cx="1094281" cy="646331"/>
          </a:xfrm>
          <a:prstGeom prst="rect">
            <a:avLst/>
          </a:prstGeom>
          <a:noFill/>
        </p:spPr>
        <p:txBody>
          <a:bodyPr wrap="square" rtlCol="0">
            <a:spAutoFit/>
          </a:bodyPr>
          <a:lstStyle/>
          <a:p>
            <a:r>
              <a:rPr lang="en-US" b="1" dirty="0" smtClean="0">
                <a:solidFill>
                  <a:srgbClr val="FF3300"/>
                </a:solidFill>
              </a:rPr>
              <a:t>11,12,22,20,25</a:t>
            </a:r>
            <a:endParaRPr lang="en-IN" b="1" dirty="0">
              <a:solidFill>
                <a:srgbClr val="FF3300"/>
              </a:solidFill>
            </a:endParaRPr>
          </a:p>
        </p:txBody>
      </p:sp>
      <p:sp>
        <p:nvSpPr>
          <p:cNvPr id="16" name="TextBox 15"/>
          <p:cNvSpPr txBox="1"/>
          <p:nvPr/>
        </p:nvSpPr>
        <p:spPr>
          <a:xfrm>
            <a:off x="4601979" y="2273721"/>
            <a:ext cx="419725" cy="369332"/>
          </a:xfrm>
          <a:prstGeom prst="rect">
            <a:avLst/>
          </a:prstGeom>
          <a:noFill/>
        </p:spPr>
        <p:txBody>
          <a:bodyPr wrap="square" rtlCol="0">
            <a:spAutoFit/>
          </a:bodyPr>
          <a:lstStyle/>
          <a:p>
            <a:r>
              <a:rPr lang="en-US" b="1" dirty="0" smtClean="0">
                <a:solidFill>
                  <a:srgbClr val="FF3300"/>
                </a:solidFill>
              </a:rPr>
              <a:t>9</a:t>
            </a:r>
            <a:endParaRPr lang="en-IN" b="1" dirty="0">
              <a:solidFill>
                <a:srgbClr val="FF3300"/>
              </a:solidFill>
            </a:endParaRPr>
          </a:p>
        </p:txBody>
      </p:sp>
      <p:sp>
        <p:nvSpPr>
          <p:cNvPr id="17" name="TextBox 16"/>
          <p:cNvSpPr txBox="1"/>
          <p:nvPr/>
        </p:nvSpPr>
        <p:spPr>
          <a:xfrm>
            <a:off x="2503357" y="2458387"/>
            <a:ext cx="254832" cy="369332"/>
          </a:xfrm>
          <a:prstGeom prst="rect">
            <a:avLst/>
          </a:prstGeom>
          <a:noFill/>
        </p:spPr>
        <p:txBody>
          <a:bodyPr wrap="square" rtlCol="0">
            <a:spAutoFit/>
          </a:bodyPr>
          <a:lstStyle/>
          <a:p>
            <a:r>
              <a:rPr lang="en-US" b="1" dirty="0" smtClean="0">
                <a:solidFill>
                  <a:srgbClr val="FF3300"/>
                </a:solidFill>
              </a:rPr>
              <a:t>7</a:t>
            </a:r>
            <a:endParaRPr lang="en-IN" b="1" dirty="0">
              <a:solidFill>
                <a:srgbClr val="FF3300"/>
              </a:solidFill>
            </a:endParaRPr>
          </a:p>
        </p:txBody>
      </p:sp>
      <p:sp>
        <p:nvSpPr>
          <p:cNvPr id="18" name="TextBox 17"/>
          <p:cNvSpPr txBox="1"/>
          <p:nvPr/>
        </p:nvSpPr>
        <p:spPr>
          <a:xfrm>
            <a:off x="2458386" y="4412530"/>
            <a:ext cx="599606" cy="369332"/>
          </a:xfrm>
          <a:prstGeom prst="rect">
            <a:avLst/>
          </a:prstGeom>
          <a:noFill/>
        </p:spPr>
        <p:txBody>
          <a:bodyPr wrap="square" rtlCol="0">
            <a:spAutoFit/>
          </a:bodyPr>
          <a:lstStyle/>
          <a:p>
            <a:r>
              <a:rPr lang="en-US" b="1" dirty="0" smtClean="0">
                <a:solidFill>
                  <a:srgbClr val="FF3300"/>
                </a:solidFill>
              </a:rPr>
              <a:t>18</a:t>
            </a:r>
            <a:endParaRPr lang="en-IN" b="1" dirty="0">
              <a:solidFill>
                <a:srgbClr val="FF3300"/>
              </a:solidFill>
            </a:endParaRPr>
          </a:p>
        </p:txBody>
      </p:sp>
      <p:sp>
        <p:nvSpPr>
          <p:cNvPr id="19" name="TextBox 18"/>
          <p:cNvSpPr txBox="1"/>
          <p:nvPr/>
        </p:nvSpPr>
        <p:spPr>
          <a:xfrm>
            <a:off x="3522688" y="3472934"/>
            <a:ext cx="329783" cy="369332"/>
          </a:xfrm>
          <a:prstGeom prst="rect">
            <a:avLst/>
          </a:prstGeom>
          <a:noFill/>
        </p:spPr>
        <p:txBody>
          <a:bodyPr wrap="square" rtlCol="0">
            <a:spAutoFit/>
          </a:bodyPr>
          <a:lstStyle/>
          <a:p>
            <a:r>
              <a:rPr lang="en-US" b="1" dirty="0" smtClean="0">
                <a:solidFill>
                  <a:srgbClr val="FF3300"/>
                </a:solidFill>
              </a:rPr>
              <a:t>3</a:t>
            </a:r>
            <a:endParaRPr lang="en-IN" b="1" dirty="0">
              <a:solidFill>
                <a:srgbClr val="FF3300"/>
              </a:solidFill>
            </a:endParaRPr>
          </a:p>
        </p:txBody>
      </p:sp>
      <p:sp>
        <p:nvSpPr>
          <p:cNvPr id="20" name="TextBox 19"/>
          <p:cNvSpPr txBox="1"/>
          <p:nvPr/>
        </p:nvSpPr>
        <p:spPr>
          <a:xfrm>
            <a:off x="554636" y="6360614"/>
            <a:ext cx="1109272" cy="369332"/>
          </a:xfrm>
          <a:prstGeom prst="rect">
            <a:avLst/>
          </a:prstGeom>
          <a:noFill/>
        </p:spPr>
        <p:txBody>
          <a:bodyPr wrap="square" rtlCol="0">
            <a:spAutoFit/>
          </a:bodyPr>
          <a:lstStyle/>
          <a:p>
            <a:r>
              <a:rPr lang="en-US" b="1" dirty="0" smtClean="0">
                <a:solidFill>
                  <a:srgbClr val="FF3300"/>
                </a:solidFill>
              </a:rPr>
              <a:t>4,15,24</a:t>
            </a:r>
            <a:endParaRPr lang="en-IN" b="1" dirty="0">
              <a:solidFill>
                <a:srgbClr val="FF3300"/>
              </a:solidFill>
            </a:endParaRPr>
          </a:p>
        </p:txBody>
      </p:sp>
      <p:sp>
        <p:nvSpPr>
          <p:cNvPr id="21" name="TextBox 20"/>
          <p:cNvSpPr txBox="1"/>
          <p:nvPr/>
        </p:nvSpPr>
        <p:spPr>
          <a:xfrm>
            <a:off x="5463915" y="1758633"/>
            <a:ext cx="404734" cy="369332"/>
          </a:xfrm>
          <a:prstGeom prst="rect">
            <a:avLst/>
          </a:prstGeom>
          <a:noFill/>
        </p:spPr>
        <p:txBody>
          <a:bodyPr wrap="square" rtlCol="0">
            <a:spAutoFit/>
          </a:bodyPr>
          <a:lstStyle/>
          <a:p>
            <a:r>
              <a:rPr lang="en-US" b="1" dirty="0" smtClean="0">
                <a:solidFill>
                  <a:srgbClr val="FF3300"/>
                </a:solidFill>
              </a:rPr>
              <a:t>8</a:t>
            </a:r>
            <a:endParaRPr lang="en-IN" b="1" dirty="0">
              <a:solidFill>
                <a:srgbClr val="FF3300"/>
              </a:solidFill>
            </a:endParaRPr>
          </a:p>
        </p:txBody>
      </p:sp>
      <p:sp>
        <p:nvSpPr>
          <p:cNvPr id="22" name="TextBox 21"/>
          <p:cNvSpPr txBox="1"/>
          <p:nvPr/>
        </p:nvSpPr>
        <p:spPr>
          <a:xfrm>
            <a:off x="5868649" y="1758633"/>
            <a:ext cx="322289" cy="369332"/>
          </a:xfrm>
          <a:prstGeom prst="rect">
            <a:avLst/>
          </a:prstGeom>
          <a:noFill/>
        </p:spPr>
        <p:txBody>
          <a:bodyPr wrap="square" rtlCol="0">
            <a:spAutoFit/>
          </a:bodyPr>
          <a:lstStyle/>
          <a:p>
            <a:r>
              <a:rPr lang="en-US" b="1" dirty="0" smtClean="0">
                <a:solidFill>
                  <a:srgbClr val="FF3300"/>
                </a:solidFill>
              </a:rPr>
              <a:t>2</a:t>
            </a:r>
            <a:endParaRPr lang="en-IN" b="1" dirty="0">
              <a:solidFill>
                <a:srgbClr val="FF3300"/>
              </a:solidFill>
            </a:endParaRPr>
          </a:p>
        </p:txBody>
      </p:sp>
      <p:sp>
        <p:nvSpPr>
          <p:cNvPr id="23" name="TextBox 22"/>
          <p:cNvSpPr txBox="1"/>
          <p:nvPr/>
        </p:nvSpPr>
        <p:spPr>
          <a:xfrm>
            <a:off x="4811841" y="1758633"/>
            <a:ext cx="209863" cy="369332"/>
          </a:xfrm>
          <a:prstGeom prst="rect">
            <a:avLst/>
          </a:prstGeom>
          <a:noFill/>
        </p:spPr>
        <p:txBody>
          <a:bodyPr wrap="square" rtlCol="0">
            <a:spAutoFit/>
          </a:bodyPr>
          <a:lstStyle/>
          <a:p>
            <a:r>
              <a:rPr lang="en-US" b="1" dirty="0" smtClean="0">
                <a:solidFill>
                  <a:srgbClr val="FF3300"/>
                </a:solidFill>
              </a:rPr>
              <a:t>5</a:t>
            </a:r>
            <a:endParaRPr lang="en-IN" b="1" dirty="0">
              <a:solidFill>
                <a:srgbClr val="FF3300"/>
              </a:solidFill>
            </a:endParaRPr>
          </a:p>
        </p:txBody>
      </p:sp>
      <p:sp>
        <p:nvSpPr>
          <p:cNvPr id="24" name="TextBox 23"/>
          <p:cNvSpPr txBox="1"/>
          <p:nvPr/>
        </p:nvSpPr>
        <p:spPr>
          <a:xfrm>
            <a:off x="1843790" y="1788613"/>
            <a:ext cx="419724" cy="369332"/>
          </a:xfrm>
          <a:prstGeom prst="rect">
            <a:avLst/>
          </a:prstGeom>
          <a:noFill/>
        </p:spPr>
        <p:txBody>
          <a:bodyPr wrap="square" rtlCol="0">
            <a:spAutoFit/>
          </a:bodyPr>
          <a:lstStyle/>
          <a:p>
            <a:r>
              <a:rPr lang="en-US" b="1" dirty="0" smtClean="0">
                <a:solidFill>
                  <a:srgbClr val="FF3300"/>
                </a:solidFill>
              </a:rPr>
              <a:t>6</a:t>
            </a:r>
            <a:endParaRPr lang="en-IN" b="1" dirty="0">
              <a:solidFill>
                <a:srgbClr val="FF3300"/>
              </a:solidFill>
            </a:endParaRPr>
          </a:p>
        </p:txBody>
      </p:sp>
      <p:sp>
        <p:nvSpPr>
          <p:cNvPr id="25" name="TextBox 24"/>
          <p:cNvSpPr txBox="1"/>
          <p:nvPr/>
        </p:nvSpPr>
        <p:spPr>
          <a:xfrm>
            <a:off x="4287185" y="2637631"/>
            <a:ext cx="449704" cy="369332"/>
          </a:xfrm>
          <a:prstGeom prst="rect">
            <a:avLst/>
          </a:prstGeom>
          <a:noFill/>
        </p:spPr>
        <p:txBody>
          <a:bodyPr wrap="square" rtlCol="0">
            <a:spAutoFit/>
          </a:bodyPr>
          <a:lstStyle/>
          <a:p>
            <a:r>
              <a:rPr lang="en-US" b="1" dirty="0" smtClean="0">
                <a:solidFill>
                  <a:srgbClr val="FF3300"/>
                </a:solidFill>
              </a:rPr>
              <a:t>10</a:t>
            </a:r>
            <a:endParaRPr lang="en-IN" b="1" dirty="0">
              <a:solidFill>
                <a:srgbClr val="FF3300"/>
              </a:solidFill>
            </a:endParaRPr>
          </a:p>
        </p:txBody>
      </p:sp>
      <p:sp>
        <p:nvSpPr>
          <p:cNvPr id="26" name="TextBox 25"/>
          <p:cNvSpPr txBox="1"/>
          <p:nvPr/>
        </p:nvSpPr>
        <p:spPr>
          <a:xfrm>
            <a:off x="2758189" y="3657600"/>
            <a:ext cx="509667" cy="369332"/>
          </a:xfrm>
          <a:prstGeom prst="rect">
            <a:avLst/>
          </a:prstGeom>
          <a:noFill/>
        </p:spPr>
        <p:txBody>
          <a:bodyPr wrap="square" rtlCol="0">
            <a:spAutoFit/>
          </a:bodyPr>
          <a:lstStyle/>
          <a:p>
            <a:r>
              <a:rPr lang="en-US" b="1" dirty="0" smtClean="0">
                <a:solidFill>
                  <a:srgbClr val="FF3300"/>
                </a:solidFill>
              </a:rPr>
              <a:t>14</a:t>
            </a:r>
            <a:endParaRPr lang="en-IN" b="1" dirty="0">
              <a:solidFill>
                <a:srgbClr val="FF3300"/>
              </a:solidFill>
            </a:endParaRPr>
          </a:p>
        </p:txBody>
      </p:sp>
      <p:sp>
        <p:nvSpPr>
          <p:cNvPr id="28" name="TextBox 27"/>
          <p:cNvSpPr txBox="1"/>
          <p:nvPr/>
        </p:nvSpPr>
        <p:spPr>
          <a:xfrm>
            <a:off x="1911244" y="5396460"/>
            <a:ext cx="876924" cy="369332"/>
          </a:xfrm>
          <a:prstGeom prst="rect">
            <a:avLst/>
          </a:prstGeom>
          <a:noFill/>
        </p:spPr>
        <p:txBody>
          <a:bodyPr wrap="square" rtlCol="0">
            <a:spAutoFit/>
          </a:bodyPr>
          <a:lstStyle/>
          <a:p>
            <a:r>
              <a:rPr lang="en-US" b="1" dirty="0" smtClean="0">
                <a:solidFill>
                  <a:srgbClr val="FF3300"/>
                </a:solidFill>
              </a:rPr>
              <a:t>16,23</a:t>
            </a:r>
            <a:endParaRPr lang="en-IN" b="1" dirty="0">
              <a:solidFill>
                <a:srgbClr val="FF3300"/>
              </a:solidFill>
            </a:endParaRPr>
          </a:p>
        </p:txBody>
      </p:sp>
      <p:sp>
        <p:nvSpPr>
          <p:cNvPr id="29" name="TextBox 28"/>
          <p:cNvSpPr txBox="1"/>
          <p:nvPr/>
        </p:nvSpPr>
        <p:spPr>
          <a:xfrm>
            <a:off x="3162924" y="2437975"/>
            <a:ext cx="584615" cy="369332"/>
          </a:xfrm>
          <a:prstGeom prst="rect">
            <a:avLst/>
          </a:prstGeom>
          <a:noFill/>
        </p:spPr>
        <p:txBody>
          <a:bodyPr wrap="square" rtlCol="0">
            <a:spAutoFit/>
          </a:bodyPr>
          <a:lstStyle/>
          <a:p>
            <a:r>
              <a:rPr lang="en-US" b="1" dirty="0" smtClean="0">
                <a:solidFill>
                  <a:srgbClr val="FF3300"/>
                </a:solidFill>
              </a:rPr>
              <a:t>19</a:t>
            </a:r>
            <a:endParaRPr lang="en-IN" b="1" dirty="0">
              <a:solidFill>
                <a:srgbClr val="FF3300"/>
              </a:solidFill>
            </a:endParaRPr>
          </a:p>
        </p:txBody>
      </p:sp>
      <p:sp>
        <p:nvSpPr>
          <p:cNvPr id="30" name="TextBox 29"/>
          <p:cNvSpPr txBox="1"/>
          <p:nvPr/>
        </p:nvSpPr>
        <p:spPr>
          <a:xfrm>
            <a:off x="5463916" y="2807307"/>
            <a:ext cx="565878" cy="369332"/>
          </a:xfrm>
          <a:prstGeom prst="rect">
            <a:avLst/>
          </a:prstGeom>
          <a:noFill/>
        </p:spPr>
        <p:txBody>
          <a:bodyPr wrap="square" rtlCol="0">
            <a:spAutoFit/>
          </a:bodyPr>
          <a:lstStyle/>
          <a:p>
            <a:r>
              <a:rPr lang="en-US" b="1" dirty="0" smtClean="0">
                <a:solidFill>
                  <a:srgbClr val="FF3300"/>
                </a:solidFill>
              </a:rPr>
              <a:t>26</a:t>
            </a:r>
            <a:endParaRPr lang="en-IN" b="1" dirty="0">
              <a:solidFill>
                <a:srgbClr val="FF3300"/>
              </a:solidFill>
            </a:endParaRPr>
          </a:p>
        </p:txBody>
      </p:sp>
    </p:spTree>
    <p:extLst>
      <p:ext uri="{BB962C8B-B14F-4D97-AF65-F5344CB8AC3E}">
        <p14:creationId xmlns:p14="http://schemas.microsoft.com/office/powerpoint/2010/main" xmlns="" val="1586569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3088427707"/>
              </p:ext>
            </p:extLst>
          </p:nvPr>
        </p:nvGraphicFramePr>
        <p:xfrm>
          <a:off x="914400" y="74950"/>
          <a:ext cx="10690167" cy="6690110"/>
        </p:xfrm>
        <a:graphic>
          <a:graphicData uri="http://schemas.openxmlformats.org/drawingml/2006/table">
            <a:tbl>
              <a:tblPr firstRow="1" bandRow="1">
                <a:tableStyleId>{5C22544A-7EE6-4342-B048-85BDC9FD1C3A}</a:tableStyleId>
              </a:tblPr>
              <a:tblGrid>
                <a:gridCol w="764771"/>
                <a:gridCol w="8212974"/>
                <a:gridCol w="1712422"/>
              </a:tblGrid>
              <a:tr h="595109">
                <a:tc gridSpan="3">
                  <a:txBody>
                    <a:bodyPr/>
                    <a:lstStyle/>
                    <a:p>
                      <a:pPr marL="0" indent="0" algn="ctr">
                        <a:buNone/>
                      </a:pPr>
                      <a:r>
                        <a:rPr lang="en-IN" sz="3600" dirty="0" smtClean="0"/>
                        <a:t> </a:t>
                      </a:r>
                      <a:r>
                        <a:rPr lang="en-IN" sz="3600" dirty="0" smtClean="0">
                          <a:solidFill>
                            <a:schemeClr val="bg1"/>
                          </a:solidFill>
                          <a:latin typeface="Bookman Old Style" pitchFamily="18" charset="0"/>
                        </a:rPr>
                        <a:t>Projects in PMKSY CAD-WM</a:t>
                      </a:r>
                      <a:endParaRPr lang="en-IN" sz="3600" dirty="0" smtClean="0">
                        <a:latin typeface="Bookman Old Style" pitchFamily="18" charset="0"/>
                      </a:endParaRP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r>
              <a:tr h="1173729">
                <a:tc>
                  <a:txBody>
                    <a:bodyPr/>
                    <a:lstStyle/>
                    <a:p>
                      <a:pPr marL="0" indent="0" algn="ctr">
                        <a:lnSpc>
                          <a:spcPct val="150000"/>
                        </a:lnSpc>
                        <a:buFont typeface="Arial" panose="020B0604020202020204" pitchFamily="34" charset="0"/>
                        <a:buNone/>
                      </a:pPr>
                      <a:r>
                        <a:rPr lang="en-IN" sz="2400" baseline="0" dirty="0" smtClean="0">
                          <a:latin typeface="Bodoni MT" pitchFamily="18" charset="0"/>
                        </a:rPr>
                        <a:t>1.</a:t>
                      </a:r>
                      <a:endParaRPr lang="en-IN" sz="2400" dirty="0" smtClean="0">
                        <a:latin typeface="Bodoni MT" pitchFamily="18" charset="0"/>
                      </a:endParaRP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l">
                        <a:lnSpc>
                          <a:spcPct val="150000"/>
                        </a:lnSpc>
                      </a:pPr>
                      <a:r>
                        <a:rPr lang="en-IN" sz="2400" dirty="0" smtClean="0">
                          <a:latin typeface="Bodoni MT" pitchFamily="18" charset="0"/>
                        </a:rPr>
                        <a:t>No. of Projects included</a:t>
                      </a:r>
                      <a:r>
                        <a:rPr lang="en-IN" sz="2400" baseline="0" dirty="0" smtClean="0">
                          <a:latin typeface="Bodoni MT" pitchFamily="18" charset="0"/>
                        </a:rPr>
                        <a:t> in PMKSY</a:t>
                      </a:r>
                      <a:endParaRPr lang="en-IN" sz="2400" dirty="0" smtClean="0">
                        <a:latin typeface="Bodoni MT" pitchFamily="18" charset="0"/>
                      </a:endParaRP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lang="en-IN" sz="2400" baseline="0" dirty="0" smtClean="0">
                          <a:latin typeface="Bodoni MT" pitchFamily="18" charset="0"/>
                        </a:rPr>
                        <a:t>26</a:t>
                      </a:r>
                      <a:endParaRPr lang="en-IN" sz="2400" dirty="0" smtClean="0">
                        <a:latin typeface="Bodoni MT" pitchFamily="18" charset="0"/>
                      </a:endParaRP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r>
              <a:tr h="1214204">
                <a:tc>
                  <a:txBody>
                    <a:bodyPr/>
                    <a:lstStyle/>
                    <a:p>
                      <a:pPr algn="ctr">
                        <a:lnSpc>
                          <a:spcPct val="150000"/>
                        </a:lnSpc>
                      </a:pPr>
                      <a:r>
                        <a:rPr lang="en-IN" sz="2400" dirty="0" smtClean="0">
                          <a:latin typeface="Bodoni MT" pitchFamily="18" charset="0"/>
                        </a:rPr>
                        <a:t>2.</a:t>
                      </a: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l">
                        <a:lnSpc>
                          <a:spcPct val="150000"/>
                        </a:lnSpc>
                      </a:pPr>
                      <a:r>
                        <a:rPr lang="en-IN" sz="2400" baseline="0" dirty="0" smtClean="0">
                          <a:latin typeface="Bodoni MT" pitchFamily="18" charset="0"/>
                        </a:rPr>
                        <a:t>No. of Projects which does not requires CADWM </a:t>
                      </a:r>
                    </a:p>
                    <a:p>
                      <a:pPr algn="l">
                        <a:lnSpc>
                          <a:spcPct val="150000"/>
                        </a:lnSpc>
                      </a:pPr>
                      <a:r>
                        <a:rPr lang="en-IN" sz="2400" baseline="0" dirty="0" smtClean="0">
                          <a:latin typeface="Bodoni MT" pitchFamily="18" charset="0"/>
                        </a:rPr>
                        <a:t>(</a:t>
                      </a:r>
                      <a:r>
                        <a:rPr lang="en-IN" sz="2400" baseline="0" dirty="0" err="1" smtClean="0">
                          <a:latin typeface="Bodoni MT" pitchFamily="18" charset="0"/>
                          <a:cs typeface="Aparajita" panose="020B0604020202020204" pitchFamily="34" charset="0"/>
                        </a:rPr>
                        <a:t>Warna</a:t>
                      </a:r>
                      <a:r>
                        <a:rPr lang="en-IN" sz="2400" baseline="0" dirty="0" smtClean="0">
                          <a:latin typeface="Bodoni MT" pitchFamily="18" charset="0"/>
                          <a:cs typeface="Aparajita" panose="020B0604020202020204" pitchFamily="34" charset="0"/>
                        </a:rPr>
                        <a:t>, </a:t>
                      </a:r>
                      <a:r>
                        <a:rPr lang="en-IN" sz="2400" baseline="0" dirty="0" err="1" smtClean="0">
                          <a:latin typeface="Bodoni MT" pitchFamily="18" charset="0"/>
                          <a:cs typeface="Aparajita" panose="020B0604020202020204" pitchFamily="34" charset="0"/>
                        </a:rPr>
                        <a:t>Naradave</a:t>
                      </a:r>
                      <a:r>
                        <a:rPr lang="en-IN" sz="2400" baseline="0" dirty="0" smtClean="0">
                          <a:latin typeface="Bodoni MT" pitchFamily="18" charset="0"/>
                          <a:cs typeface="Aparajita" panose="020B0604020202020204" pitchFamily="34" charset="0"/>
                        </a:rPr>
                        <a:t>, Wang, </a:t>
                      </a:r>
                      <a:r>
                        <a:rPr lang="en-IN" sz="2400" baseline="0" dirty="0" err="1" smtClean="0">
                          <a:latin typeface="Bodoni MT" pitchFamily="18" charset="0"/>
                          <a:cs typeface="Aparajita" panose="020B0604020202020204" pitchFamily="34" charset="0"/>
                        </a:rPr>
                        <a:t>Dongargaon</a:t>
                      </a:r>
                      <a:r>
                        <a:rPr lang="en-IN" sz="2400" baseline="0" dirty="0" smtClean="0">
                          <a:latin typeface="Bodoni MT" pitchFamily="18" charset="0"/>
                        </a:rPr>
                        <a:t>)</a:t>
                      </a:r>
                      <a:endParaRPr lang="en-IN" sz="2400" dirty="0" smtClean="0">
                        <a:latin typeface="Bodoni MT" pitchFamily="18" charset="0"/>
                      </a:endParaRP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lang="en-IN" sz="2400" baseline="0" dirty="0" smtClean="0">
                          <a:latin typeface="Bodoni MT" pitchFamily="18" charset="0"/>
                        </a:rPr>
                        <a:t>04</a:t>
                      </a:r>
                      <a:endParaRPr lang="en-IN" sz="2400" dirty="0" smtClean="0">
                        <a:latin typeface="Bodoni MT" pitchFamily="18" charset="0"/>
                      </a:endParaRP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r>
              <a:tr h="1199213">
                <a:tc>
                  <a:txBody>
                    <a:bodyPr/>
                    <a:lstStyle/>
                    <a:p>
                      <a:pPr algn="ctr">
                        <a:lnSpc>
                          <a:spcPct val="150000"/>
                        </a:lnSpc>
                      </a:pPr>
                      <a:r>
                        <a:rPr lang="en-IN" sz="2400" dirty="0" smtClean="0">
                          <a:latin typeface="Bodoni MT" pitchFamily="18" charset="0"/>
                        </a:rPr>
                        <a:t>3.</a:t>
                      </a: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l">
                        <a:lnSpc>
                          <a:spcPct val="150000"/>
                        </a:lnSpc>
                      </a:pPr>
                      <a:r>
                        <a:rPr lang="en-IN" sz="2400" dirty="0" smtClean="0">
                          <a:latin typeface="Bodoni MT" pitchFamily="18" charset="0"/>
                        </a:rPr>
                        <a:t>Net Projects Under CADWM Programme</a:t>
                      </a: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50000"/>
                        </a:lnSpc>
                      </a:pPr>
                      <a:r>
                        <a:rPr lang="en-IN" sz="2400" dirty="0" smtClean="0">
                          <a:latin typeface="Bodoni MT" pitchFamily="18" charset="0"/>
                        </a:rPr>
                        <a:t>22</a:t>
                      </a: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r>
              <a:tr h="1274164">
                <a:tc>
                  <a:txBody>
                    <a:bodyPr/>
                    <a:lstStyle/>
                    <a:p>
                      <a:pPr algn="ctr">
                        <a:lnSpc>
                          <a:spcPct val="150000"/>
                        </a:lnSpc>
                      </a:pPr>
                      <a:r>
                        <a:rPr lang="en-IN" sz="2400" dirty="0" smtClean="0">
                          <a:latin typeface="Bodoni MT" pitchFamily="18" charset="0"/>
                        </a:rPr>
                        <a:t>4.</a:t>
                      </a: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marL="0" marR="0" indent="0" algn="l" defTabSz="457200" rtl="0" eaLnBrk="1" fontAlgn="auto" latinLnBrk="0" hangingPunct="1">
                        <a:lnSpc>
                          <a:spcPct val="150000"/>
                        </a:lnSpc>
                        <a:spcBef>
                          <a:spcPts val="0"/>
                        </a:spcBef>
                        <a:spcAft>
                          <a:spcPts val="0"/>
                        </a:spcAft>
                        <a:buClrTx/>
                        <a:buSzTx/>
                        <a:buFontTx/>
                        <a:buNone/>
                        <a:tabLst/>
                        <a:defRPr/>
                      </a:pPr>
                      <a:r>
                        <a:rPr lang="en-IN" sz="2400" dirty="0" smtClean="0">
                          <a:latin typeface="Bodoni MT" pitchFamily="18" charset="0"/>
                        </a:rPr>
                        <a:t>Area Included in CADWM Programme ( Ha.)</a:t>
                      </a: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marL="0" marR="0" indent="0" algn="ctr" defTabSz="457200" rtl="0" eaLnBrk="1" fontAlgn="auto" latinLnBrk="0" hangingPunct="1">
                        <a:lnSpc>
                          <a:spcPct val="150000"/>
                        </a:lnSpc>
                        <a:spcBef>
                          <a:spcPts val="0"/>
                        </a:spcBef>
                        <a:spcAft>
                          <a:spcPts val="0"/>
                        </a:spcAft>
                        <a:buClrTx/>
                        <a:buSzTx/>
                        <a:buFontTx/>
                        <a:buNone/>
                        <a:tabLst/>
                        <a:defRPr/>
                      </a:pPr>
                      <a:r>
                        <a:rPr lang="en-IN" sz="2400" b="0" i="0" u="none" strike="noStrike" kern="1200" dirty="0" smtClean="0">
                          <a:solidFill>
                            <a:schemeClr val="dk1"/>
                          </a:solidFill>
                          <a:effectLst/>
                          <a:latin typeface="Bodoni MT" pitchFamily="18" charset="0"/>
                          <a:ea typeface="+mn-ea"/>
                          <a:cs typeface="+mn-cs"/>
                        </a:rPr>
                        <a:t>5,07,494</a:t>
                      </a: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r>
              <a:tr h="1064302">
                <a:tc>
                  <a:txBody>
                    <a:bodyPr/>
                    <a:lstStyle/>
                    <a:p>
                      <a:pPr algn="l">
                        <a:lnSpc>
                          <a:spcPct val="100000"/>
                        </a:lnSpc>
                      </a:pPr>
                      <a:r>
                        <a:rPr lang="en-IN" sz="2400" dirty="0" smtClean="0">
                          <a:latin typeface="Bodoni MT" pitchFamily="18" charset="0"/>
                        </a:rPr>
                        <a:t>5.</a:t>
                      </a: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l">
                        <a:lnSpc>
                          <a:spcPct val="100000"/>
                        </a:lnSpc>
                      </a:pPr>
                      <a:r>
                        <a:rPr lang="en-IN" sz="2400" dirty="0" smtClean="0">
                          <a:latin typeface="Bodoni MT" pitchFamily="18" charset="0"/>
                        </a:rPr>
                        <a:t>Total Cost of</a:t>
                      </a:r>
                      <a:r>
                        <a:rPr lang="en-IN" sz="2400" baseline="0" dirty="0" smtClean="0">
                          <a:latin typeface="Bodoni MT" pitchFamily="18" charset="0"/>
                        </a:rPr>
                        <a:t> CADWM Programme</a:t>
                      </a:r>
                      <a:r>
                        <a:rPr lang="en-IN" sz="2400" b="0" u="none" strike="noStrike" dirty="0" smtClean="0">
                          <a:effectLst/>
                          <a:latin typeface="Bodoni MT" pitchFamily="18" charset="0"/>
                        </a:rPr>
                        <a:t>(Cr)</a:t>
                      </a:r>
                      <a:endParaRPr lang="en-IN" sz="2400" dirty="0" smtClean="0">
                        <a:latin typeface="Bodoni MT" pitchFamily="18" charset="0"/>
                      </a:endParaRP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IN" sz="2400" b="0" u="none" strike="noStrike" dirty="0" smtClean="0">
                        <a:effectLst/>
                        <a:latin typeface="Bodoni MT"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IN" sz="2400" b="0" i="0" u="none" strike="noStrike" kern="1200" dirty="0" smtClean="0">
                          <a:solidFill>
                            <a:schemeClr val="dk1"/>
                          </a:solidFill>
                          <a:effectLst/>
                          <a:latin typeface="Bodoni MT" pitchFamily="18" charset="0"/>
                          <a:ea typeface="+mn-ea"/>
                          <a:cs typeface="+mn-cs"/>
                        </a:rPr>
                        <a:t>2123.99</a:t>
                      </a:r>
                      <a:endParaRPr lang="en-IN" sz="2400" b="0" i="0" u="none" strike="noStrike" dirty="0" smtClean="0">
                        <a:solidFill>
                          <a:srgbClr val="000000"/>
                        </a:solidFill>
                        <a:effectLst/>
                        <a:latin typeface="Bodoni MT" pitchFamily="18" charset="0"/>
                      </a:endParaRPr>
                    </a:p>
                    <a:p>
                      <a:pPr algn="l">
                        <a:lnSpc>
                          <a:spcPct val="100000"/>
                        </a:lnSpc>
                      </a:pPr>
                      <a:endParaRPr lang="en-IN" sz="2400" dirty="0" smtClean="0">
                        <a:latin typeface="Bodoni MT" pitchFamily="18" charset="0"/>
                      </a:endParaRPr>
                    </a:p>
                  </a:txBody>
                  <a:tcPr marL="91439" marR="9143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r>
            </a:tbl>
          </a:graphicData>
        </a:graphic>
      </p:graphicFrame>
    </p:spTree>
    <p:extLst>
      <p:ext uri="{BB962C8B-B14F-4D97-AF65-F5344CB8AC3E}">
        <p14:creationId xmlns:p14="http://schemas.microsoft.com/office/powerpoint/2010/main" xmlns="" val="30953822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943774404"/>
              </p:ext>
            </p:extLst>
          </p:nvPr>
        </p:nvGraphicFramePr>
        <p:xfrm>
          <a:off x="191069" y="158311"/>
          <a:ext cx="11846256" cy="6594077"/>
        </p:xfrm>
        <a:graphic>
          <a:graphicData uri="http://schemas.openxmlformats.org/drawingml/2006/table">
            <a:tbl>
              <a:tblPr/>
              <a:tblGrid>
                <a:gridCol w="1269241"/>
                <a:gridCol w="3193577"/>
                <a:gridCol w="1637731"/>
                <a:gridCol w="2000761"/>
                <a:gridCol w="1870224"/>
                <a:gridCol w="1874722"/>
              </a:tblGrid>
              <a:tr h="417607">
                <a:tc gridSpan="6">
                  <a:txBody>
                    <a:bodyPr/>
                    <a:lstStyle/>
                    <a:p>
                      <a:pPr algn="ctr" rtl="0" fontAlgn="ctr"/>
                      <a:r>
                        <a:rPr lang="en-IN" sz="1200" b="1" i="0" u="none" strike="noStrike" dirty="0" smtClean="0">
                          <a:solidFill>
                            <a:srgbClr val="000000"/>
                          </a:solidFill>
                          <a:effectLst/>
                          <a:latin typeface="Century" panose="02040604050505020304" pitchFamily="18" charset="0"/>
                        </a:rPr>
                        <a:t>                                                                                                   </a:t>
                      </a:r>
                      <a:r>
                        <a:rPr lang="en-IN" sz="1800" b="1" i="0" u="none" strike="noStrike" dirty="0" smtClean="0">
                          <a:solidFill>
                            <a:srgbClr val="000000"/>
                          </a:solidFill>
                          <a:effectLst/>
                          <a:latin typeface="Century" panose="02040604050505020304" pitchFamily="18" charset="0"/>
                        </a:rPr>
                        <a:t> Details </a:t>
                      </a:r>
                      <a:r>
                        <a:rPr lang="en-IN" sz="1800" b="1" i="0" u="none" strike="noStrike" dirty="0">
                          <a:solidFill>
                            <a:srgbClr val="000000"/>
                          </a:solidFill>
                          <a:effectLst/>
                          <a:latin typeface="Century" panose="02040604050505020304" pitchFamily="18" charset="0"/>
                        </a:rPr>
                        <a:t>of CCA and </a:t>
                      </a:r>
                      <a:r>
                        <a:rPr lang="en-IN" sz="1800" b="1" i="0" u="none" strike="noStrike" dirty="0" smtClean="0">
                          <a:solidFill>
                            <a:srgbClr val="000000"/>
                          </a:solidFill>
                          <a:effectLst/>
                          <a:latin typeface="Century" panose="02040604050505020304" pitchFamily="18" charset="0"/>
                        </a:rPr>
                        <a:t>COST</a:t>
                      </a:r>
                      <a:r>
                        <a:rPr lang="en-IN" sz="1200" b="1" i="0" u="none" strike="noStrike" dirty="0" smtClean="0">
                          <a:solidFill>
                            <a:srgbClr val="000000"/>
                          </a:solidFill>
                          <a:effectLst/>
                          <a:latin typeface="Century" panose="02040604050505020304" pitchFamily="18" charset="0"/>
                        </a:rPr>
                        <a:t>                                                              (</a:t>
                      </a:r>
                      <a:r>
                        <a:rPr lang="en-IN" sz="1200" b="1" i="0" u="none" strike="noStrike" dirty="0">
                          <a:solidFill>
                            <a:srgbClr val="000000"/>
                          </a:solidFill>
                          <a:effectLst/>
                          <a:latin typeface="Century" panose="02040604050505020304" pitchFamily="18" charset="0"/>
                        </a:rPr>
                        <a:t>Area in Ha. Cost in </a:t>
                      </a:r>
                      <a:r>
                        <a:rPr lang="en-IN" sz="1200" b="1" i="0" u="none" strike="noStrike" dirty="0" err="1">
                          <a:solidFill>
                            <a:srgbClr val="000000"/>
                          </a:solidFill>
                          <a:effectLst/>
                          <a:latin typeface="Century" panose="02040604050505020304" pitchFamily="18" charset="0"/>
                        </a:rPr>
                        <a:t>Rs</a:t>
                      </a:r>
                      <a:r>
                        <a:rPr lang="en-IN" sz="1200" b="1" i="0" u="none" strike="noStrike" dirty="0">
                          <a:solidFill>
                            <a:srgbClr val="000000"/>
                          </a:solidFill>
                          <a:effectLst/>
                          <a:latin typeface="Century" panose="02040604050505020304" pitchFamily="18" charset="0"/>
                        </a:rPr>
                        <a:t>. Cr)</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44364">
                <a:tc rowSpan="2">
                  <a:txBody>
                    <a:bodyPr/>
                    <a:lstStyle/>
                    <a:p>
                      <a:pPr algn="ctr" rtl="0" fontAlgn="ctr"/>
                      <a:r>
                        <a:rPr lang="en-IN" sz="1200" b="1" i="0" u="none" strike="noStrike" dirty="0" err="1">
                          <a:solidFill>
                            <a:srgbClr val="000000"/>
                          </a:solidFill>
                          <a:effectLst/>
                          <a:latin typeface="Century" panose="02040604050505020304" pitchFamily="18" charset="0"/>
                        </a:rPr>
                        <a:t>Sr.No</a:t>
                      </a:r>
                      <a:r>
                        <a:rPr lang="en-IN" sz="1200" b="1" i="0" u="none" strike="noStrike" dirty="0">
                          <a:solidFill>
                            <a:srgbClr val="000000"/>
                          </a:solidFill>
                          <a:effectLst/>
                          <a:latin typeface="Century" panose="02040604050505020304" pitchFamily="18" charset="0"/>
                        </a:rPr>
                        <a:t>.</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rowSpan="2">
                  <a:txBody>
                    <a:bodyPr/>
                    <a:lstStyle/>
                    <a:p>
                      <a:pPr algn="ctr" rtl="0" fontAlgn="ctr"/>
                      <a:r>
                        <a:rPr lang="en-IN" sz="1200" b="1" i="0" u="none" strike="noStrike" dirty="0">
                          <a:solidFill>
                            <a:srgbClr val="000000"/>
                          </a:solidFill>
                          <a:effectLst/>
                          <a:latin typeface="Century" panose="02040604050505020304" pitchFamily="18" charset="0"/>
                        </a:rPr>
                        <a:t>Name of Project</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rowSpan="2">
                  <a:txBody>
                    <a:bodyPr/>
                    <a:lstStyle/>
                    <a:p>
                      <a:pPr algn="ctr" rtl="0" fontAlgn="t"/>
                      <a:r>
                        <a:rPr lang="en-IN" sz="1200" b="1" i="0" u="none" strike="noStrike">
                          <a:solidFill>
                            <a:srgbClr val="000000"/>
                          </a:solidFill>
                          <a:effectLst/>
                          <a:latin typeface="Century" panose="02040604050505020304" pitchFamily="18" charset="0"/>
                        </a:rPr>
                        <a:t>CCA</a:t>
                      </a:r>
                    </a:p>
                  </a:txBody>
                  <a:tcPr marL="4885" marR="4885" marT="48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gridSpan="3">
                  <a:txBody>
                    <a:bodyPr/>
                    <a:lstStyle/>
                    <a:p>
                      <a:pPr algn="ctr" rtl="0" fontAlgn="t"/>
                      <a:r>
                        <a:rPr lang="en-IN" sz="1200" b="1" i="0" u="none" strike="noStrike">
                          <a:solidFill>
                            <a:srgbClr val="000000"/>
                          </a:solidFill>
                          <a:effectLst/>
                          <a:latin typeface="Century" panose="02040604050505020304" pitchFamily="18" charset="0"/>
                        </a:rPr>
                        <a:t>Cost </a:t>
                      </a:r>
                    </a:p>
                  </a:txBody>
                  <a:tcPr marL="4885" marR="4885" marT="48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r>
              <a:tr h="284380">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ctr" rtl="0" fontAlgn="t"/>
                      <a:r>
                        <a:rPr lang="en-IN" sz="1200" b="1" i="0" u="none" strike="noStrike" dirty="0">
                          <a:solidFill>
                            <a:srgbClr val="000000"/>
                          </a:solidFill>
                          <a:effectLst/>
                          <a:latin typeface="Century" panose="02040604050505020304" pitchFamily="18" charset="0"/>
                        </a:rPr>
                        <a:t>Total</a:t>
                      </a:r>
                    </a:p>
                  </a:txBody>
                  <a:tcPr marL="4885" marR="4885" marT="48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t"/>
                      <a:r>
                        <a:rPr lang="en-IN" sz="1200" b="1" i="0" u="none" strike="noStrike">
                          <a:solidFill>
                            <a:srgbClr val="000000"/>
                          </a:solidFill>
                          <a:effectLst/>
                          <a:latin typeface="Century" panose="02040604050505020304" pitchFamily="18" charset="0"/>
                        </a:rPr>
                        <a:t> Central Share</a:t>
                      </a:r>
                    </a:p>
                  </a:txBody>
                  <a:tcPr marL="4885" marR="4885" marT="48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t"/>
                      <a:r>
                        <a:rPr lang="en-IN" sz="1200" b="1" i="0" u="none" strike="noStrike">
                          <a:solidFill>
                            <a:srgbClr val="000000"/>
                          </a:solidFill>
                          <a:effectLst/>
                          <a:latin typeface="Century" panose="02040604050505020304" pitchFamily="18" charset="0"/>
                        </a:rPr>
                        <a:t> State share</a:t>
                      </a:r>
                    </a:p>
                  </a:txBody>
                  <a:tcPr marL="4885" marR="4885" marT="48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dirty="0">
                          <a:solidFill>
                            <a:srgbClr val="000000"/>
                          </a:solidFill>
                          <a:effectLst/>
                          <a:latin typeface="Century" panose="02040604050505020304" pitchFamily="18" charset="0"/>
                        </a:rPr>
                        <a:t>1</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 </a:t>
                      </a:r>
                      <a:r>
                        <a:rPr lang="en-IN" sz="1200" b="0" i="0" u="none" strike="noStrike" dirty="0" err="1">
                          <a:solidFill>
                            <a:srgbClr val="000000"/>
                          </a:solidFill>
                          <a:effectLst/>
                          <a:latin typeface="Century" panose="02040604050505020304" pitchFamily="18" charset="0"/>
                        </a:rPr>
                        <a:t>Waghur</a:t>
                      </a:r>
                      <a:endParaRPr lang="en-IN" sz="1200" b="0" i="0" u="none" strike="noStrike" dirty="0">
                        <a:solidFill>
                          <a:srgbClr val="000000"/>
                        </a:solidFill>
                        <a:effectLst/>
                        <a:latin typeface="Century" panose="02040604050505020304" pitchFamily="18" charset="0"/>
                      </a:endParaRP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8270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22.96</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11.48</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11.48</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2</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 </a:t>
                      </a:r>
                      <a:r>
                        <a:rPr lang="en-IN" sz="1200" b="0" i="0" u="none" strike="noStrike" dirty="0" err="1">
                          <a:solidFill>
                            <a:srgbClr val="000000"/>
                          </a:solidFill>
                          <a:effectLst/>
                          <a:latin typeface="Century" panose="02040604050505020304" pitchFamily="18" charset="0"/>
                        </a:rPr>
                        <a:t>Bawanthadi</a:t>
                      </a:r>
                      <a:endParaRPr lang="en-IN" sz="1200" b="0" i="0" u="none" strike="noStrike" dirty="0">
                        <a:solidFill>
                          <a:srgbClr val="000000"/>
                        </a:solidFill>
                        <a:effectLst/>
                        <a:latin typeface="Century" panose="02040604050505020304" pitchFamily="18" charset="0"/>
                      </a:endParaRP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15.63</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7.35</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8.2839</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3</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 Lower </a:t>
                      </a:r>
                      <a:r>
                        <a:rPr lang="en-IN" sz="1200" b="0" i="0" u="none" strike="noStrike" dirty="0" err="1">
                          <a:solidFill>
                            <a:srgbClr val="000000"/>
                          </a:solidFill>
                          <a:effectLst/>
                          <a:latin typeface="Century" panose="02040604050505020304" pitchFamily="18" charset="0"/>
                        </a:rPr>
                        <a:t>Dudhna</a:t>
                      </a:r>
                      <a:endParaRPr lang="en-IN" sz="1200" b="0" i="0" u="none" strike="noStrike" dirty="0">
                        <a:solidFill>
                          <a:srgbClr val="000000"/>
                        </a:solidFill>
                        <a:effectLst/>
                        <a:latin typeface="Century" panose="02040604050505020304" pitchFamily="18" charset="0"/>
                      </a:endParaRP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30035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145.49</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72.75</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72.745</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4</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 </a:t>
                      </a:r>
                      <a:r>
                        <a:rPr lang="en-IN" sz="1200" b="0" i="0" u="none" strike="noStrike" dirty="0" err="1">
                          <a:solidFill>
                            <a:srgbClr val="000000"/>
                          </a:solidFill>
                          <a:effectLst/>
                          <a:latin typeface="Century" panose="02040604050505020304" pitchFamily="18" charset="0"/>
                        </a:rPr>
                        <a:t>Tillari</a:t>
                      </a:r>
                      <a:endParaRPr lang="en-IN" sz="1200" b="0" i="0" u="none" strike="noStrike" dirty="0">
                        <a:solidFill>
                          <a:srgbClr val="000000"/>
                        </a:solidFill>
                        <a:effectLst/>
                        <a:latin typeface="Century" panose="02040604050505020304" pitchFamily="18" charset="0"/>
                      </a:endParaRP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6570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panose="02040604050505020304" pitchFamily="18" charset="0"/>
                        </a:rPr>
                        <a:t>32.43</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16.22</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16.215</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5</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 Lower </a:t>
                      </a:r>
                      <a:r>
                        <a:rPr lang="en-IN" sz="1200" b="0" i="0" u="none" strike="noStrike" dirty="0" err="1">
                          <a:solidFill>
                            <a:srgbClr val="000000"/>
                          </a:solidFill>
                          <a:effectLst/>
                          <a:latin typeface="Century" panose="02040604050505020304" pitchFamily="18" charset="0"/>
                        </a:rPr>
                        <a:t>Wardha</a:t>
                      </a:r>
                      <a:endParaRPr lang="en-IN" sz="1200" b="0" i="0" u="none" strike="noStrike" dirty="0">
                        <a:solidFill>
                          <a:srgbClr val="000000"/>
                        </a:solidFill>
                        <a:effectLst/>
                        <a:latin typeface="Century" panose="02040604050505020304" pitchFamily="18" charset="0"/>
                      </a:endParaRP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62450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panose="02040604050505020304" pitchFamily="18" charset="0"/>
                        </a:rPr>
                        <a:t>200.86</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100.43</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100.43</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6</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 Lower </a:t>
                      </a:r>
                      <a:r>
                        <a:rPr lang="en-IN" sz="1200" b="0" i="0" u="none" strike="noStrike" dirty="0" err="1">
                          <a:solidFill>
                            <a:srgbClr val="000000"/>
                          </a:solidFill>
                          <a:effectLst/>
                          <a:latin typeface="Century" panose="02040604050505020304" pitchFamily="18" charset="0"/>
                        </a:rPr>
                        <a:t>Panzara</a:t>
                      </a:r>
                      <a:endParaRPr lang="en-IN" sz="1200" b="0" i="0" u="none" strike="noStrike" dirty="0">
                        <a:solidFill>
                          <a:srgbClr val="000000"/>
                        </a:solidFill>
                        <a:effectLst/>
                        <a:latin typeface="Century" panose="02040604050505020304" pitchFamily="18" charset="0"/>
                      </a:endParaRP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6785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35.52</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17.76</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17.76</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7</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 N. M. </a:t>
                      </a:r>
                      <a:r>
                        <a:rPr lang="en-IN" sz="1200" b="0" i="0" u="none" strike="noStrike" dirty="0" err="1">
                          <a:solidFill>
                            <a:srgbClr val="000000"/>
                          </a:solidFill>
                          <a:effectLst/>
                          <a:latin typeface="Century" panose="02040604050505020304" pitchFamily="18" charset="0"/>
                        </a:rPr>
                        <a:t>Ph</a:t>
                      </a:r>
                      <a:r>
                        <a:rPr lang="en-IN" sz="1200" b="0" i="0" u="none" strike="noStrike" dirty="0">
                          <a:solidFill>
                            <a:srgbClr val="000000"/>
                          </a:solidFill>
                          <a:effectLst/>
                          <a:latin typeface="Century" panose="02040604050505020304" pitchFamily="18" charset="0"/>
                        </a:rPr>
                        <a:t>-II</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20500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98.5</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49.25</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49.25</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8</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 </a:t>
                      </a:r>
                      <a:r>
                        <a:rPr lang="en-IN" sz="1200" b="0" i="0" u="none" strike="noStrike" dirty="0" err="1">
                          <a:solidFill>
                            <a:srgbClr val="000000"/>
                          </a:solidFill>
                          <a:effectLst/>
                          <a:latin typeface="Century" panose="02040604050505020304" pitchFamily="18" charset="0"/>
                        </a:rPr>
                        <a:t>Gosikhurd</a:t>
                      </a:r>
                      <a:r>
                        <a:rPr lang="en-IN" sz="1200" b="0" i="0" u="none" strike="noStrike" dirty="0">
                          <a:solidFill>
                            <a:srgbClr val="000000"/>
                          </a:solidFill>
                          <a:effectLst/>
                          <a:latin typeface="Century" panose="02040604050505020304" pitchFamily="18" charset="0"/>
                        </a:rPr>
                        <a:t> (NP)</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190000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780.28</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390.14</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390.14</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9</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 Upper Pain Ganga</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17289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panose="02040604050505020304" pitchFamily="18" charset="0"/>
                        </a:rPr>
                        <a:t>69.62</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26.46</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43.1644</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10</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 Bembla</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29779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164.44</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57.55</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106.886</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11</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entury" panose="02040604050505020304" pitchFamily="18" charset="0"/>
                        </a:rPr>
                        <a:t>Tarli</a:t>
                      </a:r>
                      <a:r>
                        <a:rPr lang="en-IN" sz="1200" b="0" i="0" u="none" strike="noStrike" dirty="0">
                          <a:solidFill>
                            <a:srgbClr val="000000"/>
                          </a:solidFill>
                          <a:effectLst/>
                          <a:latin typeface="Century" panose="02040604050505020304" pitchFamily="18" charset="0"/>
                        </a:rPr>
                        <a:t>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13086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53.63</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25.21</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28.4239</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12</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D. Balkawdi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8130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71.05</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35.53</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35.525</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13</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Arjuna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5704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28.94</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11.29</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17.6534</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14</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Upper Kundalika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2800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14.63</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5.56</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9.0706</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15</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Aruna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5310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22.31</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10.49</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11.8243</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16</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Krishna Koyana LIS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52824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132.69</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67.67</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65.0181</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17</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Gadnadi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3111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19.12</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6.12</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13.0016</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18</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Sangola Canal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6883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32.44</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13.95</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18.4908</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19</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Khadakpurna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15720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79.42</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31.77</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47.652</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20</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Morna (G)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4229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16.79</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8.23</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8.5629</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21</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Lower Pedhi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10192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60.48</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28.43</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32.0544</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364">
                <a:tc>
                  <a:txBody>
                    <a:bodyPr/>
                    <a:lstStyle/>
                    <a:p>
                      <a:pPr algn="ctr" rtl="0" fontAlgn="b"/>
                      <a:r>
                        <a:rPr lang="en-IN" sz="1200" b="0" i="0" u="none" strike="noStrike">
                          <a:solidFill>
                            <a:srgbClr val="000000"/>
                          </a:solidFill>
                          <a:effectLst/>
                          <a:latin typeface="Century" panose="02040604050505020304" pitchFamily="18" charset="0"/>
                        </a:rPr>
                        <a:t>22</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panose="02040604050505020304" pitchFamily="18" charset="0"/>
                        </a:rPr>
                        <a:t>Kudali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5327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panose="02040604050505020304" pitchFamily="18" charset="0"/>
                        </a:rPr>
                        <a:t>26.76</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10.7</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panose="02040604050505020304" pitchFamily="18" charset="0"/>
                        </a:rPr>
                        <a:t>16.056</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71718">
                <a:tc>
                  <a:txBody>
                    <a:bodyPr/>
                    <a:lstStyle/>
                    <a:p>
                      <a:pPr algn="ctr" fontAlgn="b"/>
                      <a:r>
                        <a:rPr lang="en-IN" sz="1600" b="0" i="0" u="none" strike="noStrike">
                          <a:solidFill>
                            <a:srgbClr val="000000"/>
                          </a:solidFill>
                          <a:effectLst/>
                          <a:latin typeface="Arial" panose="020B0604020202020204" pitchFamily="34" charset="0"/>
                        </a:rPr>
                        <a:t> </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1" i="0" u="none" strike="noStrike" dirty="0">
                          <a:solidFill>
                            <a:srgbClr val="000000"/>
                          </a:solidFill>
                          <a:effectLst/>
                          <a:latin typeface="Century" panose="02040604050505020304" pitchFamily="18" charset="0"/>
                        </a:rPr>
                        <a:t>Total </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dirty="0">
                          <a:solidFill>
                            <a:srgbClr val="000000"/>
                          </a:solidFill>
                          <a:effectLst/>
                          <a:latin typeface="Century" panose="02040604050505020304" pitchFamily="18" charset="0"/>
                        </a:rPr>
                        <a:t>507494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400" b="1" i="0" u="none" strike="noStrike" dirty="0">
                          <a:solidFill>
                            <a:srgbClr val="000000"/>
                          </a:solidFill>
                          <a:effectLst/>
                          <a:latin typeface="Century" panose="02040604050505020304" pitchFamily="18" charset="0"/>
                        </a:rPr>
                        <a:t>2123.99</a:t>
                      </a:r>
                    </a:p>
                  </a:txBody>
                  <a:tcPr marL="4885" marR="4885" marT="4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1" i="0" u="none" strike="noStrike" dirty="0">
                          <a:solidFill>
                            <a:srgbClr val="000000"/>
                          </a:solidFill>
                          <a:effectLst/>
                          <a:latin typeface="Century" panose="02040604050505020304" pitchFamily="18" charset="0"/>
                        </a:rPr>
                        <a:t>1004.3</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400" b="1" i="0" u="none" strike="noStrike" dirty="0">
                          <a:solidFill>
                            <a:srgbClr val="000000"/>
                          </a:solidFill>
                          <a:effectLst/>
                          <a:latin typeface="Century" panose="02040604050505020304" pitchFamily="18" charset="0"/>
                        </a:rPr>
                        <a:t>1119.69</a:t>
                      </a:r>
                    </a:p>
                  </a:txBody>
                  <a:tcPr marL="4885" marR="4885" marT="48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bl>
          </a:graphicData>
        </a:graphic>
      </p:graphicFrame>
    </p:spTree>
    <p:extLst>
      <p:ext uri="{BB962C8B-B14F-4D97-AF65-F5344CB8AC3E}">
        <p14:creationId xmlns:p14="http://schemas.microsoft.com/office/powerpoint/2010/main" xmlns="" val="31566206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3717299872"/>
              </p:ext>
            </p:extLst>
          </p:nvPr>
        </p:nvGraphicFramePr>
        <p:xfrm>
          <a:off x="509666" y="209862"/>
          <a:ext cx="11332564" cy="640080"/>
        </p:xfrm>
        <a:graphic>
          <a:graphicData uri="http://schemas.openxmlformats.org/drawingml/2006/table">
            <a:tbl>
              <a:tblPr firstRow="1" bandRow="1">
                <a:tableStyleId>{5C22544A-7EE6-4342-B048-85BDC9FD1C3A}</a:tableStyleId>
              </a:tblPr>
              <a:tblGrid>
                <a:gridCol w="11332564"/>
              </a:tblGrid>
              <a:tr h="389745">
                <a:tc>
                  <a:txBody>
                    <a:bodyPr/>
                    <a:lstStyle/>
                    <a:p>
                      <a:pPr marL="0" indent="0" algn="ctr" defTabSz="914400" rtl="0" eaLnBrk="1" latinLnBrk="0" hangingPunct="1">
                        <a:buNone/>
                      </a:pPr>
                      <a:r>
                        <a:rPr lang="en-IN" sz="3600" b="1" u="none" kern="1200" dirty="0" smtClean="0">
                          <a:solidFill>
                            <a:schemeClr val="bg1"/>
                          </a:solidFill>
                          <a:latin typeface="Bookman Old Style" pitchFamily="18" charset="0"/>
                          <a:ea typeface="+mn-ea"/>
                          <a:cs typeface="+mn-cs"/>
                        </a:rPr>
                        <a:t>Status of DPR Inclusion, MOU &amp; CA Release</a:t>
                      </a:r>
                    </a:p>
                  </a:txBody>
                  <a:tcPr marL="91439" marR="91439">
                    <a:solidFill>
                      <a:schemeClr val="accent1">
                        <a:lumMod val="50000"/>
                        <a:lumOff val="50000"/>
                      </a:schemeClr>
                    </a:solidFill>
                  </a:tcPr>
                </a:tc>
              </a:tr>
            </a:tbl>
          </a:graphicData>
        </a:graphic>
      </p:graphicFrame>
      <p:sp>
        <p:nvSpPr>
          <p:cNvPr id="10" name="Title 9"/>
          <p:cNvSpPr>
            <a:spLocks noGrp="1"/>
          </p:cNvSpPr>
          <p:nvPr>
            <p:ph type="title"/>
          </p:nvPr>
        </p:nvSpPr>
        <p:spPr>
          <a:xfrm>
            <a:off x="767403" y="1299636"/>
            <a:ext cx="11210220" cy="5871515"/>
          </a:xfrm>
        </p:spPr>
        <p:txBody>
          <a:bodyPr>
            <a:normAutofit fontScale="90000"/>
          </a:bodyPr>
          <a:lstStyle/>
          <a:p>
            <a:r>
              <a:rPr lang="en-IN" sz="2700" b="1" cap="none" dirty="0" smtClean="0">
                <a:solidFill>
                  <a:schemeClr val="bg1"/>
                </a:solidFill>
                <a:latin typeface="Bodoni MT" pitchFamily="18" charset="0"/>
              </a:rPr>
              <a:t>A] </a:t>
            </a:r>
            <a:r>
              <a:rPr lang="en-IN" sz="2700" b="1" cap="none" dirty="0" smtClean="0">
                <a:solidFill>
                  <a:schemeClr val="bg1"/>
                </a:solidFill>
                <a:latin typeface="Bodoni MT" pitchFamily="18" charset="0"/>
              </a:rPr>
              <a:t>DPR Status</a:t>
            </a:r>
            <a:r>
              <a:rPr lang="en-IN" sz="2700" cap="none" dirty="0">
                <a:solidFill>
                  <a:schemeClr val="bg1"/>
                </a:solidFill>
                <a:latin typeface="Bodoni MT" pitchFamily="18" charset="0"/>
              </a:rPr>
              <a:t/>
            </a:r>
            <a:br>
              <a:rPr lang="en-IN" sz="2700" cap="none" dirty="0">
                <a:solidFill>
                  <a:schemeClr val="bg1"/>
                </a:solidFill>
                <a:latin typeface="Bodoni MT" pitchFamily="18" charset="0"/>
              </a:rPr>
            </a:br>
            <a:r>
              <a:rPr lang="en-IN" sz="2700" cap="none" dirty="0" smtClean="0">
                <a:solidFill>
                  <a:schemeClr val="bg1"/>
                </a:solidFill>
                <a:latin typeface="Bodoni MT" pitchFamily="18" charset="0"/>
              </a:rPr>
              <a:t>• </a:t>
            </a:r>
            <a:r>
              <a:rPr lang="en-IN" sz="2700" cap="none" dirty="0">
                <a:solidFill>
                  <a:schemeClr val="bg1"/>
                </a:solidFill>
                <a:latin typeface="Aparajita" pitchFamily="34" charset="0"/>
                <a:cs typeface="Aparajita" pitchFamily="34" charset="0"/>
              </a:rPr>
              <a:t>Total no. of projects in CADWM : 22</a:t>
            </a:r>
            <a:br>
              <a:rPr lang="en-IN" sz="2700" cap="none" dirty="0">
                <a:solidFill>
                  <a:schemeClr val="bg1"/>
                </a:solidFill>
                <a:latin typeface="Aparajita" pitchFamily="34" charset="0"/>
                <a:cs typeface="Aparajita" pitchFamily="34" charset="0"/>
              </a:rPr>
            </a:br>
            <a:r>
              <a:rPr lang="en-IN" sz="2700" cap="none" dirty="0">
                <a:solidFill>
                  <a:schemeClr val="bg1"/>
                </a:solidFill>
                <a:latin typeface="Aparajita" pitchFamily="34" charset="0"/>
                <a:cs typeface="Aparajita" pitchFamily="34" charset="0"/>
              </a:rPr>
              <a:t>• No of Projects Included in CADWM: </a:t>
            </a:r>
            <a:r>
              <a:rPr lang="en-IN" sz="2700" cap="none" dirty="0" smtClean="0">
                <a:solidFill>
                  <a:schemeClr val="bg1"/>
                </a:solidFill>
                <a:latin typeface="Aparajita" pitchFamily="34" charset="0"/>
                <a:cs typeface="Aparajita" pitchFamily="34" charset="0"/>
              </a:rPr>
              <a:t>22</a:t>
            </a:r>
            <a:br>
              <a:rPr lang="en-IN" sz="2700" cap="none" dirty="0" smtClean="0">
                <a:solidFill>
                  <a:schemeClr val="bg1"/>
                </a:solidFill>
                <a:latin typeface="Aparajita" pitchFamily="34" charset="0"/>
                <a:cs typeface="Aparajita" pitchFamily="34" charset="0"/>
              </a:rPr>
            </a:br>
            <a:r>
              <a:rPr lang="en-IN" sz="2700" cap="none" dirty="0" smtClean="0">
                <a:solidFill>
                  <a:schemeClr val="bg1"/>
                </a:solidFill>
                <a:latin typeface="Aparajita" pitchFamily="34" charset="0"/>
                <a:cs typeface="Aparajita" pitchFamily="34" charset="0"/>
              </a:rPr>
              <a:t/>
            </a:r>
            <a:br>
              <a:rPr lang="en-IN" sz="2700" cap="none" dirty="0" smtClean="0">
                <a:solidFill>
                  <a:schemeClr val="bg1"/>
                </a:solidFill>
                <a:latin typeface="Aparajita" pitchFamily="34" charset="0"/>
                <a:cs typeface="Aparajita" pitchFamily="34" charset="0"/>
              </a:rPr>
            </a:br>
            <a:r>
              <a:rPr lang="en-IN" sz="2700" cap="none" dirty="0" smtClean="0">
                <a:solidFill>
                  <a:schemeClr val="bg1"/>
                </a:solidFill>
                <a:latin typeface="Aparajita" pitchFamily="34" charset="0"/>
                <a:cs typeface="Aparajita" pitchFamily="34" charset="0"/>
              </a:rPr>
              <a:t>B</a:t>
            </a:r>
            <a:r>
              <a:rPr lang="en-IN" sz="2700" cap="none" dirty="0" smtClean="0">
                <a:solidFill>
                  <a:schemeClr val="bg1"/>
                </a:solidFill>
                <a:latin typeface="Aparajita" pitchFamily="34" charset="0"/>
                <a:cs typeface="Aparajita" pitchFamily="34" charset="0"/>
              </a:rPr>
              <a:t>] </a:t>
            </a:r>
            <a:r>
              <a:rPr lang="en-IN" sz="2700" b="1" cap="none" dirty="0" smtClean="0">
                <a:solidFill>
                  <a:schemeClr val="bg1"/>
                </a:solidFill>
                <a:latin typeface="Aparajita" pitchFamily="34" charset="0"/>
                <a:cs typeface="Aparajita" pitchFamily="34" charset="0"/>
              </a:rPr>
              <a:t>MOU Status</a:t>
            </a:r>
            <a:r>
              <a:rPr lang="en-IN" sz="2700" cap="none" dirty="0">
                <a:solidFill>
                  <a:schemeClr val="bg1"/>
                </a:solidFill>
                <a:latin typeface="Aparajita" pitchFamily="34" charset="0"/>
                <a:cs typeface="Aparajita" pitchFamily="34" charset="0"/>
              </a:rPr>
              <a:t/>
            </a:r>
            <a:br>
              <a:rPr lang="en-IN" sz="2700" cap="none" dirty="0">
                <a:solidFill>
                  <a:schemeClr val="bg1"/>
                </a:solidFill>
                <a:latin typeface="Aparajita" pitchFamily="34" charset="0"/>
                <a:cs typeface="Aparajita" pitchFamily="34" charset="0"/>
              </a:rPr>
            </a:br>
            <a:r>
              <a:rPr lang="en-IN" sz="2700" cap="none" dirty="0" smtClean="0">
                <a:solidFill>
                  <a:schemeClr val="bg1"/>
                </a:solidFill>
                <a:latin typeface="Aparajita" pitchFamily="34" charset="0"/>
                <a:cs typeface="Aparajita" pitchFamily="34" charset="0"/>
              </a:rPr>
              <a:t>• </a:t>
            </a:r>
            <a:r>
              <a:rPr lang="en-IN" sz="2200" cap="none" dirty="0" smtClean="0">
                <a:solidFill>
                  <a:schemeClr val="bg1"/>
                </a:solidFill>
                <a:latin typeface="Aparajita" pitchFamily="34" charset="0"/>
                <a:cs typeface="Aparajita" pitchFamily="34" charset="0"/>
              </a:rPr>
              <a:t>No. </a:t>
            </a:r>
            <a:r>
              <a:rPr lang="en-IN" sz="2200" cap="none" dirty="0">
                <a:solidFill>
                  <a:schemeClr val="bg1"/>
                </a:solidFill>
                <a:latin typeface="Aparajita" pitchFamily="34" charset="0"/>
                <a:cs typeface="Aparajita" pitchFamily="34" charset="0"/>
              </a:rPr>
              <a:t>of Projects MOU </a:t>
            </a:r>
            <a:r>
              <a:rPr lang="en-IN" sz="2200" cap="none" dirty="0" smtClean="0">
                <a:solidFill>
                  <a:schemeClr val="bg1"/>
                </a:solidFill>
                <a:latin typeface="Aparajita" pitchFamily="34" charset="0"/>
                <a:cs typeface="Aparajita" pitchFamily="34" charset="0"/>
              </a:rPr>
              <a:t>Sent  </a:t>
            </a:r>
            <a:r>
              <a:rPr lang="en-IN" sz="2200" cap="none" dirty="0">
                <a:solidFill>
                  <a:schemeClr val="bg1"/>
                </a:solidFill>
                <a:latin typeface="Aparajita" pitchFamily="34" charset="0"/>
                <a:cs typeface="Aparajita" pitchFamily="34" charset="0"/>
              </a:rPr>
              <a:t>for </a:t>
            </a:r>
            <a:r>
              <a:rPr lang="en-IN" sz="2200" cap="none" dirty="0" smtClean="0">
                <a:solidFill>
                  <a:schemeClr val="bg1"/>
                </a:solidFill>
                <a:latin typeface="Aparajita" pitchFamily="34" charset="0"/>
                <a:cs typeface="Aparajita" pitchFamily="34" charset="0"/>
              </a:rPr>
              <a:t>Approval </a:t>
            </a:r>
            <a:r>
              <a:rPr lang="en-IN" sz="2200" cap="none" dirty="0">
                <a:solidFill>
                  <a:schemeClr val="bg1"/>
                </a:solidFill>
                <a:latin typeface="Aparajita" pitchFamily="34" charset="0"/>
                <a:cs typeface="Aparajita" pitchFamily="34" charset="0"/>
              </a:rPr>
              <a:t>to Central Govt.</a:t>
            </a:r>
            <a:r>
              <a:rPr lang="en-IN" sz="2200" cap="none" dirty="0" smtClean="0">
                <a:solidFill>
                  <a:schemeClr val="bg1"/>
                </a:solidFill>
                <a:latin typeface="Aparajita" pitchFamily="34" charset="0"/>
                <a:cs typeface="Aparajita" pitchFamily="34" charset="0"/>
              </a:rPr>
              <a:t> – 22</a:t>
            </a:r>
            <a:r>
              <a:rPr lang="en-IN" sz="2200" cap="none" dirty="0">
                <a:solidFill>
                  <a:schemeClr val="bg1"/>
                </a:solidFill>
                <a:latin typeface="Aparajita" pitchFamily="34" charset="0"/>
                <a:cs typeface="Aparajita" pitchFamily="34" charset="0"/>
              </a:rPr>
              <a:t/>
            </a:r>
            <a:br>
              <a:rPr lang="en-IN" sz="2200" cap="none" dirty="0">
                <a:solidFill>
                  <a:schemeClr val="bg1"/>
                </a:solidFill>
                <a:latin typeface="Aparajita" pitchFamily="34" charset="0"/>
                <a:cs typeface="Aparajita" pitchFamily="34" charset="0"/>
              </a:rPr>
            </a:br>
            <a:r>
              <a:rPr lang="en-IN" sz="2200" cap="none" dirty="0" smtClean="0">
                <a:solidFill>
                  <a:schemeClr val="bg1"/>
                </a:solidFill>
                <a:latin typeface="Aparajita" pitchFamily="34" charset="0"/>
                <a:cs typeface="Aparajita" pitchFamily="34" charset="0"/>
              </a:rPr>
              <a:t> </a:t>
            </a:r>
            <a:r>
              <a:rPr lang="en-IN" sz="2200" cap="none" dirty="0">
                <a:solidFill>
                  <a:schemeClr val="bg1"/>
                </a:solidFill>
                <a:latin typeface="Aparajita" pitchFamily="34" charset="0"/>
                <a:cs typeface="Aparajita" pitchFamily="34" charset="0"/>
              </a:rPr>
              <a:t>• No. of Projects MOU Signed– </a:t>
            </a:r>
            <a:r>
              <a:rPr lang="en-IN" sz="2200" cap="none" dirty="0" smtClean="0">
                <a:solidFill>
                  <a:schemeClr val="bg1"/>
                </a:solidFill>
                <a:latin typeface="Aparajita" pitchFamily="34" charset="0"/>
                <a:cs typeface="Aparajita" pitchFamily="34" charset="0"/>
              </a:rPr>
              <a:t>10 </a:t>
            </a:r>
            <a:r>
              <a:rPr lang="en-IN" sz="2200" cap="none" dirty="0">
                <a:solidFill>
                  <a:schemeClr val="bg1"/>
                </a:solidFill>
                <a:latin typeface="Aparajita" pitchFamily="34" charset="0"/>
                <a:cs typeface="Aparajita" pitchFamily="34" charset="0"/>
              </a:rPr>
              <a:t>( </a:t>
            </a:r>
            <a:r>
              <a:rPr lang="en-IN" sz="2200" cap="none" dirty="0" err="1">
                <a:solidFill>
                  <a:schemeClr val="bg1"/>
                </a:solidFill>
                <a:latin typeface="Aparajita" pitchFamily="34" charset="0"/>
                <a:cs typeface="Aparajita" pitchFamily="34" charset="0"/>
              </a:rPr>
              <a:t>Tarali</a:t>
            </a:r>
            <a:r>
              <a:rPr lang="en-IN" sz="2200" cap="none" dirty="0">
                <a:solidFill>
                  <a:schemeClr val="bg1"/>
                </a:solidFill>
                <a:latin typeface="Aparajita" pitchFamily="34" charset="0"/>
                <a:cs typeface="Aparajita" pitchFamily="34" charset="0"/>
              </a:rPr>
              <a:t>, KKLIS, </a:t>
            </a:r>
            <a:r>
              <a:rPr lang="en-IN" sz="2200" cap="none" dirty="0" err="1">
                <a:solidFill>
                  <a:schemeClr val="bg1"/>
                </a:solidFill>
                <a:latin typeface="Aparajita" pitchFamily="34" charset="0"/>
                <a:cs typeface="Aparajita" pitchFamily="34" charset="0"/>
              </a:rPr>
              <a:t>Sangola</a:t>
            </a:r>
            <a:r>
              <a:rPr lang="en-IN" sz="2200" cap="none" dirty="0">
                <a:solidFill>
                  <a:schemeClr val="bg1"/>
                </a:solidFill>
                <a:latin typeface="Aparajita" pitchFamily="34" charset="0"/>
                <a:cs typeface="Aparajita" pitchFamily="34" charset="0"/>
              </a:rPr>
              <a:t> Branch Canal, </a:t>
            </a:r>
            <a:r>
              <a:rPr lang="en-IN" sz="2200" cap="none" dirty="0" err="1" smtClean="0">
                <a:solidFill>
                  <a:schemeClr val="bg1"/>
                </a:solidFill>
                <a:latin typeface="Aparajita" pitchFamily="34" charset="0"/>
                <a:cs typeface="Aparajita" pitchFamily="34" charset="0"/>
              </a:rPr>
              <a:t>L.Dudhana</a:t>
            </a:r>
            <a:r>
              <a:rPr lang="en-IN" sz="2200" cap="none" dirty="0" smtClean="0">
                <a:solidFill>
                  <a:schemeClr val="bg1"/>
                </a:solidFill>
                <a:latin typeface="Aparajita" pitchFamily="34" charset="0"/>
                <a:cs typeface="Aparajita" pitchFamily="34" charset="0"/>
              </a:rPr>
              <a:t>, Upper  </a:t>
            </a:r>
            <a:r>
              <a:rPr lang="en-IN" sz="2200" cap="none" dirty="0" err="1" smtClean="0">
                <a:solidFill>
                  <a:schemeClr val="bg1"/>
                </a:solidFill>
                <a:latin typeface="Aparajita" pitchFamily="34" charset="0"/>
                <a:cs typeface="Aparajita" pitchFamily="34" charset="0"/>
              </a:rPr>
              <a:t>Kundlika</a:t>
            </a:r>
            <a:r>
              <a:rPr lang="en-IN" sz="2200" cap="none" dirty="0">
                <a:solidFill>
                  <a:schemeClr val="bg1"/>
                </a:solidFill>
                <a:latin typeface="Aparajita" pitchFamily="34" charset="0"/>
                <a:cs typeface="Aparajita" pitchFamily="34" charset="0"/>
              </a:rPr>
              <a:t>, </a:t>
            </a:r>
            <a:r>
              <a:rPr lang="en-IN" sz="2200" cap="none" dirty="0" smtClean="0">
                <a:solidFill>
                  <a:schemeClr val="bg1"/>
                </a:solidFill>
                <a:latin typeface="Aparajita" pitchFamily="34" charset="0"/>
                <a:cs typeface="Aparajita" pitchFamily="34" charset="0"/>
              </a:rPr>
              <a:t>Upper </a:t>
            </a:r>
            <a:r>
              <a:rPr lang="en-IN" sz="2200" cap="none" dirty="0" err="1">
                <a:solidFill>
                  <a:schemeClr val="bg1"/>
                </a:solidFill>
                <a:latin typeface="Aparajita" pitchFamily="34" charset="0"/>
                <a:cs typeface="Aparajita" pitchFamily="34" charset="0"/>
              </a:rPr>
              <a:t>Painganga</a:t>
            </a:r>
            <a:r>
              <a:rPr lang="en-IN" sz="2200" cap="none" dirty="0">
                <a:solidFill>
                  <a:schemeClr val="bg1"/>
                </a:solidFill>
                <a:latin typeface="Aparajita" pitchFamily="34" charset="0"/>
                <a:cs typeface="Aparajita" pitchFamily="34" charset="0"/>
              </a:rPr>
              <a:t>, </a:t>
            </a:r>
            <a:r>
              <a:rPr lang="en-IN" sz="2200" cap="none" dirty="0" err="1">
                <a:solidFill>
                  <a:schemeClr val="bg1"/>
                </a:solidFill>
                <a:latin typeface="Aparajita" pitchFamily="34" charset="0"/>
                <a:cs typeface="Aparajita" pitchFamily="34" charset="0"/>
              </a:rPr>
              <a:t>Tillari</a:t>
            </a:r>
            <a:r>
              <a:rPr lang="en-IN" sz="2200" cap="none" dirty="0">
                <a:solidFill>
                  <a:schemeClr val="bg1"/>
                </a:solidFill>
                <a:latin typeface="Aparajita" pitchFamily="34" charset="0"/>
                <a:cs typeface="Aparajita" pitchFamily="34" charset="0"/>
              </a:rPr>
              <a:t>, </a:t>
            </a:r>
            <a:r>
              <a:rPr lang="en-IN" sz="2200" cap="none" dirty="0" err="1" smtClean="0">
                <a:solidFill>
                  <a:schemeClr val="bg1"/>
                </a:solidFill>
                <a:latin typeface="Aparajita" pitchFamily="34" charset="0"/>
                <a:cs typeface="Aparajita" pitchFamily="34" charset="0"/>
              </a:rPr>
              <a:t>Arjuna</a:t>
            </a:r>
            <a:r>
              <a:rPr lang="en-IN" sz="2200" cap="none" dirty="0" smtClean="0">
                <a:solidFill>
                  <a:schemeClr val="bg1"/>
                </a:solidFill>
                <a:latin typeface="Aparajita" pitchFamily="34" charset="0"/>
                <a:cs typeface="Aparajita" pitchFamily="34" charset="0"/>
              </a:rPr>
              <a:t>, </a:t>
            </a:r>
            <a:r>
              <a:rPr lang="en-IN" sz="2200" cap="none" dirty="0" err="1" smtClean="0">
                <a:solidFill>
                  <a:schemeClr val="bg1"/>
                </a:solidFill>
                <a:latin typeface="Aparajita" pitchFamily="34" charset="0"/>
                <a:cs typeface="Aparajita" pitchFamily="34" charset="0"/>
              </a:rPr>
              <a:t>Gadnadi</a:t>
            </a:r>
            <a:r>
              <a:rPr lang="en-IN" sz="2200" cap="none" dirty="0" smtClean="0">
                <a:solidFill>
                  <a:schemeClr val="bg1"/>
                </a:solidFill>
                <a:latin typeface="Aparajita" pitchFamily="34" charset="0"/>
                <a:cs typeface="Aparajita" pitchFamily="34" charset="0"/>
              </a:rPr>
              <a:t>, </a:t>
            </a:r>
            <a:r>
              <a:rPr lang="en-IN" sz="2200" cap="none" dirty="0" err="1" smtClean="0">
                <a:solidFill>
                  <a:schemeClr val="bg1"/>
                </a:solidFill>
                <a:latin typeface="Aparajita" pitchFamily="34" charset="0"/>
                <a:cs typeface="Aparajita" pitchFamily="34" charset="0"/>
              </a:rPr>
              <a:t>Bawanthadi</a:t>
            </a:r>
            <a:r>
              <a:rPr lang="en-IN" sz="2200" cap="none" smtClean="0">
                <a:solidFill>
                  <a:schemeClr val="bg1"/>
                </a:solidFill>
                <a:latin typeface="Aparajita" pitchFamily="34" charset="0"/>
                <a:cs typeface="Aparajita" pitchFamily="34" charset="0"/>
              </a:rPr>
              <a:t>)</a:t>
            </a:r>
            <a:br>
              <a:rPr lang="en-IN" sz="2200" cap="none" smtClean="0">
                <a:solidFill>
                  <a:schemeClr val="bg1"/>
                </a:solidFill>
                <a:latin typeface="Aparajita" pitchFamily="34" charset="0"/>
                <a:cs typeface="Aparajita" pitchFamily="34" charset="0"/>
              </a:rPr>
            </a:br>
            <a:r>
              <a:rPr lang="en-IN" sz="2700" cap="none" dirty="0" smtClean="0">
                <a:solidFill>
                  <a:schemeClr val="bg1"/>
                </a:solidFill>
                <a:latin typeface="Aparajita" pitchFamily="34" charset="0"/>
                <a:cs typeface="Aparajita" pitchFamily="34" charset="0"/>
              </a:rPr>
              <a:t/>
            </a:r>
            <a:br>
              <a:rPr lang="en-IN" sz="2700" cap="none" dirty="0" smtClean="0">
                <a:solidFill>
                  <a:schemeClr val="bg1"/>
                </a:solidFill>
                <a:latin typeface="Aparajita" pitchFamily="34" charset="0"/>
                <a:cs typeface="Aparajita" pitchFamily="34" charset="0"/>
              </a:rPr>
            </a:br>
            <a:r>
              <a:rPr lang="en-IN" sz="2700" cap="none" dirty="0" smtClean="0">
                <a:solidFill>
                  <a:schemeClr val="bg1"/>
                </a:solidFill>
                <a:latin typeface="Aparajita" pitchFamily="34" charset="0"/>
                <a:cs typeface="Aparajita" pitchFamily="34" charset="0"/>
              </a:rPr>
              <a:t> </a:t>
            </a:r>
            <a:r>
              <a:rPr lang="en-IN" sz="2700" b="1" cap="none" dirty="0">
                <a:solidFill>
                  <a:schemeClr val="bg1"/>
                </a:solidFill>
                <a:latin typeface="Bodoni MT" pitchFamily="18" charset="0"/>
                <a:cs typeface="Aparajita" pitchFamily="34" charset="0"/>
              </a:rPr>
              <a:t>C] CA Release Status</a:t>
            </a:r>
            <a:r>
              <a:rPr lang="en-IN" sz="2700" cap="none" dirty="0">
                <a:solidFill>
                  <a:schemeClr val="bg1"/>
                </a:solidFill>
                <a:latin typeface="Aparajita" pitchFamily="34" charset="0"/>
                <a:cs typeface="Aparajita" pitchFamily="34" charset="0"/>
              </a:rPr>
              <a:t/>
            </a:r>
            <a:br>
              <a:rPr lang="en-IN" sz="2700" cap="none" dirty="0">
                <a:solidFill>
                  <a:schemeClr val="bg1"/>
                </a:solidFill>
                <a:latin typeface="Aparajita" pitchFamily="34" charset="0"/>
                <a:cs typeface="Aparajita" pitchFamily="34" charset="0"/>
              </a:rPr>
            </a:br>
            <a:r>
              <a:rPr lang="en-IN" sz="2700" cap="none" dirty="0">
                <a:solidFill>
                  <a:schemeClr val="bg1"/>
                </a:solidFill>
                <a:latin typeface="Aparajita" pitchFamily="34" charset="0"/>
                <a:cs typeface="Aparajita" pitchFamily="34" charset="0"/>
              </a:rPr>
              <a:t>         • </a:t>
            </a:r>
            <a:r>
              <a:rPr lang="en-IN" sz="2200" cap="none" dirty="0" smtClean="0">
                <a:solidFill>
                  <a:schemeClr val="bg1"/>
                </a:solidFill>
                <a:latin typeface="Aparajita" pitchFamily="34" charset="0"/>
                <a:cs typeface="Aparajita" pitchFamily="34" charset="0"/>
              </a:rPr>
              <a:t>Proposals </a:t>
            </a:r>
            <a:r>
              <a:rPr lang="en-IN" sz="2200" cap="none" dirty="0">
                <a:solidFill>
                  <a:schemeClr val="bg1"/>
                </a:solidFill>
                <a:latin typeface="Aparajita" pitchFamily="34" charset="0"/>
                <a:cs typeface="Aparajita" pitchFamily="34" charset="0"/>
              </a:rPr>
              <a:t>sent for </a:t>
            </a:r>
            <a:r>
              <a:rPr lang="en-IN" sz="2200" cap="none" dirty="0" smtClean="0">
                <a:solidFill>
                  <a:schemeClr val="bg1"/>
                </a:solidFill>
                <a:latin typeface="Aparajita" pitchFamily="34" charset="0"/>
                <a:cs typeface="Aparajita" pitchFamily="34" charset="0"/>
              </a:rPr>
              <a:t>Approval </a:t>
            </a:r>
            <a:r>
              <a:rPr lang="en-IN" sz="2200" cap="none" dirty="0">
                <a:solidFill>
                  <a:schemeClr val="bg1"/>
                </a:solidFill>
                <a:latin typeface="Aparajita" pitchFamily="34" charset="0"/>
                <a:cs typeface="Aparajita" pitchFamily="34" charset="0"/>
              </a:rPr>
              <a:t>to Central Govt. = </a:t>
            </a:r>
            <a:r>
              <a:rPr lang="en-IN" sz="2200" cap="none" dirty="0" smtClean="0">
                <a:solidFill>
                  <a:schemeClr val="bg1"/>
                </a:solidFill>
                <a:latin typeface="Aparajita" pitchFamily="34" charset="0"/>
                <a:cs typeface="Aparajita" pitchFamily="34" charset="0"/>
              </a:rPr>
              <a:t>22</a:t>
            </a:r>
            <a:r>
              <a:rPr lang="en-IN" sz="2200" cap="none" dirty="0">
                <a:solidFill>
                  <a:schemeClr val="bg1"/>
                </a:solidFill>
                <a:latin typeface="Aparajita" pitchFamily="34" charset="0"/>
                <a:cs typeface="Aparajita" pitchFamily="34" charset="0"/>
              </a:rPr>
              <a:t/>
            </a:r>
            <a:br>
              <a:rPr lang="en-IN" sz="2200" cap="none" dirty="0">
                <a:solidFill>
                  <a:schemeClr val="bg1"/>
                </a:solidFill>
                <a:latin typeface="Aparajita" pitchFamily="34" charset="0"/>
                <a:cs typeface="Aparajita" pitchFamily="34" charset="0"/>
              </a:rPr>
            </a:br>
            <a:r>
              <a:rPr lang="en-IN" sz="2200" cap="none" dirty="0">
                <a:solidFill>
                  <a:schemeClr val="bg1"/>
                </a:solidFill>
                <a:latin typeface="Aparajita" pitchFamily="34" charset="0"/>
                <a:cs typeface="Aparajita" pitchFamily="34" charset="0"/>
              </a:rPr>
              <a:t>	</a:t>
            </a:r>
            <a:r>
              <a:rPr lang="en-IN" sz="2200" cap="none" dirty="0" smtClean="0">
                <a:solidFill>
                  <a:schemeClr val="bg1"/>
                </a:solidFill>
                <a:latin typeface="Aparajita" pitchFamily="34" charset="0"/>
                <a:cs typeface="Aparajita" pitchFamily="34" charset="0"/>
              </a:rPr>
              <a:t>  </a:t>
            </a:r>
            <a:r>
              <a:rPr lang="en-IN" sz="2200" cap="none" dirty="0">
                <a:solidFill>
                  <a:schemeClr val="bg1"/>
                </a:solidFill>
                <a:latin typeface="Aparajita" pitchFamily="34" charset="0"/>
                <a:cs typeface="Aparajita" pitchFamily="34" charset="0"/>
              </a:rPr>
              <a:t>•  No. </a:t>
            </a:r>
            <a:r>
              <a:rPr lang="en-IN" sz="2200" cap="none" dirty="0" smtClean="0">
                <a:solidFill>
                  <a:schemeClr val="bg1"/>
                </a:solidFill>
                <a:latin typeface="Aparajita" pitchFamily="34" charset="0"/>
                <a:cs typeface="Aparajita" pitchFamily="34" charset="0"/>
              </a:rPr>
              <a:t>No. of Projects CA of </a:t>
            </a:r>
            <a:r>
              <a:rPr lang="en-IN" sz="2200" cap="none" dirty="0">
                <a:solidFill>
                  <a:schemeClr val="bg1"/>
                </a:solidFill>
                <a:latin typeface="Aparajita" pitchFamily="34" charset="0"/>
                <a:cs typeface="Aparajita" pitchFamily="34" charset="0"/>
              </a:rPr>
              <a:t>Projects CA Released = </a:t>
            </a:r>
            <a:r>
              <a:rPr lang="en-IN" sz="2200" cap="none" dirty="0" smtClean="0">
                <a:solidFill>
                  <a:schemeClr val="bg1"/>
                </a:solidFill>
                <a:latin typeface="Aparajita" pitchFamily="34" charset="0"/>
                <a:cs typeface="Aparajita" pitchFamily="34" charset="0"/>
              </a:rPr>
              <a:t>10 </a:t>
            </a:r>
            <a:r>
              <a:rPr lang="en-IN" sz="2200" cap="none" dirty="0">
                <a:solidFill>
                  <a:schemeClr val="bg1"/>
                </a:solidFill>
                <a:latin typeface="Aparajita" pitchFamily="34" charset="0"/>
                <a:cs typeface="Aparajita" pitchFamily="34" charset="0"/>
              </a:rPr>
              <a:t>( </a:t>
            </a:r>
            <a:r>
              <a:rPr lang="en-IN" sz="2200" cap="none" dirty="0" err="1">
                <a:solidFill>
                  <a:schemeClr val="bg1"/>
                </a:solidFill>
                <a:latin typeface="Aparajita" pitchFamily="34" charset="0"/>
                <a:cs typeface="Aparajita" pitchFamily="34" charset="0"/>
              </a:rPr>
              <a:t>Tarali</a:t>
            </a:r>
            <a:r>
              <a:rPr lang="en-IN" sz="2200" cap="none" dirty="0">
                <a:solidFill>
                  <a:schemeClr val="bg1"/>
                </a:solidFill>
                <a:latin typeface="Aparajita" pitchFamily="34" charset="0"/>
                <a:cs typeface="Aparajita" pitchFamily="34" charset="0"/>
              </a:rPr>
              <a:t>, KKLIS, </a:t>
            </a:r>
            <a:r>
              <a:rPr lang="en-IN" sz="2200" cap="none" dirty="0" err="1">
                <a:solidFill>
                  <a:schemeClr val="bg1"/>
                </a:solidFill>
                <a:latin typeface="Aparajita" pitchFamily="34" charset="0"/>
                <a:cs typeface="Aparajita" pitchFamily="34" charset="0"/>
              </a:rPr>
              <a:t>Sangola</a:t>
            </a:r>
            <a:r>
              <a:rPr lang="en-IN" sz="2200" cap="none" dirty="0">
                <a:solidFill>
                  <a:schemeClr val="bg1"/>
                </a:solidFill>
                <a:latin typeface="Aparajita" pitchFamily="34" charset="0"/>
                <a:cs typeface="Aparajita" pitchFamily="34" charset="0"/>
              </a:rPr>
              <a:t> Branch Canal, </a:t>
            </a:r>
            <a:r>
              <a:rPr lang="en-IN" sz="2200" cap="none" dirty="0" err="1">
                <a:solidFill>
                  <a:schemeClr val="bg1"/>
                </a:solidFill>
                <a:latin typeface="Aparajita" pitchFamily="34" charset="0"/>
                <a:cs typeface="Aparajita" pitchFamily="34" charset="0"/>
              </a:rPr>
              <a:t>L.Dudhana</a:t>
            </a:r>
            <a:r>
              <a:rPr lang="en-IN" sz="2200" cap="none" dirty="0">
                <a:solidFill>
                  <a:schemeClr val="bg1"/>
                </a:solidFill>
                <a:latin typeface="Aparajita" pitchFamily="34" charset="0"/>
                <a:cs typeface="Aparajita" pitchFamily="34" charset="0"/>
              </a:rPr>
              <a:t>, </a:t>
            </a:r>
            <a:r>
              <a:rPr lang="en-IN" sz="2200" cap="none" dirty="0" smtClean="0">
                <a:solidFill>
                  <a:schemeClr val="bg1"/>
                </a:solidFill>
                <a:latin typeface="Aparajita" pitchFamily="34" charset="0"/>
                <a:cs typeface="Aparajita" pitchFamily="34" charset="0"/>
              </a:rPr>
              <a:t>Upper </a:t>
            </a:r>
            <a:r>
              <a:rPr lang="en-IN" sz="2200" cap="none" dirty="0" err="1" smtClean="0">
                <a:solidFill>
                  <a:schemeClr val="bg1"/>
                </a:solidFill>
                <a:latin typeface="Aparajita" pitchFamily="34" charset="0"/>
                <a:cs typeface="Aparajita" pitchFamily="34" charset="0"/>
              </a:rPr>
              <a:t>Kundlika</a:t>
            </a:r>
            <a:r>
              <a:rPr lang="en-IN" sz="2200" cap="none" dirty="0">
                <a:solidFill>
                  <a:schemeClr val="bg1"/>
                </a:solidFill>
                <a:latin typeface="Aparajita" pitchFamily="34" charset="0"/>
                <a:cs typeface="Aparajita" pitchFamily="34" charset="0"/>
              </a:rPr>
              <a:t>, Upper </a:t>
            </a:r>
            <a:r>
              <a:rPr lang="en-IN" sz="2200" cap="none" dirty="0" err="1">
                <a:solidFill>
                  <a:schemeClr val="bg1"/>
                </a:solidFill>
                <a:latin typeface="Aparajita" pitchFamily="34" charset="0"/>
                <a:cs typeface="Aparajita" pitchFamily="34" charset="0"/>
              </a:rPr>
              <a:t>Painganga</a:t>
            </a:r>
            <a:r>
              <a:rPr lang="en-IN" sz="2200" cap="none" dirty="0">
                <a:solidFill>
                  <a:schemeClr val="bg1"/>
                </a:solidFill>
                <a:latin typeface="Aparajita" pitchFamily="34" charset="0"/>
                <a:cs typeface="Aparajita" pitchFamily="34" charset="0"/>
              </a:rPr>
              <a:t>, </a:t>
            </a:r>
            <a:r>
              <a:rPr lang="en-IN" sz="2200" cap="none" dirty="0" err="1">
                <a:solidFill>
                  <a:schemeClr val="bg1"/>
                </a:solidFill>
                <a:latin typeface="Aparajita" pitchFamily="34" charset="0"/>
                <a:cs typeface="Aparajita" pitchFamily="34" charset="0"/>
              </a:rPr>
              <a:t>Tillari</a:t>
            </a:r>
            <a:r>
              <a:rPr lang="en-IN" sz="2200" cap="none" dirty="0">
                <a:solidFill>
                  <a:schemeClr val="bg1"/>
                </a:solidFill>
                <a:latin typeface="Aparajita" pitchFamily="34" charset="0"/>
                <a:cs typeface="Aparajita" pitchFamily="34" charset="0"/>
              </a:rPr>
              <a:t>, </a:t>
            </a:r>
            <a:r>
              <a:rPr lang="en-IN" sz="2200" cap="none" dirty="0" err="1">
                <a:solidFill>
                  <a:schemeClr val="bg1"/>
                </a:solidFill>
                <a:latin typeface="Aparajita" pitchFamily="34" charset="0"/>
                <a:cs typeface="Aparajita" pitchFamily="34" charset="0"/>
              </a:rPr>
              <a:t>Arjuna</a:t>
            </a:r>
            <a:r>
              <a:rPr lang="en-IN" sz="2200" cap="none" dirty="0">
                <a:solidFill>
                  <a:schemeClr val="bg1"/>
                </a:solidFill>
                <a:latin typeface="Aparajita" pitchFamily="34" charset="0"/>
                <a:cs typeface="Aparajita" pitchFamily="34" charset="0"/>
              </a:rPr>
              <a:t>, </a:t>
            </a:r>
            <a:r>
              <a:rPr lang="en-IN" sz="2200" cap="none" dirty="0" err="1" smtClean="0">
                <a:solidFill>
                  <a:schemeClr val="bg1"/>
                </a:solidFill>
                <a:latin typeface="Aparajita" pitchFamily="34" charset="0"/>
                <a:cs typeface="Aparajita" pitchFamily="34" charset="0"/>
              </a:rPr>
              <a:t>Gadnadi</a:t>
            </a:r>
            <a:r>
              <a:rPr lang="en-IN" sz="2200" cap="none" dirty="0" smtClean="0">
                <a:solidFill>
                  <a:schemeClr val="bg1"/>
                </a:solidFill>
                <a:latin typeface="Aparajita" pitchFamily="34" charset="0"/>
                <a:cs typeface="Aparajita" pitchFamily="34" charset="0"/>
              </a:rPr>
              <a:t>, </a:t>
            </a:r>
            <a:r>
              <a:rPr lang="en-IN" sz="2200" cap="none" dirty="0" err="1" smtClean="0">
                <a:solidFill>
                  <a:schemeClr val="bg1"/>
                </a:solidFill>
                <a:latin typeface="Aparajita" pitchFamily="34" charset="0"/>
                <a:cs typeface="Aparajita" pitchFamily="34" charset="0"/>
              </a:rPr>
              <a:t>Bawanthadi</a:t>
            </a:r>
            <a:r>
              <a:rPr lang="en-IN" sz="2200" cap="none" dirty="0" smtClean="0">
                <a:solidFill>
                  <a:schemeClr val="bg1"/>
                </a:solidFill>
                <a:latin typeface="Aparajita" pitchFamily="34" charset="0"/>
                <a:cs typeface="Aparajita" pitchFamily="34" charset="0"/>
              </a:rPr>
              <a:t>)</a:t>
            </a:r>
            <a:r>
              <a:rPr lang="en-IN" sz="2200" cap="none" dirty="0">
                <a:solidFill>
                  <a:schemeClr val="bg1"/>
                </a:solidFill>
                <a:latin typeface="Aparajita" pitchFamily="34" charset="0"/>
                <a:cs typeface="Aparajita" pitchFamily="34" charset="0"/>
              </a:rPr>
              <a:t/>
            </a:r>
            <a:br>
              <a:rPr lang="en-IN" sz="2200" cap="none" dirty="0">
                <a:solidFill>
                  <a:schemeClr val="bg1"/>
                </a:solidFill>
                <a:latin typeface="Aparajita" pitchFamily="34" charset="0"/>
                <a:cs typeface="Aparajita" pitchFamily="34" charset="0"/>
              </a:rPr>
            </a:br>
            <a:r>
              <a:rPr lang="en-IN" sz="2200" cap="none" dirty="0">
                <a:solidFill>
                  <a:schemeClr val="bg1"/>
                </a:solidFill>
                <a:latin typeface="Aparajita" pitchFamily="34" charset="0"/>
                <a:cs typeface="Aparajita" pitchFamily="34" charset="0"/>
              </a:rPr>
              <a:t>	   • No. of Projects not requires CA for financial year 2017-18 – 4 (Lower </a:t>
            </a:r>
            <a:r>
              <a:rPr lang="en-IN" sz="2200" cap="none" dirty="0" err="1">
                <a:solidFill>
                  <a:schemeClr val="bg1"/>
                </a:solidFill>
                <a:latin typeface="Aparajita" pitchFamily="34" charset="0"/>
                <a:cs typeface="Aparajita" pitchFamily="34" charset="0"/>
              </a:rPr>
              <a:t>Wardha</a:t>
            </a:r>
            <a:r>
              <a:rPr lang="en-IN" sz="2200" cap="none" dirty="0">
                <a:solidFill>
                  <a:schemeClr val="bg1"/>
                </a:solidFill>
                <a:latin typeface="Aparajita" pitchFamily="34" charset="0"/>
                <a:cs typeface="Aparajita" pitchFamily="34" charset="0"/>
              </a:rPr>
              <a:t>, </a:t>
            </a:r>
            <a:r>
              <a:rPr lang="en-IN" sz="2200" cap="none" dirty="0" err="1">
                <a:solidFill>
                  <a:schemeClr val="bg1"/>
                </a:solidFill>
                <a:latin typeface="Aparajita" pitchFamily="34" charset="0"/>
                <a:cs typeface="Aparajita" pitchFamily="34" charset="0"/>
              </a:rPr>
              <a:t>Morna</a:t>
            </a:r>
            <a:r>
              <a:rPr lang="en-IN" sz="2200" cap="none" dirty="0">
                <a:solidFill>
                  <a:schemeClr val="bg1"/>
                </a:solidFill>
                <a:latin typeface="Aparajita" pitchFamily="34" charset="0"/>
                <a:cs typeface="Aparajita" pitchFamily="34" charset="0"/>
              </a:rPr>
              <a:t> </a:t>
            </a:r>
            <a:r>
              <a:rPr lang="en-IN" sz="2200" cap="none" dirty="0" err="1" smtClean="0">
                <a:solidFill>
                  <a:schemeClr val="bg1"/>
                </a:solidFill>
                <a:latin typeface="Aparajita" pitchFamily="34" charset="0"/>
                <a:cs typeface="Aparajita" pitchFamily="34" charset="0"/>
              </a:rPr>
              <a:t>Gureghar</a:t>
            </a:r>
            <a:r>
              <a:rPr lang="en-IN" sz="2200" cap="none" dirty="0" smtClean="0">
                <a:solidFill>
                  <a:schemeClr val="bg1"/>
                </a:solidFill>
                <a:latin typeface="Aparajita" pitchFamily="34" charset="0"/>
                <a:cs typeface="Aparajita" pitchFamily="34" charset="0"/>
              </a:rPr>
              <a:t>, Lower </a:t>
            </a:r>
            <a:r>
              <a:rPr lang="en-IN" sz="2200" cap="none" dirty="0" err="1">
                <a:solidFill>
                  <a:schemeClr val="bg1"/>
                </a:solidFill>
                <a:latin typeface="Aparajita" pitchFamily="34" charset="0"/>
                <a:cs typeface="Aparajita" pitchFamily="34" charset="0"/>
              </a:rPr>
              <a:t>Pedhi</a:t>
            </a:r>
            <a:r>
              <a:rPr lang="en-IN" sz="2200" cap="none" dirty="0">
                <a:solidFill>
                  <a:schemeClr val="bg1"/>
                </a:solidFill>
                <a:latin typeface="Aparajita" pitchFamily="34" charset="0"/>
                <a:cs typeface="Aparajita" pitchFamily="34" charset="0"/>
              </a:rPr>
              <a:t>, </a:t>
            </a:r>
            <a:r>
              <a:rPr lang="en-IN" sz="2200" cap="none" dirty="0" err="1">
                <a:solidFill>
                  <a:schemeClr val="bg1"/>
                </a:solidFill>
                <a:latin typeface="Aparajita" pitchFamily="34" charset="0"/>
                <a:cs typeface="Aparajita" pitchFamily="34" charset="0"/>
              </a:rPr>
              <a:t>Aruna</a:t>
            </a:r>
            <a:r>
              <a:rPr lang="en-IN" sz="2200" cap="none" dirty="0">
                <a:solidFill>
                  <a:schemeClr val="bg1"/>
                </a:solidFill>
                <a:latin typeface="Aparajita" pitchFamily="34" charset="0"/>
                <a:cs typeface="Aparajita" pitchFamily="34" charset="0"/>
              </a:rPr>
              <a:t>)</a:t>
            </a:r>
            <a:r>
              <a:rPr lang="en-IN" sz="2700" cap="none" dirty="0">
                <a:solidFill>
                  <a:schemeClr val="bg1"/>
                </a:solidFill>
                <a:latin typeface="Aparajita" pitchFamily="34" charset="0"/>
                <a:cs typeface="Aparajita" pitchFamily="34" charset="0"/>
              </a:rPr>
              <a:t/>
            </a:r>
            <a:br>
              <a:rPr lang="en-IN" sz="2700" cap="none" dirty="0">
                <a:solidFill>
                  <a:schemeClr val="bg1"/>
                </a:solidFill>
                <a:latin typeface="Aparajita" pitchFamily="34" charset="0"/>
                <a:cs typeface="Aparajita" pitchFamily="34" charset="0"/>
              </a:rPr>
            </a:br>
            <a:r>
              <a:rPr lang="en-IN" sz="2700" cap="none" dirty="0">
                <a:solidFill>
                  <a:schemeClr val="bg1"/>
                </a:solidFill>
                <a:latin typeface="Aparajita" pitchFamily="34" charset="0"/>
                <a:cs typeface="Aparajita" pitchFamily="34" charset="0"/>
              </a:rPr>
              <a:t>         </a:t>
            </a:r>
            <a:r>
              <a:rPr lang="en-IN" sz="1200" cap="none" dirty="0" smtClean="0">
                <a:solidFill>
                  <a:schemeClr val="bg1"/>
                </a:solidFill>
                <a:latin typeface="Aparajita" pitchFamily="34" charset="0"/>
                <a:cs typeface="Aparajita" pitchFamily="34" charset="0"/>
              </a:rPr>
              <a:t>  </a:t>
            </a:r>
            <a:r>
              <a:rPr lang="en-IN" sz="1200" dirty="0" smtClean="0">
                <a:solidFill>
                  <a:schemeClr val="bg1"/>
                </a:solidFill>
                <a:latin typeface="Aparajita" pitchFamily="34" charset="0"/>
                <a:cs typeface="Aparajita" pitchFamily="34" charset="0"/>
              </a:rPr>
              <a:t/>
            </a:r>
            <a:br>
              <a:rPr lang="en-IN" sz="1200" dirty="0" smtClean="0">
                <a:solidFill>
                  <a:schemeClr val="bg1"/>
                </a:solidFill>
                <a:latin typeface="Aparajita" pitchFamily="34" charset="0"/>
                <a:cs typeface="Aparajita" pitchFamily="34" charset="0"/>
              </a:rPr>
            </a:br>
            <a:r>
              <a:rPr lang="en-IN" sz="1200" dirty="0" smtClean="0">
                <a:solidFill>
                  <a:schemeClr val="bg1"/>
                </a:solidFill>
                <a:latin typeface="Aparajita" pitchFamily="34" charset="0"/>
                <a:cs typeface="Aparajita" pitchFamily="34" charset="0"/>
              </a:rPr>
              <a:t>                         </a:t>
            </a:r>
            <a:r>
              <a:rPr lang="en-IN" sz="1200" cap="none" dirty="0" smtClean="0">
                <a:solidFill>
                  <a:schemeClr val="bg1"/>
                </a:solidFill>
                <a:latin typeface="Aparajita" pitchFamily="34" charset="0"/>
                <a:cs typeface="Aparajita" pitchFamily="34" charset="0"/>
              </a:rPr>
              <a:t/>
            </a:r>
            <a:br>
              <a:rPr lang="en-IN" sz="1200" cap="none" dirty="0" smtClean="0">
                <a:solidFill>
                  <a:schemeClr val="bg1"/>
                </a:solidFill>
                <a:latin typeface="Aparajita" pitchFamily="34" charset="0"/>
                <a:cs typeface="Aparajita" pitchFamily="34" charset="0"/>
              </a:rPr>
            </a:br>
            <a:r>
              <a:rPr lang="en-IN" sz="1200" cap="none" dirty="0" smtClean="0">
                <a:solidFill>
                  <a:schemeClr val="bg1"/>
                </a:solidFill>
                <a:latin typeface="Aparajita" pitchFamily="34" charset="0"/>
                <a:cs typeface="Aparajita" pitchFamily="34" charset="0"/>
              </a:rPr>
              <a:t/>
            </a:r>
            <a:br>
              <a:rPr lang="en-IN" sz="1200" cap="none" dirty="0" smtClean="0">
                <a:solidFill>
                  <a:schemeClr val="bg1"/>
                </a:solidFill>
                <a:latin typeface="Aparajita" pitchFamily="34" charset="0"/>
                <a:cs typeface="Aparajita" pitchFamily="34" charset="0"/>
              </a:rPr>
            </a:br>
            <a:r>
              <a:rPr lang="en-IN" sz="1200" cap="none" dirty="0" smtClean="0">
                <a:solidFill>
                  <a:schemeClr val="bg1"/>
                </a:solidFill>
                <a:latin typeface="Aparajita" pitchFamily="34" charset="0"/>
                <a:cs typeface="Aparajita" pitchFamily="34" charset="0"/>
              </a:rPr>
              <a:t>	</a:t>
            </a:r>
            <a:endParaRPr lang="en-US" sz="1200" dirty="0" smtClean="0">
              <a:solidFill>
                <a:schemeClr val="bg1"/>
              </a:solidFill>
              <a:latin typeface="Aparajita" pitchFamily="34" charset="0"/>
              <a:cs typeface="Aparajita" pitchFamily="34" charset="0"/>
            </a:endParaRPr>
          </a:p>
        </p:txBody>
      </p:sp>
    </p:spTree>
    <p:extLst>
      <p:ext uri="{BB962C8B-B14F-4D97-AF65-F5344CB8AC3E}">
        <p14:creationId xmlns:p14="http://schemas.microsoft.com/office/powerpoint/2010/main" xmlns="" val="3838273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3388823835"/>
              </p:ext>
            </p:extLst>
          </p:nvPr>
        </p:nvGraphicFramePr>
        <p:xfrm>
          <a:off x="217713" y="97972"/>
          <a:ext cx="11876320" cy="6585859"/>
        </p:xfrm>
        <a:graphic>
          <a:graphicData uri="http://schemas.openxmlformats.org/drawingml/2006/table">
            <a:tbl>
              <a:tblPr/>
              <a:tblGrid>
                <a:gridCol w="990601"/>
                <a:gridCol w="1978479"/>
                <a:gridCol w="1484540"/>
                <a:gridCol w="1484540"/>
                <a:gridCol w="1484540"/>
                <a:gridCol w="1484540"/>
                <a:gridCol w="1484540"/>
                <a:gridCol w="1484540"/>
              </a:tblGrid>
              <a:tr h="498440">
                <a:tc gridSpan="8">
                  <a:txBody>
                    <a:bodyPr/>
                    <a:lstStyle/>
                    <a:p>
                      <a:pPr algn="ctr" rtl="0" fontAlgn="ctr"/>
                      <a:r>
                        <a:rPr lang="en-IN" sz="1800" b="1" i="0" u="none" strike="noStrike" dirty="0">
                          <a:solidFill>
                            <a:srgbClr val="000000"/>
                          </a:solidFill>
                          <a:effectLst/>
                          <a:latin typeface="Century Gothic" panose="020B0502020202020204" pitchFamily="34" charset="0"/>
                        </a:rPr>
                        <a:t>Status of CA Release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08815">
                <a:tc rowSpan="2">
                  <a:txBody>
                    <a:bodyPr/>
                    <a:lstStyle/>
                    <a:p>
                      <a:pPr algn="ctr" rtl="0" fontAlgn="b"/>
                      <a:r>
                        <a:rPr lang="en-IN" sz="1200" b="1" i="0" u="none" strike="noStrike" dirty="0" err="1">
                          <a:solidFill>
                            <a:srgbClr val="000000"/>
                          </a:solidFill>
                          <a:effectLst/>
                          <a:latin typeface="Century Gothic" panose="020B0502020202020204" pitchFamily="34" charset="0"/>
                        </a:rPr>
                        <a:t>Sr.No</a:t>
                      </a:r>
                      <a:r>
                        <a:rPr lang="en-IN" sz="1200" b="1" i="0" u="none" strike="noStrike" dirty="0">
                          <a:solidFill>
                            <a:srgbClr val="000000"/>
                          </a:solidFill>
                          <a:effectLst/>
                          <a:latin typeface="Century Gothic" panose="020B0502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rowSpan="2">
                  <a:txBody>
                    <a:bodyPr/>
                    <a:lstStyle/>
                    <a:p>
                      <a:pPr algn="ctr" rtl="0" fontAlgn="b"/>
                      <a:r>
                        <a:rPr lang="en-IN" sz="1200" b="1" i="0" u="none" strike="noStrike" dirty="0">
                          <a:solidFill>
                            <a:srgbClr val="000000"/>
                          </a:solidFill>
                          <a:effectLst/>
                          <a:latin typeface="Century Gothic" panose="020B0502020202020204" pitchFamily="34" charset="0"/>
                        </a:rPr>
                        <a:t>Name of project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gridSpan="3">
                  <a:txBody>
                    <a:bodyPr/>
                    <a:lstStyle/>
                    <a:p>
                      <a:pPr algn="ctr" rtl="0" fontAlgn="b"/>
                      <a:r>
                        <a:rPr lang="en-IN" sz="1200" b="1" i="0" u="none" strike="noStrike" dirty="0">
                          <a:solidFill>
                            <a:srgbClr val="000000"/>
                          </a:solidFill>
                          <a:effectLst/>
                          <a:latin typeface="Century Gothic" panose="020B0502020202020204" pitchFamily="34" charset="0"/>
                        </a:rPr>
                        <a:t>Budget 2017-18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c gridSpan="3">
                  <a:txBody>
                    <a:bodyPr/>
                    <a:lstStyle/>
                    <a:p>
                      <a:pPr algn="ctr" rtl="0" fontAlgn="b"/>
                      <a:r>
                        <a:rPr lang="en-IN" sz="1200" b="1" i="0" u="none" strike="noStrike">
                          <a:solidFill>
                            <a:srgbClr val="000000"/>
                          </a:solidFill>
                          <a:effectLst/>
                          <a:latin typeface="Century Gothic" panose="020B0502020202020204" pitchFamily="34" charset="0"/>
                        </a:rPr>
                        <a:t> Released in 2017-18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r>
              <a:tr h="208815">
                <a:tc vMerge="1">
                  <a:txBody>
                    <a:bodyPr/>
                    <a:lstStyle/>
                    <a:p>
                      <a:endParaRPr lang="en-IN"/>
                    </a:p>
                  </a:txBody>
                  <a:tcPr/>
                </a:tc>
                <a:tc vMerge="1">
                  <a:txBody>
                    <a:bodyPr/>
                    <a:lstStyle/>
                    <a:p>
                      <a:endParaRPr lang="en-IN"/>
                    </a:p>
                  </a:txBody>
                  <a:tcPr/>
                </a:tc>
                <a:tc>
                  <a:txBody>
                    <a:bodyPr/>
                    <a:lstStyle/>
                    <a:p>
                      <a:pPr algn="ctr" rtl="0" fontAlgn="b"/>
                      <a:r>
                        <a:rPr lang="en-IN" sz="1200" b="1" i="0" u="none" strike="noStrike" dirty="0">
                          <a:solidFill>
                            <a:srgbClr val="000000"/>
                          </a:solidFill>
                          <a:effectLst/>
                          <a:latin typeface="Century Gothic" panose="020B0502020202020204" pitchFamily="34" charset="0"/>
                        </a:rPr>
                        <a:t>Central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dirty="0">
                          <a:solidFill>
                            <a:srgbClr val="000000"/>
                          </a:solidFill>
                          <a:effectLst/>
                          <a:latin typeface="Century Gothic" panose="020B0502020202020204" pitchFamily="34" charset="0"/>
                        </a:rPr>
                        <a:t>State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dirty="0">
                          <a:solidFill>
                            <a:srgbClr val="000000"/>
                          </a:solidFill>
                          <a:effectLst/>
                          <a:latin typeface="Century Gothic" panose="020B0502020202020204" pitchFamily="34" charset="0"/>
                        </a:rPr>
                        <a:t>Total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dirty="0">
                          <a:solidFill>
                            <a:srgbClr val="000000"/>
                          </a:solidFill>
                          <a:effectLst/>
                          <a:latin typeface="Century Gothic" panose="020B0502020202020204" pitchFamily="34" charset="0"/>
                        </a:rPr>
                        <a:t>Central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dirty="0">
                          <a:solidFill>
                            <a:srgbClr val="000000"/>
                          </a:solidFill>
                          <a:effectLst/>
                          <a:latin typeface="Century Gothic" panose="020B0502020202020204" pitchFamily="34" charset="0"/>
                        </a:rPr>
                        <a:t>State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dirty="0">
                          <a:solidFill>
                            <a:srgbClr val="000000"/>
                          </a:solidFill>
                          <a:effectLst/>
                          <a:latin typeface="Century Gothic" panose="020B0502020202020204" pitchFamily="34" charset="0"/>
                        </a:rPr>
                        <a:t>Total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dirty="0">
                          <a:solidFill>
                            <a:srgbClr val="000000"/>
                          </a:solidFill>
                          <a:effectLst/>
                          <a:latin typeface="Century Gothic" panose="020B050202020202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err="1">
                          <a:solidFill>
                            <a:srgbClr val="000000"/>
                          </a:solidFill>
                          <a:effectLst/>
                          <a:latin typeface="Century Gothic" panose="020B0502020202020204" pitchFamily="34" charset="0"/>
                        </a:rPr>
                        <a:t>Waghur</a:t>
                      </a:r>
                      <a:endParaRPr lang="en-IN" sz="1200" b="0" i="0" u="none" strike="noStrike" dirty="0">
                        <a:solidFill>
                          <a:srgbClr val="000000"/>
                        </a:solidFill>
                        <a:effectLst/>
                        <a:latin typeface="Century Gothic" panose="020B0502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3.8289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3.8589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7.6878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3.8589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3.8589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dirty="0">
                          <a:solidFill>
                            <a:srgbClr val="000000"/>
                          </a:solidFill>
                          <a:effectLst/>
                          <a:latin typeface="Century Gothic" panose="020B0502020202020204" pitchFamily="34" charset="0"/>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err="1">
                          <a:solidFill>
                            <a:srgbClr val="000000"/>
                          </a:solidFill>
                          <a:effectLst/>
                          <a:latin typeface="Century Gothic" panose="020B0502020202020204" pitchFamily="34" charset="0"/>
                        </a:rPr>
                        <a:t>Bawanthadi</a:t>
                      </a:r>
                      <a:endParaRPr lang="en-IN" sz="1200" b="0" i="0" u="none" strike="noStrike" dirty="0">
                        <a:solidFill>
                          <a:srgbClr val="000000"/>
                        </a:solidFill>
                        <a:effectLst/>
                        <a:latin typeface="Century Gothic" panose="020B0502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1.1325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1.2563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2.3888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1.2563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1.2563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53756">
                <a:tc>
                  <a:txBody>
                    <a:bodyPr/>
                    <a:lstStyle/>
                    <a:p>
                      <a:pPr algn="ctr" rtl="0" fontAlgn="b"/>
                      <a:r>
                        <a:rPr lang="en-IN" sz="1200" b="0" i="0" u="none" strike="noStrike" dirty="0">
                          <a:solidFill>
                            <a:srgbClr val="000000"/>
                          </a:solidFill>
                          <a:effectLst/>
                          <a:latin typeface="Century Gothic" panose="020B0502020202020204" pitchFamily="34" charset="0"/>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Lower </a:t>
                      </a:r>
                      <a:r>
                        <a:rPr lang="en-IN" sz="1200" b="0" i="0" u="none" strike="noStrike" dirty="0" err="1">
                          <a:solidFill>
                            <a:srgbClr val="000000"/>
                          </a:solidFill>
                          <a:effectLst/>
                          <a:latin typeface="Century Gothic" panose="020B0502020202020204" pitchFamily="34" charset="0"/>
                        </a:rPr>
                        <a:t>Dudhana</a:t>
                      </a:r>
                      <a:endParaRPr lang="en-IN" sz="1200" b="0" i="0" u="none" strike="noStrike" dirty="0">
                        <a:solidFill>
                          <a:srgbClr val="000000"/>
                        </a:solidFill>
                        <a:effectLst/>
                        <a:latin typeface="Century Gothic" panose="020B0502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13.648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13.835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27.482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13.835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21.935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dirty="0">
                          <a:solidFill>
                            <a:srgbClr val="000000"/>
                          </a:solidFill>
                          <a:effectLst/>
                          <a:latin typeface="Century Gothic" panose="020B0502020202020204" pitchFamily="34" charset="0"/>
                        </a:rPr>
                        <a:t>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err="1">
                          <a:solidFill>
                            <a:srgbClr val="000000"/>
                          </a:solidFill>
                          <a:effectLst/>
                          <a:latin typeface="Century Gothic" panose="020B0502020202020204" pitchFamily="34" charset="0"/>
                        </a:rPr>
                        <a:t>Tillari</a:t>
                      </a:r>
                      <a:endParaRPr lang="en-IN" sz="1200" b="0" i="0" u="none" strike="noStrike" dirty="0">
                        <a:solidFill>
                          <a:srgbClr val="000000"/>
                        </a:solidFill>
                        <a:effectLst/>
                        <a:latin typeface="Century Gothic" panose="020B0502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3.7011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3.754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7.4551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3.754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5.564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53756">
                <a:tc>
                  <a:txBody>
                    <a:bodyPr/>
                    <a:lstStyle/>
                    <a:p>
                      <a:pPr algn="ctr" rtl="0" fontAlgn="b"/>
                      <a:r>
                        <a:rPr lang="en-IN" sz="1200" b="0" i="0" u="none" strike="noStrike">
                          <a:solidFill>
                            <a:srgbClr val="000000"/>
                          </a:solidFill>
                          <a:effectLst/>
                          <a:latin typeface="Century Gothic" panose="020B0502020202020204" pitchFamily="34" charset="0"/>
                        </a:rPr>
                        <a:t>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Lower </a:t>
                      </a:r>
                      <a:r>
                        <a:rPr lang="en-IN" sz="1200" b="0" i="0" u="none" strike="noStrike" dirty="0" err="1">
                          <a:solidFill>
                            <a:srgbClr val="000000"/>
                          </a:solidFill>
                          <a:effectLst/>
                          <a:latin typeface="Century Gothic" panose="020B0502020202020204" pitchFamily="34" charset="0"/>
                        </a:rPr>
                        <a:t>Wardha</a:t>
                      </a:r>
                      <a:endParaRPr lang="en-IN" sz="1200" b="0" i="0" u="none" strike="noStrike" dirty="0">
                        <a:solidFill>
                          <a:srgbClr val="000000"/>
                        </a:solidFill>
                        <a:effectLst/>
                        <a:latin typeface="Century Gothic" panose="020B0502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9.5646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9.6533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19.218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9.6533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9.6533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53756">
                <a:tc>
                  <a:txBody>
                    <a:bodyPr/>
                    <a:lstStyle/>
                    <a:p>
                      <a:pPr algn="ctr" rtl="0" fontAlgn="b"/>
                      <a:r>
                        <a:rPr lang="en-IN" sz="1200" b="0" i="0" u="none" strike="noStrike" dirty="0">
                          <a:solidFill>
                            <a:srgbClr val="000000"/>
                          </a:solidFill>
                          <a:effectLst/>
                          <a:latin typeface="Century Gothic" panose="020B0502020202020204" pitchFamily="34" charset="0"/>
                        </a:rPr>
                        <a:t>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Lower </a:t>
                      </a:r>
                      <a:r>
                        <a:rPr lang="en-IN" sz="1200" b="0" i="0" u="none" strike="noStrike" dirty="0" err="1">
                          <a:solidFill>
                            <a:srgbClr val="000000"/>
                          </a:solidFill>
                          <a:effectLst/>
                          <a:latin typeface="Century Gothic" panose="020B0502020202020204" pitchFamily="34" charset="0"/>
                        </a:rPr>
                        <a:t>Panzara</a:t>
                      </a:r>
                      <a:endParaRPr lang="en-IN" sz="1200" b="0" i="0" u="none" strike="noStrike" dirty="0">
                        <a:solidFill>
                          <a:srgbClr val="000000"/>
                        </a:solidFill>
                        <a:effectLst/>
                        <a:latin typeface="Century Gothic" panose="020B0502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5.4265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5.4375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10.864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5.4375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5.4375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422928">
                <a:tc>
                  <a:txBody>
                    <a:bodyPr/>
                    <a:lstStyle/>
                    <a:p>
                      <a:pPr algn="ctr" rtl="0" fontAlgn="b"/>
                      <a:r>
                        <a:rPr lang="en-IN" sz="1200" b="0" i="0" u="none" strike="noStrike" dirty="0">
                          <a:solidFill>
                            <a:srgbClr val="000000"/>
                          </a:solidFill>
                          <a:effectLst/>
                          <a:latin typeface="Century Gothic" panose="020B0502020202020204" pitchFamily="34" charset="0"/>
                        </a:rPr>
                        <a:t>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err="1">
                          <a:solidFill>
                            <a:srgbClr val="000000"/>
                          </a:solidFill>
                          <a:effectLst/>
                          <a:latin typeface="Century Gothic" panose="020B0502020202020204" pitchFamily="34" charset="0"/>
                        </a:rPr>
                        <a:t>Nandur</a:t>
                      </a:r>
                      <a:r>
                        <a:rPr lang="en-IN" sz="1200" b="0" i="0" u="none" strike="noStrike" dirty="0">
                          <a:solidFill>
                            <a:srgbClr val="000000"/>
                          </a:solidFill>
                          <a:effectLst/>
                          <a:latin typeface="Century Gothic" panose="020B0502020202020204" pitchFamily="34" charset="0"/>
                        </a:rPr>
                        <a:t> </a:t>
                      </a:r>
                      <a:r>
                        <a:rPr lang="en-IN" sz="1200" b="0" i="0" u="none" strike="noStrike" dirty="0" err="1">
                          <a:solidFill>
                            <a:srgbClr val="000000"/>
                          </a:solidFill>
                          <a:effectLst/>
                          <a:latin typeface="Century Gothic" panose="020B0502020202020204" pitchFamily="34" charset="0"/>
                        </a:rPr>
                        <a:t>Madhmeshwar</a:t>
                      </a:r>
                      <a:r>
                        <a:rPr lang="en-IN" sz="1200" b="0" i="0" u="none" strike="noStrike" dirty="0">
                          <a:solidFill>
                            <a:srgbClr val="000000"/>
                          </a:solidFill>
                          <a:effectLst/>
                          <a:latin typeface="Century Gothic" panose="020B0502020202020204" pitchFamily="34" charset="0"/>
                        </a:rPr>
                        <a:t> II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6.638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6.6852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13.323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6.6852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6.6852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53756">
                <a:tc>
                  <a:txBody>
                    <a:bodyPr/>
                    <a:lstStyle/>
                    <a:p>
                      <a:pPr algn="ctr" rtl="0" fontAlgn="b"/>
                      <a:r>
                        <a:rPr lang="en-IN" sz="1200" b="0" i="0" u="none" strike="noStrike">
                          <a:solidFill>
                            <a:srgbClr val="000000"/>
                          </a:solidFill>
                          <a:effectLst/>
                          <a:latin typeface="Century Gothic" panose="020B0502020202020204" pitchFamily="34" charset="0"/>
                        </a:rPr>
                        <a:t>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Gosikhurd (NP)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15.912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15.27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31.182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15.27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15.27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53756">
                <a:tc>
                  <a:txBody>
                    <a:bodyPr/>
                    <a:lstStyle/>
                    <a:p>
                      <a:pPr algn="ctr" rtl="0" fontAlgn="b"/>
                      <a:r>
                        <a:rPr lang="en-IN" sz="1200" b="0" i="0" u="none" strike="noStrike" dirty="0">
                          <a:solidFill>
                            <a:srgbClr val="000000"/>
                          </a:solidFill>
                          <a:effectLst/>
                          <a:latin typeface="Century Gothic" panose="020B0502020202020204" pitchFamily="34" charset="0"/>
                        </a:rPr>
                        <a:t>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Upper Painganga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5.0436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4.9605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10.004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4.9605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7.9605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a:solidFill>
                            <a:srgbClr val="000000"/>
                          </a:solidFill>
                          <a:effectLst/>
                          <a:latin typeface="Century Gothic" panose="020B0502020202020204" pitchFamily="34" charset="0"/>
                        </a:rPr>
                        <a:t>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Bembala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13.043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15.044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28.087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15.044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15.044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a:solidFill>
                            <a:srgbClr val="000000"/>
                          </a:solidFill>
                          <a:effectLst/>
                          <a:latin typeface="Century Gothic" panose="020B0502020202020204" pitchFamily="34" charset="0"/>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Tarali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2.227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2.1512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4.3782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1.31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2.1512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3.4612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53756">
                <a:tc>
                  <a:txBody>
                    <a:bodyPr/>
                    <a:lstStyle/>
                    <a:p>
                      <a:pPr algn="ctr" rtl="0" fontAlgn="b"/>
                      <a:r>
                        <a:rPr lang="en-IN" sz="1200" b="0" i="0" u="none" strike="noStrike" dirty="0">
                          <a:solidFill>
                            <a:srgbClr val="000000"/>
                          </a:solidFill>
                          <a:effectLst/>
                          <a:latin typeface="Century Gothic" panose="020B0502020202020204" pitchFamily="34" charset="0"/>
                        </a:rPr>
                        <a:t>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Dhom Balkawadi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1.575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1.5444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3.1194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1.5444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1.5444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dirty="0">
                          <a:solidFill>
                            <a:srgbClr val="000000"/>
                          </a:solidFill>
                          <a:effectLst/>
                          <a:latin typeface="Century Gothic" panose="020B0502020202020204" pitchFamily="34" charset="0"/>
                        </a:rPr>
                        <a:t>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Arjuna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2.5808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2.4986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5.0794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2.4986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3.3086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53756">
                <a:tc>
                  <a:txBody>
                    <a:bodyPr/>
                    <a:lstStyle/>
                    <a:p>
                      <a:pPr algn="ctr" rtl="0" fontAlgn="b"/>
                      <a:r>
                        <a:rPr lang="en-IN" sz="1200" b="0" i="0" u="none" strike="noStrike" dirty="0">
                          <a:solidFill>
                            <a:srgbClr val="000000"/>
                          </a:solidFill>
                          <a:effectLst/>
                          <a:latin typeface="Century Gothic" panose="020B0502020202020204" pitchFamily="34" charset="0"/>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Upper </a:t>
                      </a:r>
                      <a:r>
                        <a:rPr lang="en-IN" sz="1200" b="0" i="0" u="none" strike="noStrike" dirty="0" err="1">
                          <a:solidFill>
                            <a:srgbClr val="000000"/>
                          </a:solidFill>
                          <a:effectLst/>
                          <a:latin typeface="Century Gothic" panose="020B0502020202020204" pitchFamily="34" charset="0"/>
                        </a:rPr>
                        <a:t>Kundlika</a:t>
                      </a:r>
                      <a:endParaRPr lang="en-IN" sz="1200" b="0" i="0" u="none" strike="noStrike" dirty="0">
                        <a:solidFill>
                          <a:srgbClr val="000000"/>
                        </a:solidFill>
                        <a:effectLst/>
                        <a:latin typeface="Century Gothic" panose="020B0502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1.126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1.0885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2.2145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1.0885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1.6085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a:solidFill>
                            <a:srgbClr val="000000"/>
                          </a:solidFill>
                          <a:effectLst/>
                          <a:latin typeface="Century Gothic" panose="020B0502020202020204" pitchFamily="34" charset="0"/>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err="1">
                          <a:solidFill>
                            <a:srgbClr val="000000"/>
                          </a:solidFill>
                          <a:effectLst/>
                          <a:latin typeface="Century Gothic" panose="020B0502020202020204" pitchFamily="34" charset="0"/>
                        </a:rPr>
                        <a:t>Aruna</a:t>
                      </a:r>
                      <a:endParaRPr lang="en-IN" sz="1200" b="0" i="0" u="none" strike="noStrike" dirty="0">
                        <a:solidFill>
                          <a:srgbClr val="000000"/>
                        </a:solidFill>
                        <a:effectLst/>
                        <a:latin typeface="Century Gothic" panose="020B0502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1.0786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1.0606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2.1392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1.0606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1.0606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338344">
                <a:tc>
                  <a:txBody>
                    <a:bodyPr/>
                    <a:lstStyle/>
                    <a:p>
                      <a:pPr algn="ctr" rtl="0" fontAlgn="b"/>
                      <a:r>
                        <a:rPr lang="en-IN" sz="1200" b="0" i="0" u="none" strike="noStrike">
                          <a:solidFill>
                            <a:srgbClr val="000000"/>
                          </a:solidFill>
                          <a:effectLst/>
                          <a:latin typeface="Century Gothic" panose="020B0502020202020204" pitchFamily="34" charset="0"/>
                        </a:rPr>
                        <a:t>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Krishna </a:t>
                      </a:r>
                      <a:r>
                        <a:rPr lang="en-IN" sz="1200" b="0" i="0" u="none" strike="noStrike" dirty="0" err="1">
                          <a:solidFill>
                            <a:srgbClr val="000000"/>
                          </a:solidFill>
                          <a:effectLst/>
                          <a:latin typeface="Century Gothic" panose="020B0502020202020204" pitchFamily="34" charset="0"/>
                        </a:rPr>
                        <a:t>Koyna</a:t>
                      </a:r>
                      <a:r>
                        <a:rPr lang="en-IN" sz="1200" b="0" i="0" u="none" strike="noStrike" dirty="0">
                          <a:solidFill>
                            <a:srgbClr val="000000"/>
                          </a:solidFill>
                          <a:effectLst/>
                          <a:latin typeface="Century Gothic" panose="020B0502020202020204" pitchFamily="34" charset="0"/>
                        </a:rPr>
                        <a:t> LIS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6.5244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6.1681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12.693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3.81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6.1681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9.9781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a:solidFill>
                            <a:srgbClr val="000000"/>
                          </a:solidFill>
                          <a:effectLst/>
                          <a:latin typeface="Century Gothic" panose="020B0502020202020204" pitchFamily="34" charset="0"/>
                        </a:rPr>
                        <a:t>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Gadnadi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0.1043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0.1025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0.2068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0.1025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0.1425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417630">
                <a:tc>
                  <a:txBody>
                    <a:bodyPr/>
                    <a:lstStyle/>
                    <a:p>
                      <a:pPr algn="ctr" rtl="0" fontAlgn="b"/>
                      <a:r>
                        <a:rPr lang="en-IN" sz="1200" b="0" i="0" u="none" strike="noStrike">
                          <a:solidFill>
                            <a:srgbClr val="000000"/>
                          </a:solidFill>
                          <a:effectLst/>
                          <a:latin typeface="Century Gothic" panose="020B0502020202020204" pitchFamily="34" charset="0"/>
                        </a:rPr>
                        <a:t>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err="1">
                          <a:solidFill>
                            <a:srgbClr val="000000"/>
                          </a:solidFill>
                          <a:effectLst/>
                          <a:latin typeface="Century Gothic" panose="020B0502020202020204" pitchFamily="34" charset="0"/>
                        </a:rPr>
                        <a:t>Sangola</a:t>
                      </a:r>
                      <a:r>
                        <a:rPr lang="en-IN" sz="1200" b="0" i="0" u="none" strike="noStrike" dirty="0">
                          <a:solidFill>
                            <a:srgbClr val="000000"/>
                          </a:solidFill>
                          <a:effectLst/>
                          <a:latin typeface="Century Gothic" panose="020B0502020202020204" pitchFamily="34" charset="0"/>
                        </a:rPr>
                        <a:t> Branch Canal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1.0707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1.0707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2.1414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1.0707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1.6307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a:solidFill>
                            <a:srgbClr val="000000"/>
                          </a:solidFill>
                          <a:effectLst/>
                          <a:latin typeface="Century Gothic" panose="020B0502020202020204" pitchFamily="34" charset="0"/>
                        </a:rPr>
                        <a:t>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err="1">
                          <a:solidFill>
                            <a:srgbClr val="000000"/>
                          </a:solidFill>
                          <a:effectLst/>
                          <a:latin typeface="Century Gothic" panose="020B0502020202020204" pitchFamily="34" charset="0"/>
                        </a:rPr>
                        <a:t>Khadakpurna</a:t>
                      </a:r>
                      <a:endParaRPr lang="en-IN" sz="1200" b="0" i="0" u="none" strike="noStrike" dirty="0">
                        <a:solidFill>
                          <a:srgbClr val="000000"/>
                        </a:solidFill>
                        <a:effectLst/>
                        <a:latin typeface="Century Gothic" panose="020B0502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5.6929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5.5198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11.213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5.5198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5.5198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a:solidFill>
                            <a:srgbClr val="000000"/>
                          </a:solidFill>
                          <a:effectLst/>
                          <a:latin typeface="Century Gothic" panose="020B0502020202020204" pitchFamily="34" charset="0"/>
                        </a:rPr>
                        <a:t>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err="1">
                          <a:solidFill>
                            <a:srgbClr val="000000"/>
                          </a:solidFill>
                          <a:effectLst/>
                          <a:latin typeface="Century Gothic" panose="020B0502020202020204" pitchFamily="34" charset="0"/>
                        </a:rPr>
                        <a:t>Morna</a:t>
                      </a:r>
                      <a:r>
                        <a:rPr lang="en-IN" sz="1200" b="0" i="0" u="none" strike="noStrike" dirty="0">
                          <a:solidFill>
                            <a:srgbClr val="000000"/>
                          </a:solidFill>
                          <a:effectLst/>
                          <a:latin typeface="Century Gothic" panose="020B0502020202020204" pitchFamily="34" charset="0"/>
                        </a:rPr>
                        <a:t> (G)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a:solidFill>
                            <a:srgbClr val="000000"/>
                          </a:solidFill>
                          <a:effectLst/>
                          <a:latin typeface="Century Gothic" panose="020B0502020202020204" pitchFamily="34" charset="0"/>
                        </a:rPr>
                        <a:t>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Lower </a:t>
                      </a:r>
                      <a:r>
                        <a:rPr lang="en-IN" sz="1200" b="0" i="0" u="none" strike="noStrike" dirty="0" err="1">
                          <a:solidFill>
                            <a:srgbClr val="000000"/>
                          </a:solidFill>
                          <a:effectLst/>
                          <a:latin typeface="Century Gothic" panose="020B0502020202020204" pitchFamily="34" charset="0"/>
                        </a:rPr>
                        <a:t>Pedhi</a:t>
                      </a:r>
                      <a:endParaRPr lang="en-IN" sz="1200" b="0" i="0" u="none" strike="noStrike" dirty="0">
                        <a:solidFill>
                          <a:srgbClr val="000000"/>
                        </a:solidFill>
                        <a:effectLst/>
                        <a:latin typeface="Century Gothic" panose="020B0502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2.8062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2.7711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5.5773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2.7711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2.7711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a:solidFill>
                            <a:srgbClr val="000000"/>
                          </a:solidFill>
                          <a:effectLst/>
                          <a:latin typeface="Century Gothic" panose="020B0502020202020204" pitchFamily="34" charset="0"/>
                        </a:rPr>
                        <a:t>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err="1">
                          <a:solidFill>
                            <a:srgbClr val="000000"/>
                          </a:solidFill>
                          <a:effectLst/>
                          <a:latin typeface="Century Gothic" panose="020B0502020202020204" pitchFamily="34" charset="0"/>
                        </a:rPr>
                        <a:t>Kudali</a:t>
                      </a:r>
                      <a:endParaRPr lang="en-IN" sz="1200" b="0" i="0" u="none" strike="noStrike" dirty="0">
                        <a:solidFill>
                          <a:srgbClr val="000000"/>
                        </a:solidFill>
                        <a:effectLst/>
                        <a:latin typeface="Century Gothic" panose="020B0502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0.4419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0.4291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0.871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entury Gothic" panose="020B050202020202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0.4291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0.4291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8815">
                <a:tc>
                  <a:txBody>
                    <a:bodyPr/>
                    <a:lstStyle/>
                    <a:p>
                      <a:pPr algn="ctr" rtl="0" fontAlgn="b"/>
                      <a:r>
                        <a:rPr lang="en-IN" sz="1200" b="0" i="0" u="none" strike="noStrike">
                          <a:solidFill>
                            <a:srgbClr val="000000"/>
                          </a:solidFill>
                          <a:effectLst/>
                          <a:latin typeface="Century Gothic" panose="020B0502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Total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103.21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104.16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207.37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20.49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104.16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entury Gothic" panose="020B0502020202020204" pitchFamily="34" charset="0"/>
                        </a:rPr>
                        <a:t>124.12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bl>
          </a:graphicData>
        </a:graphic>
      </p:graphicFrame>
    </p:spTree>
    <p:extLst>
      <p:ext uri="{BB962C8B-B14F-4D97-AF65-F5344CB8AC3E}">
        <p14:creationId xmlns:p14="http://schemas.microsoft.com/office/powerpoint/2010/main" xmlns="" val="30489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2890829979"/>
              </p:ext>
            </p:extLst>
          </p:nvPr>
        </p:nvGraphicFramePr>
        <p:xfrm>
          <a:off x="119923" y="3"/>
          <a:ext cx="11917177" cy="6775973"/>
        </p:xfrm>
        <a:graphic>
          <a:graphicData uri="http://schemas.openxmlformats.org/drawingml/2006/table">
            <a:tbl>
              <a:tblPr/>
              <a:tblGrid>
                <a:gridCol w="1330287"/>
                <a:gridCol w="2383437"/>
                <a:gridCol w="1330287"/>
                <a:gridCol w="1330287"/>
                <a:gridCol w="1219434"/>
                <a:gridCol w="1164001"/>
                <a:gridCol w="1579722"/>
                <a:gridCol w="1579722"/>
              </a:tblGrid>
              <a:tr h="344771">
                <a:tc gridSpan="8">
                  <a:txBody>
                    <a:bodyPr/>
                    <a:lstStyle/>
                    <a:p>
                      <a:pPr algn="ctr" fontAlgn="b"/>
                      <a:r>
                        <a:rPr lang="en-IN" sz="1700" b="1" i="0" u="none" strike="noStrike" dirty="0">
                          <a:solidFill>
                            <a:srgbClr val="000000"/>
                          </a:solidFill>
                          <a:effectLst/>
                          <a:latin typeface="Calibri" panose="020F0502020204030204" pitchFamily="34" charset="0"/>
                        </a:rPr>
                        <a:t>Action Plan for Water User Association</a:t>
                      </a:r>
                    </a:p>
                  </a:txBody>
                  <a:tcPr marL="3902" marR="3902" marT="3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508131">
                <a:tc rowSpan="3">
                  <a:txBody>
                    <a:bodyPr/>
                    <a:lstStyle/>
                    <a:p>
                      <a:pPr algn="ctr" rtl="0" fontAlgn="ctr"/>
                      <a:r>
                        <a:rPr lang="en-IN" sz="1200" b="1" i="0" u="none" strike="noStrike" dirty="0">
                          <a:solidFill>
                            <a:srgbClr val="000000"/>
                          </a:solidFill>
                          <a:effectLst/>
                          <a:latin typeface="Century Gothic" panose="020B0502020202020204" pitchFamily="34" charset="0"/>
                        </a:rPr>
                        <a:t>Sr. No.</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rowSpan="3">
                  <a:txBody>
                    <a:bodyPr/>
                    <a:lstStyle/>
                    <a:p>
                      <a:pPr algn="ctr" rtl="0" fontAlgn="ctr"/>
                      <a:r>
                        <a:rPr lang="en-IN" sz="1200" b="1" i="0" u="none" strike="noStrike" dirty="0">
                          <a:solidFill>
                            <a:srgbClr val="000000"/>
                          </a:solidFill>
                          <a:effectLst/>
                          <a:latin typeface="Century Gothic" panose="020B0502020202020204" pitchFamily="34" charset="0"/>
                        </a:rPr>
                        <a:t>Name of Project</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rtl="0" fontAlgn="ctr"/>
                      <a:r>
                        <a:rPr lang="en-IN" sz="1200" b="1" i="0" u="none" strike="noStrike">
                          <a:solidFill>
                            <a:srgbClr val="000000"/>
                          </a:solidFill>
                          <a:effectLst/>
                          <a:latin typeface="Century Gothic" panose="020B0502020202020204" pitchFamily="34" charset="0"/>
                        </a:rPr>
                        <a:t>Under PMKSY (CADWM)</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gridSpan="4">
                  <a:txBody>
                    <a:bodyPr/>
                    <a:lstStyle/>
                    <a:p>
                      <a:pPr algn="ctr" rtl="0" fontAlgn="ctr"/>
                      <a:r>
                        <a:rPr lang="en-IN" sz="1200" b="1" i="0" u="none" strike="noStrike">
                          <a:solidFill>
                            <a:srgbClr val="000000"/>
                          </a:solidFill>
                          <a:effectLst/>
                          <a:latin typeface="Century Gothic" panose="020B0502020202020204" pitchFamily="34" charset="0"/>
                        </a:rPr>
                        <a:t> Year wise Planned Targets  for WUA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c hMerge="1">
                  <a:txBody>
                    <a:bodyPr/>
                    <a:lstStyle/>
                    <a:p>
                      <a:endParaRPr lang="en-IN"/>
                    </a:p>
                  </a:txBody>
                  <a:tcPr/>
                </a:tc>
                <a:tc rowSpan="2">
                  <a:txBody>
                    <a:bodyPr/>
                    <a:lstStyle/>
                    <a:p>
                      <a:pPr algn="ctr" rtl="0" fontAlgn="ctr"/>
                      <a:r>
                        <a:rPr lang="en-IN" sz="1200" b="1" i="0" u="none" strike="noStrike">
                          <a:solidFill>
                            <a:srgbClr val="000000"/>
                          </a:solidFill>
                          <a:effectLst/>
                          <a:latin typeface="Century Gothic" panose="020B0502020202020204" pitchFamily="34" charset="0"/>
                        </a:rPr>
                        <a:t>No.of WUA’s formed upto Feb.2018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54064">
                <a:tc vMerge="1">
                  <a:txBody>
                    <a:bodyPr/>
                    <a:lstStyle/>
                    <a:p>
                      <a:endParaRPr lang="en-IN"/>
                    </a:p>
                  </a:txBody>
                  <a:tcPr/>
                </a:tc>
                <a:tc vMerge="1">
                  <a:txBody>
                    <a:bodyPr/>
                    <a:lstStyle/>
                    <a:p>
                      <a:endParaRPr lang="en-IN"/>
                    </a:p>
                  </a:txBody>
                  <a:tcPr/>
                </a:tc>
                <a:tc rowSpan="2">
                  <a:txBody>
                    <a:bodyPr/>
                    <a:lstStyle/>
                    <a:p>
                      <a:pPr algn="ctr" rtl="0" fontAlgn="ctr"/>
                      <a:r>
                        <a:rPr lang="en-IN" sz="1200" b="1" i="0" u="none" strike="noStrike">
                          <a:solidFill>
                            <a:srgbClr val="000000"/>
                          </a:solidFill>
                          <a:effectLst/>
                          <a:latin typeface="Century Gothic" panose="020B0502020202020204" pitchFamily="34" charset="0"/>
                        </a:rPr>
                        <a:t>NO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entury Gothic" panose="020B0502020202020204" pitchFamily="34" charset="0"/>
                        </a:rPr>
                        <a:t>2017-18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entury Gothic" panose="020B0502020202020204" pitchFamily="34" charset="0"/>
                        </a:rPr>
                        <a:t>2018-19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entury Gothic" panose="020B0502020202020204" pitchFamily="34" charset="0"/>
                        </a:rPr>
                        <a:t>2019-20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entury Gothic" panose="020B0502020202020204" pitchFamily="34" charset="0"/>
                        </a:rPr>
                        <a:t>2020-21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vMerge="1">
                  <a:txBody>
                    <a:bodyPr/>
                    <a:lstStyle/>
                    <a:p>
                      <a:endParaRPr lang="en-IN"/>
                    </a:p>
                  </a:txBody>
                  <a:tcPr/>
                </a:tc>
              </a:tr>
              <a:tr h="207861">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ctr" rtl="0" fontAlgn="ctr"/>
                      <a:r>
                        <a:rPr lang="en-IN" sz="1200" b="1" i="0" u="none" strike="noStrike">
                          <a:solidFill>
                            <a:srgbClr val="000000"/>
                          </a:solidFill>
                          <a:effectLst/>
                          <a:latin typeface="Century Gothic" panose="020B0502020202020204" pitchFamily="34" charset="0"/>
                        </a:rPr>
                        <a:t>No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entury Gothic" panose="020B0502020202020204" pitchFamily="34" charset="0"/>
                        </a:rPr>
                        <a:t>No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entury Gothic" panose="020B0502020202020204" pitchFamily="34" charset="0"/>
                        </a:rPr>
                        <a:t>No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entury Gothic" panose="020B0502020202020204" pitchFamily="34" charset="0"/>
                        </a:rPr>
                        <a:t>No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rtl="0" fontAlgn="b"/>
                      <a:r>
                        <a:rPr lang="en-IN" sz="1200" b="1" i="0" u="none" strike="noStrike">
                          <a:solidFill>
                            <a:srgbClr val="000000"/>
                          </a:solidFill>
                          <a:effectLst/>
                          <a:latin typeface="Century Gothic" panose="020B0502020202020204" pitchFamily="34" charset="0"/>
                        </a:rPr>
                        <a:t> </a:t>
                      </a:r>
                    </a:p>
                  </a:txBody>
                  <a:tcPr marL="3902" marR="3902" marT="39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1</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entury Gothic" panose="020B0502020202020204" pitchFamily="34" charset="0"/>
                        </a:rPr>
                        <a:t>Waghur</a:t>
                      </a:r>
                      <a:r>
                        <a:rPr lang="en-IN" sz="1200" b="0" i="0" u="none" strike="noStrike" dirty="0">
                          <a:solidFill>
                            <a:srgbClr val="000000"/>
                          </a:solidFill>
                          <a:effectLst/>
                          <a:latin typeface="Century Gothic" panose="020B0502020202020204" pitchFamily="34" charset="0"/>
                        </a:rPr>
                        <a:t>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78</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17</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61</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smtClean="0">
                          <a:solidFill>
                            <a:srgbClr val="000000"/>
                          </a:solidFill>
                          <a:effectLst/>
                          <a:latin typeface="Century Gothic" panose="020B0502020202020204" pitchFamily="34" charset="0"/>
                        </a:rPr>
                        <a:t>6</a:t>
                      </a:r>
                      <a:endParaRPr lang="en-IN" sz="1200" b="0" i="0" u="none" strike="noStrike" dirty="0">
                        <a:solidFill>
                          <a:srgbClr val="000000"/>
                        </a:solidFill>
                        <a:effectLst/>
                        <a:latin typeface="Century Gothic" panose="020B0502020202020204" pitchFamily="34" charset="0"/>
                      </a:endParaRP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2</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Bawanthadi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60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30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30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92175">
                <a:tc>
                  <a:txBody>
                    <a:bodyPr/>
                    <a:lstStyle/>
                    <a:p>
                      <a:pPr algn="ctr" rtl="0" fontAlgn="ctr"/>
                      <a:r>
                        <a:rPr lang="en-IN" sz="1200" b="0" i="0" u="none" strike="noStrike">
                          <a:solidFill>
                            <a:srgbClr val="000000"/>
                          </a:solidFill>
                          <a:effectLst/>
                          <a:latin typeface="Century Gothic" panose="020B0502020202020204" pitchFamily="34" charset="0"/>
                        </a:rPr>
                        <a:t>3</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Lower </a:t>
                      </a:r>
                      <a:r>
                        <a:rPr lang="en-IN" sz="1200" b="0" i="0" u="none" strike="noStrike" dirty="0" err="1">
                          <a:solidFill>
                            <a:srgbClr val="000000"/>
                          </a:solidFill>
                          <a:effectLst/>
                          <a:latin typeface="Century Gothic" panose="020B0502020202020204" pitchFamily="34" charset="0"/>
                        </a:rPr>
                        <a:t>Dudhna</a:t>
                      </a:r>
                      <a:r>
                        <a:rPr lang="en-IN" sz="1200" b="0" i="0" u="none" strike="noStrike" dirty="0">
                          <a:solidFill>
                            <a:srgbClr val="000000"/>
                          </a:solidFill>
                          <a:effectLst/>
                          <a:latin typeface="Century Gothic" panose="020B0502020202020204" pitchFamily="34" charset="0"/>
                        </a:rPr>
                        <a:t>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72</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29</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43</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4</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4</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Tillari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18</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8</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4</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57779">
                <a:tc>
                  <a:txBody>
                    <a:bodyPr/>
                    <a:lstStyle/>
                    <a:p>
                      <a:pPr algn="ctr" rtl="0" fontAlgn="ctr"/>
                      <a:r>
                        <a:rPr lang="en-IN" sz="1200" b="0" i="0" u="none" strike="noStrike">
                          <a:solidFill>
                            <a:srgbClr val="000000"/>
                          </a:solidFill>
                          <a:effectLst/>
                          <a:latin typeface="Century Gothic" panose="020B0502020202020204" pitchFamily="34" charset="0"/>
                        </a:rPr>
                        <a:t>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Lower </a:t>
                      </a:r>
                      <a:r>
                        <a:rPr lang="en-IN" sz="1200" b="0" i="0" u="none" strike="noStrike" dirty="0" err="1">
                          <a:solidFill>
                            <a:srgbClr val="000000"/>
                          </a:solidFill>
                          <a:effectLst/>
                          <a:latin typeface="Century Gothic" panose="020B0502020202020204" pitchFamily="34" charset="0"/>
                        </a:rPr>
                        <a:t>Wardha</a:t>
                      </a:r>
                      <a:r>
                        <a:rPr lang="en-IN" sz="1200" b="0" i="0" u="none" strike="noStrike" dirty="0">
                          <a:solidFill>
                            <a:srgbClr val="000000"/>
                          </a:solidFill>
                          <a:effectLst/>
                          <a:latin typeface="Century Gothic" panose="020B0502020202020204" pitchFamily="34" charset="0"/>
                        </a:rPr>
                        <a:t>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139</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30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35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97</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92175">
                <a:tc>
                  <a:txBody>
                    <a:bodyPr/>
                    <a:lstStyle/>
                    <a:p>
                      <a:pPr algn="ctr" rtl="0" fontAlgn="ctr"/>
                      <a:r>
                        <a:rPr lang="en-IN" sz="1200" b="0" i="0" u="none" strike="noStrike">
                          <a:solidFill>
                            <a:srgbClr val="000000"/>
                          </a:solidFill>
                          <a:effectLst/>
                          <a:latin typeface="Century Gothic" panose="020B0502020202020204" pitchFamily="34" charset="0"/>
                        </a:rPr>
                        <a:t>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Lower </a:t>
                      </a:r>
                      <a:r>
                        <a:rPr lang="en-IN" sz="1200" b="0" i="0" u="none" strike="noStrike" dirty="0" err="1">
                          <a:solidFill>
                            <a:srgbClr val="000000"/>
                          </a:solidFill>
                          <a:effectLst/>
                          <a:latin typeface="Century Gothic" panose="020B0502020202020204" pitchFamily="34" charset="0"/>
                        </a:rPr>
                        <a:t>Panzara</a:t>
                      </a:r>
                      <a:r>
                        <a:rPr lang="en-IN" sz="1200" b="0" i="0" u="none" strike="noStrike" dirty="0">
                          <a:solidFill>
                            <a:srgbClr val="000000"/>
                          </a:solidFill>
                          <a:effectLst/>
                          <a:latin typeface="Century Gothic" panose="020B0502020202020204" pitchFamily="34" charset="0"/>
                        </a:rPr>
                        <a:t>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13</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3</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7</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N.M. </a:t>
                      </a:r>
                      <a:r>
                        <a:rPr lang="en-IN" sz="1200" b="0" i="0" u="none" strike="noStrike" dirty="0" err="1">
                          <a:solidFill>
                            <a:srgbClr val="000000"/>
                          </a:solidFill>
                          <a:effectLst/>
                          <a:latin typeface="Century Gothic" panose="020B0502020202020204" pitchFamily="34" charset="0"/>
                        </a:rPr>
                        <a:t>Ph</a:t>
                      </a:r>
                      <a:r>
                        <a:rPr lang="en-IN" sz="1200" b="0" i="0" u="none" strike="noStrike" dirty="0">
                          <a:solidFill>
                            <a:srgbClr val="000000"/>
                          </a:solidFill>
                          <a:effectLst/>
                          <a:latin typeface="Century Gothic" panose="020B0502020202020204" pitchFamily="34" charset="0"/>
                        </a:rPr>
                        <a:t>-II</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121</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115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75037">
                <a:tc>
                  <a:txBody>
                    <a:bodyPr/>
                    <a:lstStyle/>
                    <a:p>
                      <a:pPr algn="ctr" rtl="0" fontAlgn="ctr"/>
                      <a:r>
                        <a:rPr lang="en-IN" sz="1200" b="0" i="0" u="none" strike="noStrike" dirty="0">
                          <a:solidFill>
                            <a:srgbClr val="000000"/>
                          </a:solidFill>
                          <a:effectLst/>
                          <a:latin typeface="Century Gothic" panose="020B0502020202020204" pitchFamily="34" charset="0"/>
                        </a:rPr>
                        <a:t>8</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Gosikhurd (NP)</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387</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50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75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85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98</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 79</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92175">
                <a:tc>
                  <a:txBody>
                    <a:bodyPr/>
                    <a:lstStyle/>
                    <a:p>
                      <a:pPr algn="ctr" rtl="0" fontAlgn="ctr"/>
                      <a:r>
                        <a:rPr lang="en-IN" sz="1200" b="0" i="0" u="none" strike="noStrike" dirty="0">
                          <a:solidFill>
                            <a:srgbClr val="000000"/>
                          </a:solidFill>
                          <a:effectLst/>
                          <a:latin typeface="Century Gothic" panose="020B0502020202020204" pitchFamily="34" charset="0"/>
                        </a:rPr>
                        <a:t>9</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Upper Pain Ganga</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46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8 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10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entury Gothic" panose="020B0502020202020204" pitchFamily="34" charset="0"/>
                        </a:rPr>
                        <a:t>Bembla</a:t>
                      </a:r>
                      <a:r>
                        <a:rPr lang="en-IN" sz="1200" b="0" i="0" u="none" strike="noStrike" dirty="0">
                          <a:solidFill>
                            <a:srgbClr val="000000"/>
                          </a:solidFill>
                          <a:effectLst/>
                          <a:latin typeface="Century Gothic" panose="020B0502020202020204" pitchFamily="34" charset="0"/>
                        </a:rPr>
                        <a:t>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175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50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20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105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11</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entury Gothic" panose="020B0502020202020204" pitchFamily="34" charset="0"/>
                        </a:rPr>
                        <a:t>Tarali</a:t>
                      </a:r>
                      <a:r>
                        <a:rPr lang="en-IN" sz="1200" b="0" i="0" u="none" strike="noStrike" dirty="0">
                          <a:solidFill>
                            <a:srgbClr val="000000"/>
                          </a:solidFill>
                          <a:effectLst/>
                          <a:latin typeface="Century Gothic" panose="020B0502020202020204" pitchFamily="34" charset="0"/>
                        </a:rPr>
                        <a:t>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39</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13</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92175">
                <a:tc>
                  <a:txBody>
                    <a:bodyPr/>
                    <a:lstStyle/>
                    <a:p>
                      <a:pPr algn="ctr" rtl="0" fontAlgn="ctr"/>
                      <a:r>
                        <a:rPr lang="en-IN" sz="1200" b="0" i="0" u="none" strike="noStrike">
                          <a:solidFill>
                            <a:srgbClr val="000000"/>
                          </a:solidFill>
                          <a:effectLst/>
                          <a:latin typeface="Century Gothic" panose="020B0502020202020204" pitchFamily="34" charset="0"/>
                        </a:rPr>
                        <a:t>12</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Dhom Balaakwadi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56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13</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28</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29 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13</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Arjuna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11</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3</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8</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92175">
                <a:tc>
                  <a:txBody>
                    <a:bodyPr/>
                    <a:lstStyle/>
                    <a:p>
                      <a:pPr algn="ctr" rtl="0" fontAlgn="ctr"/>
                      <a:r>
                        <a:rPr lang="en-IN" sz="1200" b="0" i="0" u="none" strike="noStrike">
                          <a:solidFill>
                            <a:srgbClr val="000000"/>
                          </a:solidFill>
                          <a:effectLst/>
                          <a:latin typeface="Century Gothic" panose="020B0502020202020204" pitchFamily="34" charset="0"/>
                        </a:rPr>
                        <a:t>14</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Upper Kundalika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7</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7</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7</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15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Aruna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8</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8</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50255">
                <a:tc>
                  <a:txBody>
                    <a:bodyPr/>
                    <a:lstStyle/>
                    <a:p>
                      <a:pPr algn="ctr" rtl="0" fontAlgn="ctr"/>
                      <a:r>
                        <a:rPr lang="en-IN" sz="1200" b="0" i="0" u="none" strike="noStrike">
                          <a:solidFill>
                            <a:srgbClr val="000000"/>
                          </a:solidFill>
                          <a:effectLst/>
                          <a:latin typeface="Century Gothic" panose="020B0502020202020204" pitchFamily="34" charset="0"/>
                        </a:rPr>
                        <a:t>16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Krishna Koyana LIS</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237</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91</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146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81</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17</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Gadnadi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7</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2</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3</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3</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US" sz="1200" b="0" i="0" u="none" strike="noStrike" dirty="0" smtClean="0">
                          <a:solidFill>
                            <a:srgbClr val="000000"/>
                          </a:solidFill>
                          <a:effectLst/>
                          <a:latin typeface="Century Gothic" panose="020B0502020202020204" pitchFamily="34" charset="0"/>
                        </a:rPr>
                        <a:t>0</a:t>
                      </a:r>
                      <a:endParaRPr lang="en-IN" sz="1200" b="0" i="0" u="none" strike="noStrike" dirty="0">
                        <a:solidFill>
                          <a:srgbClr val="000000"/>
                        </a:solidFill>
                        <a:effectLst/>
                        <a:latin typeface="Century Gothic" panose="020B0502020202020204" pitchFamily="34" charset="0"/>
                      </a:endParaRP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60174">
                <a:tc>
                  <a:txBody>
                    <a:bodyPr/>
                    <a:lstStyle/>
                    <a:p>
                      <a:pPr algn="ctr" rtl="0" fontAlgn="ctr"/>
                      <a:r>
                        <a:rPr lang="en-IN" sz="1200" b="0" i="0" u="none" strike="noStrike">
                          <a:solidFill>
                            <a:srgbClr val="000000"/>
                          </a:solidFill>
                          <a:effectLst/>
                          <a:latin typeface="Century Gothic" panose="020B0502020202020204" pitchFamily="34" charset="0"/>
                        </a:rPr>
                        <a:t>18</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Sangola Canal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40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16 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54833">
                <a:tc>
                  <a:txBody>
                    <a:bodyPr/>
                    <a:lstStyle/>
                    <a:p>
                      <a:pPr algn="ctr" rtl="0" fontAlgn="ctr"/>
                      <a:r>
                        <a:rPr lang="en-IN" sz="1200" b="0" i="0" u="none" strike="noStrike">
                          <a:solidFill>
                            <a:srgbClr val="000000"/>
                          </a:solidFill>
                          <a:effectLst/>
                          <a:latin typeface="Century Gothic" panose="020B0502020202020204" pitchFamily="34" charset="0"/>
                        </a:rPr>
                        <a:t>19</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Khadakpurna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66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9</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25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29</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45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20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Morna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36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20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16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21</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Lower Pedhi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30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12</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8</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22</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Kudali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13</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2</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entury Gothic" panose="020B0502020202020204" pitchFamily="34" charset="0"/>
                        </a:rPr>
                        <a:t>5</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entury Gothic" panose="020B0502020202020204" pitchFamily="34" charset="0"/>
                        </a:rPr>
                        <a:t>0</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7861">
                <a:tc>
                  <a:txBody>
                    <a:bodyPr/>
                    <a:lstStyle/>
                    <a:p>
                      <a:pPr algn="ctr" rtl="0" fontAlgn="ctr"/>
                      <a:r>
                        <a:rPr lang="en-IN" sz="1200" b="0" i="0" u="none" strike="noStrike">
                          <a:solidFill>
                            <a:srgbClr val="000000"/>
                          </a:solidFill>
                          <a:effectLst/>
                          <a:latin typeface="Century Gothic" panose="020B0502020202020204" pitchFamily="34" charset="0"/>
                        </a:rPr>
                        <a:t>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entury Gothic" panose="020B0502020202020204" pitchFamily="34" charset="0"/>
                        </a:rPr>
                        <a:t>Total </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entury Gothic" panose="020B0502020202020204" pitchFamily="34" charset="0"/>
                        </a:rPr>
                        <a:t>1667</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entury Gothic" panose="020B0502020202020204" pitchFamily="34" charset="0"/>
                        </a:rPr>
                        <a:t>376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entury Gothic" panose="020B0502020202020204" pitchFamily="34" charset="0"/>
                        </a:rPr>
                        <a:t>561</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entury Gothic" panose="020B0502020202020204" pitchFamily="34" charset="0"/>
                        </a:rPr>
                        <a:t>217</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dirty="0">
                          <a:solidFill>
                            <a:srgbClr val="000000"/>
                          </a:solidFill>
                          <a:effectLst/>
                          <a:latin typeface="Century Gothic" panose="020B0502020202020204" pitchFamily="34" charset="0"/>
                        </a:rPr>
                        <a:t>106</a:t>
                      </a: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US" sz="1200" b="1" i="0" u="none" strike="noStrike" dirty="0" smtClean="0">
                          <a:solidFill>
                            <a:srgbClr val="000000"/>
                          </a:solidFill>
                          <a:effectLst/>
                          <a:latin typeface="Century Gothic" panose="020B0502020202020204" pitchFamily="34" charset="0"/>
                        </a:rPr>
                        <a:t>597</a:t>
                      </a:r>
                      <a:endParaRPr lang="en-IN" sz="1200" b="1" i="0" u="none" strike="noStrike" dirty="0">
                        <a:solidFill>
                          <a:srgbClr val="000000"/>
                        </a:solidFill>
                        <a:effectLst/>
                        <a:latin typeface="Century Gothic" panose="020B0502020202020204" pitchFamily="34" charset="0"/>
                      </a:endParaRPr>
                    </a:p>
                  </a:txBody>
                  <a:tcPr marL="3902" marR="3902" marT="39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bl>
          </a:graphicData>
        </a:graphic>
      </p:graphicFrame>
    </p:spTree>
    <p:extLst>
      <p:ext uri="{BB962C8B-B14F-4D97-AF65-F5344CB8AC3E}">
        <p14:creationId xmlns:p14="http://schemas.microsoft.com/office/powerpoint/2010/main" xmlns="" val="23105915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479892558"/>
              </p:ext>
            </p:extLst>
          </p:nvPr>
        </p:nvGraphicFramePr>
        <p:xfrm>
          <a:off x="95537" y="95539"/>
          <a:ext cx="11887199" cy="6660102"/>
        </p:xfrm>
        <a:graphic>
          <a:graphicData uri="http://schemas.openxmlformats.org/drawingml/2006/table">
            <a:tbl>
              <a:tblPr/>
              <a:tblGrid>
                <a:gridCol w="947030"/>
                <a:gridCol w="1420546"/>
                <a:gridCol w="947030"/>
                <a:gridCol w="947030"/>
                <a:gridCol w="947030"/>
                <a:gridCol w="730003"/>
                <a:gridCol w="754663"/>
                <a:gridCol w="947030"/>
                <a:gridCol w="947030"/>
                <a:gridCol w="947030"/>
                <a:gridCol w="947030"/>
                <a:gridCol w="1405747"/>
              </a:tblGrid>
              <a:tr h="329748">
                <a:tc gridSpan="12">
                  <a:txBody>
                    <a:bodyPr/>
                    <a:lstStyle/>
                    <a:p>
                      <a:pPr algn="ctr" rtl="0" fontAlgn="ctr"/>
                      <a:r>
                        <a:rPr lang="en-IN" sz="1800" b="1" i="0" u="none" strike="noStrike" dirty="0" smtClean="0">
                          <a:solidFill>
                            <a:srgbClr val="000000"/>
                          </a:solidFill>
                          <a:effectLst/>
                          <a:latin typeface="Calibri" panose="020F0502020204030204" pitchFamily="34" charset="0"/>
                        </a:rPr>
                        <a:t>                                                                   Financial </a:t>
                      </a:r>
                      <a:r>
                        <a:rPr lang="en-IN" sz="1800" b="1" i="0" u="none" strike="noStrike" dirty="0">
                          <a:solidFill>
                            <a:srgbClr val="000000"/>
                          </a:solidFill>
                          <a:effectLst/>
                          <a:latin typeface="Calibri" panose="020F0502020204030204" pitchFamily="34" charset="0"/>
                        </a:rPr>
                        <a:t>Progress of work  </a:t>
                      </a:r>
                      <a:r>
                        <a:rPr lang="en-IN" sz="1800" b="1" i="0" u="none" strike="noStrike" dirty="0" smtClean="0">
                          <a:solidFill>
                            <a:srgbClr val="000000"/>
                          </a:solidFill>
                          <a:effectLst/>
                          <a:latin typeface="Calibri" panose="020F0502020204030204" pitchFamily="34" charset="0"/>
                        </a:rPr>
                        <a:t>                                                         </a:t>
                      </a:r>
                      <a:r>
                        <a:rPr lang="en-IN" sz="1200" b="1" i="0" u="none" strike="noStrike" dirty="0" smtClean="0">
                          <a:solidFill>
                            <a:srgbClr val="000000"/>
                          </a:solidFill>
                          <a:effectLst/>
                          <a:latin typeface="Calibri" panose="020F0502020204030204" pitchFamily="34" charset="0"/>
                        </a:rPr>
                        <a:t>(</a:t>
                      </a:r>
                      <a:r>
                        <a:rPr lang="en-IN" sz="1200" b="1" i="0" u="none" strike="noStrike" dirty="0">
                          <a:solidFill>
                            <a:srgbClr val="000000"/>
                          </a:solidFill>
                          <a:effectLst/>
                          <a:latin typeface="Calibri" panose="020F0502020204030204" pitchFamily="34" charset="0"/>
                        </a:rPr>
                        <a:t>Rs.in Cr.)</a:t>
                      </a:r>
                    </a:p>
                  </a:txBody>
                  <a:tcPr marL="0" marR="0" marT="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19282">
                <a:tc>
                  <a:txBody>
                    <a:bodyPr/>
                    <a:lstStyle/>
                    <a:p>
                      <a:pPr algn="ctr" rtl="0" fontAlgn="b"/>
                      <a:r>
                        <a:rPr lang="en-IN" sz="1200" b="1" i="0" u="none" strike="noStrike" dirty="0" err="1">
                          <a:solidFill>
                            <a:srgbClr val="000000"/>
                          </a:solidFill>
                          <a:effectLst/>
                          <a:latin typeface="Calibri" panose="020F0502020204030204" pitchFamily="34" charset="0"/>
                        </a:rPr>
                        <a:t>Sr.No</a:t>
                      </a:r>
                      <a:r>
                        <a:rPr lang="en-IN" sz="1200" b="1" i="0" u="none" strike="noStrike" dirty="0">
                          <a:solidFill>
                            <a:srgbClr val="000000"/>
                          </a:solidFill>
                          <a:effectLst/>
                          <a:latin typeface="Calibri" panose="020F050202020403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Name of project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gridSpan="3">
                  <a:txBody>
                    <a:bodyPr/>
                    <a:lstStyle/>
                    <a:p>
                      <a:pPr algn="ctr" rtl="0" fontAlgn="b"/>
                      <a:r>
                        <a:rPr lang="en-IN" sz="1200" b="1" i="0" u="none" strike="noStrike">
                          <a:solidFill>
                            <a:srgbClr val="000000"/>
                          </a:solidFill>
                          <a:effectLst/>
                          <a:latin typeface="Calibri" panose="020F0502020204030204" pitchFamily="34" charset="0"/>
                        </a:rPr>
                        <a:t>Budget 2017-18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c gridSpan="3">
                  <a:txBody>
                    <a:bodyPr/>
                    <a:lstStyle/>
                    <a:p>
                      <a:pPr algn="ctr" rtl="0" fontAlgn="b"/>
                      <a:r>
                        <a:rPr lang="en-IN" sz="1200" b="1" i="0" u="none" strike="noStrike" dirty="0">
                          <a:solidFill>
                            <a:srgbClr val="000000"/>
                          </a:solidFill>
                          <a:effectLst/>
                          <a:latin typeface="Calibri" panose="020F0502020204030204" pitchFamily="34" charset="0"/>
                        </a:rPr>
                        <a:t> Budget Releases in 2017-18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c gridSpan="3">
                  <a:txBody>
                    <a:bodyPr/>
                    <a:lstStyle/>
                    <a:p>
                      <a:pPr algn="ctr" rtl="0" fontAlgn="b"/>
                      <a:r>
                        <a:rPr lang="en-IN" sz="1200" b="1" i="0" u="none" strike="noStrike">
                          <a:solidFill>
                            <a:srgbClr val="000000"/>
                          </a:solidFill>
                          <a:effectLst/>
                          <a:latin typeface="Calibri" panose="020F0502020204030204" pitchFamily="34" charset="0"/>
                        </a:rPr>
                        <a:t>Proposed Budget 2018-19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c>
                  <a:txBody>
                    <a:bodyPr/>
                    <a:lstStyle/>
                    <a:p>
                      <a:pPr algn="ctr" rtl="0" fontAlgn="b"/>
                      <a:r>
                        <a:rPr lang="en-IN" sz="1200" b="1" i="0" u="none" strike="noStrike">
                          <a:solidFill>
                            <a:srgbClr val="000000"/>
                          </a:solidFill>
                          <a:effectLst/>
                          <a:latin typeface="Calibri" panose="020F0502020204030204" pitchFamily="34" charset="0"/>
                        </a:rPr>
                        <a:t>Expenditure upto Feb.2018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1"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Central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State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Total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Central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State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Total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Central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State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Total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Waghur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3.8289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3.8589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7.6878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3.859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3.8589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dirty="0">
                          <a:solidFill>
                            <a:srgbClr val="000000"/>
                          </a:solidFill>
                          <a:effectLst/>
                          <a:latin typeface="Calibri" panose="020F0502020204030204" pitchFamily="34" charset="0"/>
                        </a:rPr>
                        <a:t>9.625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9.625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19.25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Bawanthadi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1.1325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1.2563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2.3888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1.256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1.2563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1.41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1.59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78105">
                <a:tc>
                  <a:txBody>
                    <a:bodyPr/>
                    <a:lstStyle/>
                    <a:p>
                      <a:pPr algn="ctr" rtl="0" fontAlgn="b"/>
                      <a:r>
                        <a:rPr lang="en-IN" sz="1200" b="0" i="0" u="none" strike="noStrike">
                          <a:solidFill>
                            <a:srgbClr val="000000"/>
                          </a:solidFill>
                          <a:effectLst/>
                          <a:latin typeface="Calibri" panose="020F0502020204030204" pitchFamily="34" charset="0"/>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Lower </a:t>
                      </a:r>
                      <a:r>
                        <a:rPr lang="en-IN" sz="1200" b="0" i="0" u="none" strike="noStrike" dirty="0" err="1">
                          <a:solidFill>
                            <a:srgbClr val="000000"/>
                          </a:solidFill>
                          <a:effectLst/>
                          <a:latin typeface="Calibri" panose="020F0502020204030204" pitchFamily="34" charset="0"/>
                        </a:rPr>
                        <a:t>Dudhana</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13.6476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13.8348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27.4824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13.83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21.9348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err="1">
                          <a:solidFill>
                            <a:srgbClr val="000000"/>
                          </a:solidFill>
                          <a:effectLst/>
                          <a:latin typeface="Calibri" panose="020F0502020204030204" pitchFamily="34" charset="0"/>
                        </a:rPr>
                        <a:t>Tillari</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3.7011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3.754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7.4551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3.754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5.564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dirty="0">
                          <a:solidFill>
                            <a:srgbClr val="000000"/>
                          </a:solidFill>
                          <a:effectLst/>
                          <a:latin typeface="Calibri" panose="020F0502020204030204" pitchFamily="34" charset="0"/>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57703">
                <a:tc>
                  <a:txBody>
                    <a:bodyPr/>
                    <a:lstStyle/>
                    <a:p>
                      <a:pPr algn="ctr" rtl="0" fontAlgn="b"/>
                      <a:r>
                        <a:rPr lang="en-IN" sz="1200" b="0" i="0" u="none" strike="noStrike">
                          <a:solidFill>
                            <a:srgbClr val="000000"/>
                          </a:solidFill>
                          <a:effectLst/>
                          <a:latin typeface="Calibri" panose="020F0502020204030204" pitchFamily="34" charset="0"/>
                        </a:rPr>
                        <a:t>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Lower </a:t>
                      </a:r>
                      <a:r>
                        <a:rPr lang="en-IN" sz="1200" b="0" i="0" u="none" strike="noStrike" dirty="0" err="1">
                          <a:solidFill>
                            <a:srgbClr val="000000"/>
                          </a:solidFill>
                          <a:effectLst/>
                          <a:latin typeface="Calibri" panose="020F0502020204030204" pitchFamily="34" charset="0"/>
                        </a:rPr>
                        <a:t>Wardha</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9.5646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9.6533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19.2179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9.653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9.6533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9.125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9.625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19.25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9.06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3368">
                <a:tc>
                  <a:txBody>
                    <a:bodyPr/>
                    <a:lstStyle/>
                    <a:p>
                      <a:pPr algn="ctr" rtl="0" fontAlgn="b"/>
                      <a:r>
                        <a:rPr lang="en-IN" sz="1200" b="0" i="0" u="none" strike="noStrike">
                          <a:solidFill>
                            <a:srgbClr val="000000"/>
                          </a:solidFill>
                          <a:effectLst/>
                          <a:latin typeface="Calibri" panose="020F0502020204030204" pitchFamily="34" charset="0"/>
                        </a:rPr>
                        <a:t>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Lower Panzara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5.4265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5.4375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10.864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5.438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5.4375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4.125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4.125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8.25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456262">
                <a:tc>
                  <a:txBody>
                    <a:bodyPr/>
                    <a:lstStyle/>
                    <a:p>
                      <a:pPr algn="ctr" rtl="0" fontAlgn="b"/>
                      <a:r>
                        <a:rPr lang="en-IN" sz="1200" b="0" i="0" u="none" strike="noStrike">
                          <a:solidFill>
                            <a:srgbClr val="000000"/>
                          </a:solidFill>
                          <a:effectLst/>
                          <a:latin typeface="Calibri" panose="020F0502020204030204" pitchFamily="34" charset="0"/>
                        </a:rPr>
                        <a:t>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Nandur Madhmeshwar II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6.638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6.6852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13.3232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6.685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6.6852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73845">
                <a:tc>
                  <a:txBody>
                    <a:bodyPr/>
                    <a:lstStyle/>
                    <a:p>
                      <a:pPr algn="ctr" rtl="0" fontAlgn="b"/>
                      <a:r>
                        <a:rPr lang="en-IN" sz="1200" b="0" i="0" u="none" strike="noStrike">
                          <a:solidFill>
                            <a:srgbClr val="000000"/>
                          </a:solidFill>
                          <a:effectLst/>
                          <a:latin typeface="Calibri" panose="020F0502020204030204" pitchFamily="34" charset="0"/>
                        </a:rPr>
                        <a:t>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err="1">
                          <a:solidFill>
                            <a:srgbClr val="000000"/>
                          </a:solidFill>
                          <a:effectLst/>
                          <a:latin typeface="Calibri" panose="020F0502020204030204" pitchFamily="34" charset="0"/>
                        </a:rPr>
                        <a:t>Gosikhurd</a:t>
                      </a:r>
                      <a:r>
                        <a:rPr lang="en-IN" sz="1200" b="0" i="0" u="none" strike="noStrike" dirty="0">
                          <a:solidFill>
                            <a:srgbClr val="000000"/>
                          </a:solidFill>
                          <a:effectLst/>
                          <a:latin typeface="Calibri" panose="020F0502020204030204" pitchFamily="34" charset="0"/>
                        </a:rPr>
                        <a:t> (NP)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15.9119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15.2697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31.1816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15.27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15.2697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14.265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14.265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28.53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78105">
                <a:tc>
                  <a:txBody>
                    <a:bodyPr/>
                    <a:lstStyle/>
                    <a:p>
                      <a:pPr algn="ctr" rtl="0" fontAlgn="b"/>
                      <a:r>
                        <a:rPr lang="en-IN" sz="1200" b="0" i="0" u="none" strike="noStrike">
                          <a:solidFill>
                            <a:srgbClr val="000000"/>
                          </a:solidFill>
                          <a:effectLst/>
                          <a:latin typeface="Calibri" panose="020F0502020204030204" pitchFamily="34" charset="0"/>
                        </a:rPr>
                        <a:t>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Upper Painganga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5.0436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4.9605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10.0041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4.961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7.9605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2.75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2.75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Bembala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13.043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15.0437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28.0867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15.04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15.0437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6.7325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12.5125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19.25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7.05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Tarali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2.227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2.1512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4.3782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1.31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2.151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3.4612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3.102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3.498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6.6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78105">
                <a:tc>
                  <a:txBody>
                    <a:bodyPr/>
                    <a:lstStyle/>
                    <a:p>
                      <a:pPr algn="ctr" rtl="0" fontAlgn="b"/>
                      <a:r>
                        <a:rPr lang="en-IN" sz="1200" b="0" i="0" u="none" strike="noStrike">
                          <a:solidFill>
                            <a:srgbClr val="000000"/>
                          </a:solidFill>
                          <a:effectLst/>
                          <a:latin typeface="Calibri" panose="020F0502020204030204" pitchFamily="34" charset="0"/>
                        </a:rPr>
                        <a:t>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Dhom Balkawadi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1.575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1.5444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3.1194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1.544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1.5444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3.575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3.575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7.15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Arjuna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2.5808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2.4986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5.0794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2.499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3.3086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0.78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4661">
                <a:tc>
                  <a:txBody>
                    <a:bodyPr/>
                    <a:lstStyle/>
                    <a:p>
                      <a:pPr algn="ctr" rtl="0" fontAlgn="b"/>
                      <a:r>
                        <a:rPr lang="en-IN" sz="1200" b="0" i="0" u="none" strike="noStrike">
                          <a:solidFill>
                            <a:srgbClr val="000000"/>
                          </a:solidFill>
                          <a:effectLst/>
                          <a:latin typeface="Calibri" panose="020F0502020204030204" pitchFamily="34" charset="0"/>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Upper Kundlika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1.126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1.0885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2.2145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1.089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1.6085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1.045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1.705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2.75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Aruna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1.0786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1.0606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2.1392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1.061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1.0606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dirty="0">
                          <a:solidFill>
                            <a:srgbClr val="000000"/>
                          </a:solidFill>
                          <a:effectLst/>
                          <a:latin typeface="Calibri" panose="020F0502020204030204" pitchFamily="34" charset="0"/>
                        </a:rPr>
                        <a:t>0.7755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dirty="0">
                          <a:solidFill>
                            <a:srgbClr val="000000"/>
                          </a:solidFill>
                          <a:effectLst/>
                          <a:latin typeface="Calibri" panose="020F0502020204030204" pitchFamily="34" charset="0"/>
                        </a:rPr>
                        <a:t>0.8745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dirty="0">
                          <a:solidFill>
                            <a:srgbClr val="000000"/>
                          </a:solidFill>
                          <a:effectLst/>
                          <a:latin typeface="Calibri" panose="020F0502020204030204" pitchFamily="34" charset="0"/>
                        </a:rPr>
                        <a:t>1.65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46676">
                <a:tc>
                  <a:txBody>
                    <a:bodyPr/>
                    <a:lstStyle/>
                    <a:p>
                      <a:pPr algn="ctr" rtl="0" fontAlgn="b"/>
                      <a:r>
                        <a:rPr lang="en-IN" sz="1200" b="0" i="0" u="none" strike="noStrike">
                          <a:solidFill>
                            <a:srgbClr val="000000"/>
                          </a:solidFill>
                          <a:effectLst/>
                          <a:latin typeface="Calibri" panose="020F0502020204030204" pitchFamily="34" charset="0"/>
                        </a:rPr>
                        <a:t>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Krishna Koyna LIS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6.5244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6.1681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12.6925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3.81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6.168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9.9781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7.0125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6.7375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dirty="0">
                          <a:solidFill>
                            <a:srgbClr val="000000"/>
                          </a:solidFill>
                          <a:effectLst/>
                          <a:latin typeface="Calibri" panose="020F0502020204030204" pitchFamily="34" charset="0"/>
                        </a:rPr>
                        <a:t>13.75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Gadnadi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0.1043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0.1025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0.2068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0.103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0.1425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0.32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0.68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419282">
                <a:tc>
                  <a:txBody>
                    <a:bodyPr/>
                    <a:lstStyle/>
                    <a:p>
                      <a:pPr algn="ctr" rtl="0" fontAlgn="b"/>
                      <a:r>
                        <a:rPr lang="en-IN" sz="1200" b="0" i="0" u="none" strike="noStrike">
                          <a:solidFill>
                            <a:srgbClr val="000000"/>
                          </a:solidFill>
                          <a:effectLst/>
                          <a:latin typeface="Calibri" panose="020F0502020204030204" pitchFamily="34" charset="0"/>
                        </a:rPr>
                        <a:t>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Sangola Branch Canal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1.0707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1.0707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2.1414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1.071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1.6307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dirty="0">
                          <a:solidFill>
                            <a:srgbClr val="000000"/>
                          </a:solidFill>
                          <a:effectLst/>
                          <a:latin typeface="Calibri" panose="020F0502020204030204" pitchFamily="34" charset="0"/>
                        </a:rPr>
                        <a:t>2.365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3.135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Khadakpurna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5.6929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5.5198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11.2127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5.52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5.5198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dirty="0">
                          <a:solidFill>
                            <a:srgbClr val="000000"/>
                          </a:solidFill>
                          <a:effectLst/>
                          <a:latin typeface="Calibri" panose="020F0502020204030204" pitchFamily="34" charset="0"/>
                        </a:rPr>
                        <a:t>4.95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8.25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Morna (G)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0.539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dirty="0">
                          <a:solidFill>
                            <a:srgbClr val="000000"/>
                          </a:solidFill>
                          <a:effectLst/>
                          <a:latin typeface="Calibri" panose="020F0502020204030204" pitchFamily="34" charset="0"/>
                        </a:rPr>
                        <a:t>0.561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dirty="0">
                          <a:solidFill>
                            <a:srgbClr val="000000"/>
                          </a:solidFill>
                          <a:effectLst/>
                          <a:latin typeface="Calibri" panose="020F0502020204030204" pitchFamily="34" charset="0"/>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Lower Pedhi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2.8062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2.7711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5.5773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2.771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2.7711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0.705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0.795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dirty="0">
                          <a:solidFill>
                            <a:srgbClr val="000000"/>
                          </a:solidFill>
                          <a:effectLst/>
                          <a:latin typeface="Calibri" panose="020F0502020204030204" pitchFamily="34" charset="0"/>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Kudali</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0.4419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0.4291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0.871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0.429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0.4291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1.65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a:solidFill>
                            <a:srgbClr val="000000"/>
                          </a:solidFill>
                          <a:effectLst/>
                          <a:latin typeface="Calibri" panose="020F0502020204030204" pitchFamily="34" charset="0"/>
                        </a:rPr>
                        <a:t>2.75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09640">
                <a:tc>
                  <a:txBody>
                    <a:bodyPr/>
                    <a:lstStyle/>
                    <a:p>
                      <a:pPr algn="ctr" rtl="0" fontAlgn="b"/>
                      <a:r>
                        <a:rPr lang="en-IN" sz="12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Total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103.211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104.159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207.37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20.49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104.2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124.119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1" i="0" u="none" strike="noStrike">
                          <a:solidFill>
                            <a:srgbClr val="000000"/>
                          </a:solidFill>
                          <a:effectLst/>
                          <a:latin typeface="Calibri" panose="020F0502020204030204" pitchFamily="34" charset="0"/>
                        </a:rPr>
                        <a:t>96.1515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1" i="0" u="none" strike="noStrike">
                          <a:solidFill>
                            <a:srgbClr val="000000"/>
                          </a:solidFill>
                          <a:effectLst/>
                          <a:latin typeface="Calibri" panose="020F0502020204030204" pitchFamily="34" charset="0"/>
                        </a:rPr>
                        <a:t>107.3735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1" i="0" u="none" strike="noStrike">
                          <a:solidFill>
                            <a:srgbClr val="000000"/>
                          </a:solidFill>
                          <a:effectLst/>
                          <a:latin typeface="Calibri" panose="020F0502020204030204" pitchFamily="34" charset="0"/>
                        </a:rPr>
                        <a:t>204.03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dirty="0">
                          <a:solidFill>
                            <a:srgbClr val="000000"/>
                          </a:solidFill>
                          <a:effectLst/>
                          <a:latin typeface="Calibri" panose="020F0502020204030204" pitchFamily="34" charset="0"/>
                        </a:rPr>
                        <a:t>19.92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bl>
          </a:graphicData>
        </a:graphic>
      </p:graphicFrame>
    </p:spTree>
    <p:extLst>
      <p:ext uri="{BB962C8B-B14F-4D97-AF65-F5344CB8AC3E}">
        <p14:creationId xmlns:p14="http://schemas.microsoft.com/office/powerpoint/2010/main" xmlns="" val="32948024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xmlns="" val="2318644872"/>
              </p:ext>
            </p:extLst>
          </p:nvPr>
        </p:nvGraphicFramePr>
        <p:xfrm>
          <a:off x="104929" y="104933"/>
          <a:ext cx="11918748" cy="6693993"/>
        </p:xfrm>
        <a:graphic>
          <a:graphicData uri="http://schemas.openxmlformats.org/drawingml/2006/table">
            <a:tbl>
              <a:tblPr/>
              <a:tblGrid>
                <a:gridCol w="591757"/>
                <a:gridCol w="1915885"/>
                <a:gridCol w="1121229"/>
                <a:gridCol w="1556657"/>
                <a:gridCol w="1556657"/>
                <a:gridCol w="1600200"/>
                <a:gridCol w="3576363"/>
              </a:tblGrid>
              <a:tr h="406696">
                <a:tc gridSpan="7">
                  <a:txBody>
                    <a:bodyPr/>
                    <a:lstStyle/>
                    <a:p>
                      <a:pPr algn="ctr" rtl="0" fontAlgn="ctr"/>
                      <a:r>
                        <a:rPr lang="en-IN" sz="1800" b="1" i="0" u="none" strike="noStrike" dirty="0" smtClean="0">
                          <a:solidFill>
                            <a:srgbClr val="000000"/>
                          </a:solidFill>
                          <a:effectLst/>
                          <a:latin typeface="Calibri" panose="020F0502020204030204" pitchFamily="34" charset="0"/>
                        </a:rPr>
                        <a:t>                                                                     Physical </a:t>
                      </a:r>
                      <a:r>
                        <a:rPr lang="en-IN" sz="1800" b="1" i="0" u="none" strike="noStrike" dirty="0">
                          <a:solidFill>
                            <a:srgbClr val="000000"/>
                          </a:solidFill>
                          <a:effectLst/>
                          <a:latin typeface="Calibri" panose="020F0502020204030204" pitchFamily="34" charset="0"/>
                        </a:rPr>
                        <a:t>progress of </a:t>
                      </a:r>
                      <a:r>
                        <a:rPr lang="en-IN" sz="1800" b="1" i="0" u="none" strike="noStrike" dirty="0" smtClean="0">
                          <a:solidFill>
                            <a:srgbClr val="000000"/>
                          </a:solidFill>
                          <a:effectLst/>
                          <a:latin typeface="Calibri" panose="020F0502020204030204" pitchFamily="34" charset="0"/>
                        </a:rPr>
                        <a:t>work                                                       </a:t>
                      </a:r>
                      <a:r>
                        <a:rPr lang="en-IN" sz="1200" b="1" i="0" u="none" strike="noStrike" dirty="0">
                          <a:solidFill>
                            <a:srgbClr val="000000"/>
                          </a:solidFill>
                          <a:effectLst/>
                          <a:latin typeface="Calibri" panose="020F0502020204030204" pitchFamily="34" charset="0"/>
                        </a:rPr>
                        <a:t>(Area in ha.)</a:t>
                      </a:r>
                    </a:p>
                  </a:txBody>
                  <a:tcPr marL="4820" marR="4820" marT="4820" marB="0" anchor="ctr">
                    <a:lnL w="6350" cap="flat" cmpd="sng" algn="ctr">
                      <a:solidFill>
                        <a:srgbClr val="00000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pPr algn="ctr" rtl="0" fontAlgn="ctr"/>
                      <a:endParaRPr lang="en-IN" sz="1200" b="1"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FF66"/>
                    </a:solidFill>
                  </a:tcPr>
                </a:tc>
              </a:tr>
              <a:tr h="468085">
                <a:tc>
                  <a:txBody>
                    <a:bodyPr/>
                    <a:lstStyle/>
                    <a:p>
                      <a:pPr algn="ctr" rtl="0" fontAlgn="ctr"/>
                      <a:r>
                        <a:rPr lang="en-IN" sz="1200" b="1" i="0" u="none" strike="noStrike" dirty="0" err="1">
                          <a:solidFill>
                            <a:srgbClr val="000000"/>
                          </a:solidFill>
                          <a:effectLst/>
                          <a:latin typeface="Calibri" panose="020F0502020204030204" pitchFamily="34" charset="0"/>
                        </a:rPr>
                        <a:t>Sr.No</a:t>
                      </a:r>
                      <a:r>
                        <a:rPr lang="en-IN" sz="1200" b="1" i="0" u="none" strike="noStrike" dirty="0">
                          <a:solidFill>
                            <a:srgbClr val="000000"/>
                          </a:solidFill>
                          <a:effectLst/>
                          <a:latin typeface="Calibri" panose="020F0502020204030204" pitchFamily="34" charset="0"/>
                        </a:rPr>
                        <a:t>.</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dirty="0">
                          <a:solidFill>
                            <a:srgbClr val="000000"/>
                          </a:solidFill>
                          <a:effectLst/>
                          <a:latin typeface="Calibri" panose="020F0502020204030204" pitchFamily="34" charset="0"/>
                        </a:rPr>
                        <a:t>Name of project</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dirty="0">
                          <a:solidFill>
                            <a:srgbClr val="000000"/>
                          </a:solidFill>
                          <a:effectLst/>
                          <a:latin typeface="Calibri" panose="020F0502020204030204" pitchFamily="34" charset="0"/>
                        </a:rPr>
                        <a:t>Total CCA</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dirty="0" smtClean="0">
                          <a:solidFill>
                            <a:srgbClr val="000000"/>
                          </a:solidFill>
                          <a:effectLst/>
                          <a:latin typeface="Calibri" panose="020F0502020204030204" pitchFamily="34" charset="0"/>
                        </a:rPr>
                        <a:t> Progress </a:t>
                      </a:r>
                      <a:r>
                        <a:rPr lang="en-IN" sz="1200" b="1" i="0" u="none" strike="noStrike" dirty="0" err="1">
                          <a:solidFill>
                            <a:srgbClr val="000000"/>
                          </a:solidFill>
                          <a:effectLst/>
                          <a:latin typeface="Calibri" panose="020F0502020204030204" pitchFamily="34" charset="0"/>
                        </a:rPr>
                        <a:t>upto</a:t>
                      </a:r>
                      <a:r>
                        <a:rPr lang="en-IN" sz="1200" b="1" i="0" u="none" strike="noStrike" dirty="0">
                          <a:solidFill>
                            <a:srgbClr val="000000"/>
                          </a:solidFill>
                          <a:effectLst/>
                          <a:latin typeface="Calibri" panose="020F0502020204030204" pitchFamily="34" charset="0"/>
                        </a:rPr>
                        <a:t> March 2017</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dirty="0">
                          <a:solidFill>
                            <a:srgbClr val="000000"/>
                          </a:solidFill>
                          <a:effectLst/>
                          <a:latin typeface="Calibri" panose="020F0502020204030204" pitchFamily="34" charset="0"/>
                        </a:rPr>
                        <a:t>Target in 2017-18</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dirty="0">
                          <a:solidFill>
                            <a:srgbClr val="000000"/>
                          </a:solidFill>
                          <a:effectLst/>
                          <a:latin typeface="Calibri" panose="020F0502020204030204" pitchFamily="34" charset="0"/>
                        </a:rPr>
                        <a:t>Progress </a:t>
                      </a:r>
                      <a:r>
                        <a:rPr lang="en-IN" sz="1200" b="1" i="0" u="none" strike="noStrike" dirty="0" err="1">
                          <a:solidFill>
                            <a:srgbClr val="000000"/>
                          </a:solidFill>
                          <a:effectLst/>
                          <a:latin typeface="Calibri" panose="020F0502020204030204" pitchFamily="34" charset="0"/>
                        </a:rPr>
                        <a:t>upto</a:t>
                      </a:r>
                      <a:r>
                        <a:rPr lang="en-IN" sz="1200" b="1" i="0" u="none" strike="noStrike" dirty="0">
                          <a:solidFill>
                            <a:srgbClr val="000000"/>
                          </a:solidFill>
                          <a:effectLst/>
                          <a:latin typeface="Calibri" panose="020F0502020204030204" pitchFamily="34" charset="0"/>
                        </a:rPr>
                        <a:t> Feb.2018</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endParaRPr lang="en-IN" sz="1200" b="0" i="0" u="none" strike="noStrike" dirty="0" smtClean="0">
                        <a:solidFill>
                          <a:srgbClr val="000000"/>
                        </a:solidFill>
                        <a:effectLst/>
                        <a:latin typeface="Calibri" panose="020F0502020204030204" pitchFamily="34" charset="0"/>
                      </a:endParaRPr>
                    </a:p>
                    <a:p>
                      <a:pPr marL="0" marR="0" indent="0" algn="ctr" defTabSz="457200" rtl="0" eaLnBrk="1" fontAlgn="ctr" latinLnBrk="0" hangingPunct="1">
                        <a:lnSpc>
                          <a:spcPct val="100000"/>
                        </a:lnSpc>
                        <a:spcBef>
                          <a:spcPts val="0"/>
                        </a:spcBef>
                        <a:spcAft>
                          <a:spcPts val="0"/>
                        </a:spcAft>
                        <a:buClrTx/>
                        <a:buSzTx/>
                        <a:buFontTx/>
                        <a:buNone/>
                        <a:tabLst/>
                        <a:defRPr/>
                      </a:pPr>
                      <a:r>
                        <a:rPr lang="en-IN" sz="1200" b="0" i="0" u="none" strike="noStrike" dirty="0" smtClean="0">
                          <a:solidFill>
                            <a:srgbClr val="000000"/>
                          </a:solidFill>
                          <a:effectLst/>
                          <a:latin typeface="Calibri" panose="020F0502020204030204" pitchFamily="34" charset="0"/>
                        </a:rPr>
                        <a:t>Remark</a:t>
                      </a:r>
                    </a:p>
                    <a:p>
                      <a:pPr algn="ctr" rtl="0" fontAlgn="ctr"/>
                      <a:endParaRPr lang="en-IN" sz="1200" b="1"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dirty="0">
                          <a:solidFill>
                            <a:srgbClr val="000000"/>
                          </a:solidFill>
                          <a:effectLst/>
                          <a:latin typeface="Calibri" panose="020F0502020204030204" pitchFamily="34" charset="0"/>
                        </a:rPr>
                        <a:t>1</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Waghur</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8270</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840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423</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US" sz="1200" b="0" i="0" u="none" strike="noStrike" dirty="0" smtClean="0">
                          <a:solidFill>
                            <a:srgbClr val="000000"/>
                          </a:solidFill>
                          <a:effectLst/>
                          <a:latin typeface="Calibri" panose="020F0502020204030204" pitchFamily="34" charset="0"/>
                        </a:rPr>
                        <a:t>Work in Progress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dirty="0">
                          <a:solidFill>
                            <a:srgbClr val="000000"/>
                          </a:solidFill>
                          <a:effectLst/>
                          <a:latin typeface="Calibri" panose="020F0502020204030204" pitchFamily="34" charset="0"/>
                        </a:rPr>
                        <a:t>2</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Bawanthadi</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2500</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500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40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US" sz="1200" b="0" i="0" u="none" strike="noStrike" dirty="0" smtClean="0">
                          <a:solidFill>
                            <a:srgbClr val="000000"/>
                          </a:solidFill>
                          <a:effectLst/>
                          <a:latin typeface="Calibri" panose="020F0502020204030204" pitchFamily="34" charset="0"/>
                        </a:rPr>
                        <a:t>Work in Progress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dirty="0">
                          <a:solidFill>
                            <a:srgbClr val="000000"/>
                          </a:solidFill>
                          <a:effectLst/>
                          <a:latin typeface="Calibri" panose="020F0502020204030204" pitchFamily="34" charset="0"/>
                        </a:rPr>
                        <a:t>3</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Lower </a:t>
                      </a:r>
                      <a:r>
                        <a:rPr lang="en-IN" sz="1200" b="0" i="0" u="none" strike="noStrike" dirty="0" err="1">
                          <a:solidFill>
                            <a:srgbClr val="000000"/>
                          </a:solidFill>
                          <a:effectLst/>
                          <a:latin typeface="Calibri" panose="020F0502020204030204" pitchFamily="34" charset="0"/>
                        </a:rPr>
                        <a:t>Dudhana</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30035</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7162</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US" sz="1200" b="0" i="0" u="none" strike="noStrike" dirty="0" smtClean="0">
                          <a:solidFill>
                            <a:srgbClr val="000000"/>
                          </a:solidFill>
                          <a:effectLst/>
                          <a:latin typeface="Calibri" panose="020F0502020204030204" pitchFamily="34" charset="0"/>
                        </a:rPr>
                        <a:t>Tender</a:t>
                      </a:r>
                      <a:r>
                        <a:rPr lang="en-US" sz="1200" b="0" i="0" u="none" strike="noStrike" baseline="0" dirty="0" smtClean="0">
                          <a:solidFill>
                            <a:srgbClr val="000000"/>
                          </a:solidFill>
                          <a:effectLst/>
                          <a:latin typeface="Calibri" panose="020F0502020204030204" pitchFamily="34" charset="0"/>
                        </a:rPr>
                        <a:t> Process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dirty="0">
                          <a:solidFill>
                            <a:srgbClr val="000000"/>
                          </a:solidFill>
                          <a:effectLst/>
                          <a:latin typeface="Calibri" panose="020F0502020204030204" pitchFamily="34" charset="0"/>
                        </a:rPr>
                        <a:t>4</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Tillari</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6570</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6676</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US" sz="1200" b="0" i="0" u="none" strike="noStrike" dirty="0" smtClean="0">
                          <a:solidFill>
                            <a:srgbClr val="000000"/>
                          </a:solidFill>
                          <a:effectLst/>
                          <a:latin typeface="Calibri" panose="020F0502020204030204" pitchFamily="34" charset="0"/>
                        </a:rPr>
                        <a:t>Tender Process </a:t>
                      </a:r>
                      <a:r>
                        <a:rPr lang="en-US" sz="1200" b="0" i="0" u="none" strike="noStrike" baseline="0" dirty="0" smtClean="0">
                          <a:solidFill>
                            <a:srgbClr val="000000"/>
                          </a:solidFill>
                          <a:effectLst/>
                          <a:latin typeface="Calibri" panose="020F0502020204030204" pitchFamily="34" charset="0"/>
                        </a:rPr>
                        <a:t>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dirty="0">
                          <a:solidFill>
                            <a:srgbClr val="000000"/>
                          </a:solidFill>
                          <a:effectLst/>
                          <a:latin typeface="Calibri" panose="020F0502020204030204" pitchFamily="34" charset="0"/>
                        </a:rPr>
                        <a:t>5</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Lower </a:t>
                      </a:r>
                      <a:r>
                        <a:rPr lang="en-IN" sz="1200" b="0" i="0" u="none" strike="noStrike" dirty="0" err="1">
                          <a:solidFill>
                            <a:srgbClr val="000000"/>
                          </a:solidFill>
                          <a:effectLst/>
                          <a:latin typeface="Calibri" panose="020F0502020204030204" pitchFamily="34" charset="0"/>
                        </a:rPr>
                        <a:t>Wardha</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62450</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7633</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15000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4208</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US" sz="1200" b="0" i="0" u="none" strike="noStrike" dirty="0" smtClean="0">
                          <a:solidFill>
                            <a:srgbClr val="000000"/>
                          </a:solidFill>
                          <a:effectLst/>
                          <a:latin typeface="Calibri" panose="020F0502020204030204" pitchFamily="34" charset="0"/>
                        </a:rPr>
                        <a:t>Work in Progress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dirty="0">
                          <a:solidFill>
                            <a:srgbClr val="000000"/>
                          </a:solidFill>
                          <a:effectLst/>
                          <a:latin typeface="Calibri" panose="020F0502020204030204" pitchFamily="34" charset="0"/>
                        </a:rPr>
                        <a:t>6</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Lower </a:t>
                      </a:r>
                      <a:r>
                        <a:rPr lang="en-IN" sz="1200" b="0" i="0" u="none" strike="noStrike" dirty="0" err="1">
                          <a:solidFill>
                            <a:srgbClr val="000000"/>
                          </a:solidFill>
                          <a:effectLst/>
                          <a:latin typeface="Calibri" panose="020F0502020204030204" pitchFamily="34" charset="0"/>
                        </a:rPr>
                        <a:t>Panzara</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6785</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3348</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Calibri" panose="020F0502020204030204" pitchFamily="34" charset="0"/>
                        </a:rPr>
                        <a:t>Tender</a:t>
                      </a:r>
                      <a:r>
                        <a:rPr lang="en-US" sz="1200" b="0" i="0" u="none" strike="noStrike" baseline="0" dirty="0" smtClean="0">
                          <a:solidFill>
                            <a:srgbClr val="000000"/>
                          </a:solidFill>
                          <a:effectLst/>
                          <a:latin typeface="Calibri" panose="020F0502020204030204" pitchFamily="34" charset="0"/>
                        </a:rPr>
                        <a:t> Process and Estimation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65889">
                <a:tc>
                  <a:txBody>
                    <a:bodyPr/>
                    <a:lstStyle/>
                    <a:p>
                      <a:pPr algn="ctr" rtl="0" fontAlgn="ctr"/>
                      <a:r>
                        <a:rPr lang="en-IN" sz="1200" b="0" i="0" u="none" strike="noStrike" dirty="0">
                          <a:solidFill>
                            <a:srgbClr val="000000"/>
                          </a:solidFill>
                          <a:effectLst/>
                          <a:latin typeface="Calibri" panose="020F0502020204030204" pitchFamily="34" charset="0"/>
                        </a:rPr>
                        <a:t>7</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Nandur</a:t>
                      </a:r>
                      <a:r>
                        <a:rPr lang="en-IN" sz="1200" b="0" i="0" u="none" strike="noStrike" dirty="0">
                          <a:solidFill>
                            <a:srgbClr val="000000"/>
                          </a:solidFill>
                          <a:effectLst/>
                          <a:latin typeface="Calibri" panose="020F0502020204030204" pitchFamily="34" charset="0"/>
                        </a:rPr>
                        <a:t> </a:t>
                      </a:r>
                      <a:r>
                        <a:rPr lang="en-IN" sz="1200" b="0" i="0" u="none" strike="noStrike" dirty="0" err="1">
                          <a:solidFill>
                            <a:srgbClr val="000000"/>
                          </a:solidFill>
                          <a:effectLst/>
                          <a:latin typeface="Calibri" panose="020F0502020204030204" pitchFamily="34" charset="0"/>
                        </a:rPr>
                        <a:t>Madhmeshwar</a:t>
                      </a:r>
                      <a:r>
                        <a:rPr lang="en-IN" sz="1200" b="0" i="0" u="none" strike="noStrike" dirty="0">
                          <a:solidFill>
                            <a:srgbClr val="000000"/>
                          </a:solidFill>
                          <a:effectLst/>
                          <a:latin typeface="Calibri" panose="020F0502020204030204" pitchFamily="34" charset="0"/>
                        </a:rPr>
                        <a:t> II</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20500</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29748</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10931</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120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Calibri" panose="020F0502020204030204" pitchFamily="34" charset="0"/>
                        </a:rPr>
                        <a:t>Work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dirty="0">
                          <a:solidFill>
                            <a:srgbClr val="000000"/>
                          </a:solidFill>
                          <a:effectLst/>
                          <a:latin typeface="Calibri" panose="020F0502020204030204" pitchFamily="34" charset="0"/>
                        </a:rPr>
                        <a:t>8</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Gosikhurd</a:t>
                      </a:r>
                      <a:r>
                        <a:rPr lang="en-IN" sz="1200" b="0" i="0" u="none" strike="noStrike" dirty="0">
                          <a:solidFill>
                            <a:srgbClr val="000000"/>
                          </a:solidFill>
                          <a:effectLst/>
                          <a:latin typeface="Calibri" panose="020F0502020204030204" pitchFamily="34" charset="0"/>
                        </a:rPr>
                        <a:t> (NP)</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190000</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20000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US" sz="1200" b="0" i="0" u="none" strike="noStrike" dirty="0" smtClean="0">
                          <a:solidFill>
                            <a:srgbClr val="000000"/>
                          </a:solidFill>
                          <a:effectLst/>
                          <a:latin typeface="Calibri" panose="020F0502020204030204" pitchFamily="34" charset="0"/>
                        </a:rPr>
                        <a:t>Tender process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73087">
                <a:tc>
                  <a:txBody>
                    <a:bodyPr/>
                    <a:lstStyle/>
                    <a:p>
                      <a:pPr algn="ctr" rtl="0" fontAlgn="ctr"/>
                      <a:r>
                        <a:rPr lang="en-IN" sz="1200" b="0" i="0" u="none" strike="noStrike" dirty="0">
                          <a:solidFill>
                            <a:srgbClr val="000000"/>
                          </a:solidFill>
                          <a:effectLst/>
                          <a:latin typeface="Calibri" panose="020F0502020204030204" pitchFamily="34" charset="0"/>
                        </a:rPr>
                        <a:t>9</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Upper </a:t>
                      </a:r>
                      <a:r>
                        <a:rPr lang="en-IN" sz="1200" b="0" i="0" u="none" strike="noStrike" dirty="0" err="1">
                          <a:solidFill>
                            <a:srgbClr val="000000"/>
                          </a:solidFill>
                          <a:effectLst/>
                          <a:latin typeface="Calibri" panose="020F0502020204030204" pitchFamily="34" charset="0"/>
                        </a:rPr>
                        <a:t>Painganga</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17289</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5830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818</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Calibri" panose="020F0502020204030204" pitchFamily="34" charset="0"/>
                        </a:rPr>
                        <a:t>Work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a:solidFill>
                            <a:srgbClr val="000000"/>
                          </a:solidFill>
                          <a:effectLst/>
                          <a:latin typeface="Calibri" panose="020F0502020204030204" pitchFamily="34" charset="0"/>
                        </a:rPr>
                        <a:t>10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Bembala</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29779</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12000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1850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Calibri" panose="020F0502020204030204" pitchFamily="34" charset="0"/>
                        </a:rPr>
                        <a:t>Work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dirty="0">
                          <a:solidFill>
                            <a:srgbClr val="000000"/>
                          </a:solidFill>
                          <a:effectLst/>
                          <a:latin typeface="Calibri" panose="020F0502020204030204" pitchFamily="34" charset="0"/>
                        </a:rPr>
                        <a:t>11</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Tarali</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13086</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1521</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Calibri" panose="020F0502020204030204" pitchFamily="34" charset="0"/>
                        </a:rPr>
                        <a:t>Tender process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dirty="0">
                          <a:solidFill>
                            <a:srgbClr val="000000"/>
                          </a:solidFill>
                          <a:effectLst/>
                          <a:latin typeface="Calibri" panose="020F0502020204030204" pitchFamily="34" charset="0"/>
                        </a:rPr>
                        <a:t>12</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Dhom</a:t>
                      </a:r>
                      <a:r>
                        <a:rPr lang="en-IN" sz="1200" b="0" i="0" u="none" strike="noStrike" dirty="0">
                          <a:solidFill>
                            <a:srgbClr val="000000"/>
                          </a:solidFill>
                          <a:effectLst/>
                          <a:latin typeface="Calibri" panose="020F0502020204030204" pitchFamily="34" charset="0"/>
                        </a:rPr>
                        <a:t> </a:t>
                      </a:r>
                      <a:r>
                        <a:rPr lang="en-IN" sz="1200" b="0" i="0" u="none" strike="noStrike" dirty="0" err="1">
                          <a:solidFill>
                            <a:srgbClr val="000000"/>
                          </a:solidFill>
                          <a:effectLst/>
                          <a:latin typeface="Calibri" panose="020F0502020204030204" pitchFamily="34" charset="0"/>
                        </a:rPr>
                        <a:t>Balkawadi</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8130</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11806</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4400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Calibri" panose="020F0502020204030204" pitchFamily="34" charset="0"/>
                        </a:rPr>
                        <a:t>Tender process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dirty="0">
                          <a:solidFill>
                            <a:srgbClr val="000000"/>
                          </a:solidFill>
                          <a:effectLst/>
                          <a:latin typeface="Calibri" panose="020F0502020204030204" pitchFamily="34" charset="0"/>
                        </a:rPr>
                        <a:t>13</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Arjuna</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5704</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526</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US" sz="1200" b="0" i="0" u="none" strike="noStrike" dirty="0" smtClean="0">
                          <a:solidFill>
                            <a:srgbClr val="000000"/>
                          </a:solidFill>
                          <a:effectLst/>
                          <a:latin typeface="Calibri" panose="020F0502020204030204" pitchFamily="34" charset="0"/>
                        </a:rPr>
                        <a:t>Preparation of PDN estimates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a:solidFill>
                            <a:srgbClr val="000000"/>
                          </a:solidFill>
                          <a:effectLst/>
                          <a:latin typeface="Calibri" panose="020F0502020204030204" pitchFamily="34" charset="0"/>
                        </a:rPr>
                        <a:t>14</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Upper </a:t>
                      </a:r>
                      <a:r>
                        <a:rPr lang="en-IN" sz="1200" b="0" i="0" u="none" strike="noStrike" dirty="0" err="1">
                          <a:solidFill>
                            <a:srgbClr val="000000"/>
                          </a:solidFill>
                          <a:effectLst/>
                          <a:latin typeface="Calibri" panose="020F0502020204030204" pitchFamily="34" charset="0"/>
                        </a:rPr>
                        <a:t>Kundlika</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2800</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100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US" sz="1200" b="0" i="0" u="none" strike="noStrike" dirty="0" smtClean="0">
                          <a:solidFill>
                            <a:srgbClr val="000000"/>
                          </a:solidFill>
                          <a:effectLst/>
                          <a:latin typeface="Calibri" panose="020F0502020204030204" pitchFamily="34" charset="0"/>
                        </a:rPr>
                        <a:t>Survey and planning work</a:t>
                      </a:r>
                      <a:r>
                        <a:rPr lang="en-US" sz="1200" b="0" i="0" u="none" strike="noStrike" baseline="0" dirty="0" smtClean="0">
                          <a:solidFill>
                            <a:srgbClr val="000000"/>
                          </a:solidFill>
                          <a:effectLst/>
                          <a:latin typeface="Calibri" panose="020F0502020204030204" pitchFamily="34" charset="0"/>
                        </a:rPr>
                        <a:t>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325142">
                <a:tc>
                  <a:txBody>
                    <a:bodyPr/>
                    <a:lstStyle/>
                    <a:p>
                      <a:pPr algn="ctr" rtl="0" fontAlgn="ctr"/>
                      <a:r>
                        <a:rPr lang="en-IN" sz="1200" b="0" i="0" u="none" strike="noStrike" dirty="0">
                          <a:solidFill>
                            <a:srgbClr val="000000"/>
                          </a:solidFill>
                          <a:effectLst/>
                          <a:latin typeface="Calibri" panose="020F0502020204030204" pitchFamily="34" charset="0"/>
                        </a:rPr>
                        <a:t>15</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Aruna</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5310</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US" sz="1200" b="0" i="0" u="none" strike="noStrike" dirty="0" smtClean="0">
                          <a:solidFill>
                            <a:srgbClr val="000000"/>
                          </a:solidFill>
                          <a:effectLst/>
                          <a:latin typeface="Calibri" panose="020F0502020204030204" pitchFamily="34" charset="0"/>
                        </a:rPr>
                        <a:t>Survey work in progress, late inclusion</a:t>
                      </a:r>
                      <a:r>
                        <a:rPr lang="en-US" sz="1200" b="0" i="0" u="none" strike="noStrike" baseline="0" dirty="0" smtClean="0">
                          <a:solidFill>
                            <a:srgbClr val="000000"/>
                          </a:solidFill>
                          <a:effectLst/>
                          <a:latin typeface="Calibri" panose="020F0502020204030204" pitchFamily="34" charset="0"/>
                        </a:rPr>
                        <a:t> in CAD-WM (12/2017)</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60596">
                <a:tc>
                  <a:txBody>
                    <a:bodyPr/>
                    <a:lstStyle/>
                    <a:p>
                      <a:pPr algn="ctr" rtl="0" fontAlgn="ctr"/>
                      <a:r>
                        <a:rPr lang="en-IN" sz="1200" b="0" i="0" u="none" strike="noStrike" dirty="0">
                          <a:solidFill>
                            <a:srgbClr val="000000"/>
                          </a:solidFill>
                          <a:effectLst/>
                          <a:latin typeface="Calibri" panose="020F0502020204030204" pitchFamily="34" charset="0"/>
                        </a:rPr>
                        <a:t>16</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Krishna </a:t>
                      </a:r>
                      <a:r>
                        <a:rPr lang="en-IN" sz="1200" b="0" i="0" u="none" strike="noStrike" dirty="0" err="1">
                          <a:solidFill>
                            <a:srgbClr val="000000"/>
                          </a:solidFill>
                          <a:effectLst/>
                          <a:latin typeface="Calibri" panose="020F0502020204030204" pitchFamily="34" charset="0"/>
                        </a:rPr>
                        <a:t>Koyna</a:t>
                      </a:r>
                      <a:r>
                        <a:rPr lang="en-IN" sz="1200" b="0" i="0" u="none" strike="noStrike" dirty="0">
                          <a:solidFill>
                            <a:srgbClr val="000000"/>
                          </a:solidFill>
                          <a:effectLst/>
                          <a:latin typeface="Calibri" panose="020F0502020204030204" pitchFamily="34" charset="0"/>
                        </a:rPr>
                        <a:t> LIS</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52824</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5520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Calibri" panose="020F0502020204030204" pitchFamily="34" charset="0"/>
                        </a:rPr>
                        <a:t>Survey and planning work</a:t>
                      </a:r>
                      <a:r>
                        <a:rPr lang="en-US" sz="1200" b="0" i="0" u="none" strike="noStrike" baseline="0" dirty="0" smtClean="0">
                          <a:solidFill>
                            <a:srgbClr val="000000"/>
                          </a:solidFill>
                          <a:effectLst/>
                          <a:latin typeface="Calibri" panose="020F0502020204030204" pitchFamily="34" charset="0"/>
                        </a:rPr>
                        <a:t> in progress,</a:t>
                      </a:r>
                      <a:r>
                        <a:rPr lang="en-US" sz="1200" b="0" i="0" u="none" strike="noStrike" dirty="0" smtClean="0">
                          <a:solidFill>
                            <a:srgbClr val="000000"/>
                          </a:solidFill>
                          <a:effectLst/>
                          <a:latin typeface="Calibri" panose="020F0502020204030204" pitchFamily="34" charset="0"/>
                        </a:rPr>
                        <a:t>  late inclusion</a:t>
                      </a:r>
                      <a:r>
                        <a:rPr lang="en-US" sz="1200" b="0" i="0" u="none" strike="noStrike" baseline="0" dirty="0" smtClean="0">
                          <a:solidFill>
                            <a:srgbClr val="000000"/>
                          </a:solidFill>
                          <a:effectLst/>
                          <a:latin typeface="Calibri" panose="020F0502020204030204" pitchFamily="34" charset="0"/>
                        </a:rPr>
                        <a:t> in CAD-WM (08/2017)</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a:solidFill>
                            <a:srgbClr val="000000"/>
                          </a:solidFill>
                          <a:effectLst/>
                          <a:latin typeface="Calibri" panose="020F0502020204030204" pitchFamily="34" charset="0"/>
                        </a:rPr>
                        <a:t>17</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Gadnadi</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3111</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946</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US" sz="1200" b="0" i="0" u="none" strike="noStrike" dirty="0" smtClean="0">
                          <a:solidFill>
                            <a:srgbClr val="000000"/>
                          </a:solidFill>
                          <a:effectLst/>
                          <a:latin typeface="Calibri" panose="020F0502020204030204" pitchFamily="34" charset="0"/>
                        </a:rPr>
                        <a:t>Design</a:t>
                      </a:r>
                      <a:r>
                        <a:rPr lang="en-US" sz="1200" b="0" i="0" u="none" strike="noStrike" baseline="0" dirty="0" smtClean="0">
                          <a:solidFill>
                            <a:srgbClr val="000000"/>
                          </a:solidFill>
                          <a:effectLst/>
                          <a:latin typeface="Calibri" panose="020F0502020204030204" pitchFamily="34" charset="0"/>
                        </a:rPr>
                        <a:t> of PDN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330487">
                <a:tc>
                  <a:txBody>
                    <a:bodyPr/>
                    <a:lstStyle/>
                    <a:p>
                      <a:pPr algn="ctr" rtl="0" fontAlgn="ctr"/>
                      <a:r>
                        <a:rPr lang="en-IN" sz="1200" b="0" i="0" u="none" strike="noStrike">
                          <a:solidFill>
                            <a:srgbClr val="000000"/>
                          </a:solidFill>
                          <a:effectLst/>
                          <a:latin typeface="Calibri" panose="020F0502020204030204" pitchFamily="34" charset="0"/>
                        </a:rPr>
                        <a:t>18</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Sangola</a:t>
                      </a:r>
                      <a:r>
                        <a:rPr lang="en-IN" sz="1200" b="0" i="0" u="none" strike="noStrike" dirty="0">
                          <a:solidFill>
                            <a:srgbClr val="000000"/>
                          </a:solidFill>
                          <a:effectLst/>
                          <a:latin typeface="Calibri" panose="020F0502020204030204" pitchFamily="34" charset="0"/>
                        </a:rPr>
                        <a:t> Branch Canal</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6883</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290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Calibri" panose="020F0502020204030204" pitchFamily="34" charset="0"/>
                        </a:rPr>
                        <a:t>Survey and planning work</a:t>
                      </a:r>
                      <a:r>
                        <a:rPr lang="en-US" sz="1200" b="0" i="0" u="none" strike="noStrike" baseline="0" dirty="0" smtClean="0">
                          <a:solidFill>
                            <a:srgbClr val="000000"/>
                          </a:solidFill>
                          <a:effectLst/>
                          <a:latin typeface="Calibri" panose="020F0502020204030204" pitchFamily="34" charset="0"/>
                        </a:rPr>
                        <a:t>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a:solidFill>
                            <a:srgbClr val="000000"/>
                          </a:solidFill>
                          <a:effectLst/>
                          <a:latin typeface="Calibri" panose="020F0502020204030204" pitchFamily="34" charset="0"/>
                        </a:rPr>
                        <a:t>19</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Khadakpurna</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15720</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6978</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1327</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Calibri" panose="020F0502020204030204" pitchFamily="34" charset="0"/>
                        </a:rPr>
                        <a:t>Work in Progress</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a:solidFill>
                            <a:srgbClr val="000000"/>
                          </a:solidFill>
                          <a:effectLst/>
                          <a:latin typeface="Calibri" panose="020F0502020204030204" pitchFamily="34" charset="0"/>
                        </a:rPr>
                        <a:t>20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err="1">
                          <a:solidFill>
                            <a:srgbClr val="000000"/>
                          </a:solidFill>
                          <a:effectLst/>
                          <a:latin typeface="Calibri" panose="020F0502020204030204" pitchFamily="34" charset="0"/>
                        </a:rPr>
                        <a:t>Morna</a:t>
                      </a:r>
                      <a:r>
                        <a:rPr lang="en-IN" sz="1200" b="0" i="0" u="none" strike="noStrike" dirty="0">
                          <a:solidFill>
                            <a:srgbClr val="000000"/>
                          </a:solidFill>
                          <a:effectLst/>
                          <a:latin typeface="Calibri" panose="020F0502020204030204" pitchFamily="34" charset="0"/>
                        </a:rPr>
                        <a:t> (G)</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a:solidFill>
                            <a:srgbClr val="000000"/>
                          </a:solidFill>
                          <a:effectLst/>
                          <a:latin typeface="Calibri" panose="020F0502020204030204" pitchFamily="34" charset="0"/>
                        </a:rPr>
                        <a:t>4229</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US" sz="1200" b="0" i="0" u="none" strike="noStrike" dirty="0" smtClean="0">
                          <a:solidFill>
                            <a:srgbClr val="000000"/>
                          </a:solidFill>
                          <a:effectLst/>
                          <a:latin typeface="Calibri" panose="020F0502020204030204" pitchFamily="34" charset="0"/>
                        </a:rPr>
                        <a:t>CAD-WM works are proposed in 2018-19 &amp; 2019-20</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a:solidFill>
                            <a:srgbClr val="000000"/>
                          </a:solidFill>
                          <a:effectLst/>
                          <a:latin typeface="Calibri" panose="020F0502020204030204" pitchFamily="34" charset="0"/>
                        </a:rPr>
                        <a:t>21</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Lower </a:t>
                      </a:r>
                      <a:r>
                        <a:rPr lang="en-IN" sz="1200" b="0" i="0" u="none" strike="noStrike" dirty="0" err="1">
                          <a:solidFill>
                            <a:srgbClr val="000000"/>
                          </a:solidFill>
                          <a:effectLst/>
                          <a:latin typeface="Calibri" panose="020F0502020204030204" pitchFamily="34" charset="0"/>
                        </a:rPr>
                        <a:t>Pedhi</a:t>
                      </a:r>
                      <a:endParaRPr lang="en-IN" sz="1200" b="0" i="0" u="none" strike="noStrike" dirty="0">
                        <a:solidFill>
                          <a:srgbClr val="000000"/>
                        </a:solidFill>
                        <a:effectLst/>
                        <a:latin typeface="Calibri" panose="020F0502020204030204" pitchFamily="34" charset="0"/>
                      </a:endParaRP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10192</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US" sz="1200" b="0" i="0" u="none" strike="noStrike" dirty="0" smtClean="0">
                          <a:solidFill>
                            <a:srgbClr val="000000"/>
                          </a:solidFill>
                          <a:effectLst/>
                          <a:latin typeface="Calibri" panose="020F0502020204030204" pitchFamily="34" charset="0"/>
                        </a:rPr>
                        <a:t>PDN tenders are yet to be finalized</a:t>
                      </a:r>
                      <a:endParaRPr lang="en-IN"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a:solidFill>
                            <a:srgbClr val="000000"/>
                          </a:solidFill>
                          <a:effectLst/>
                          <a:latin typeface="Calibri" panose="020F0502020204030204" pitchFamily="34" charset="0"/>
                        </a:rPr>
                        <a:t>22</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a:solidFill>
                            <a:srgbClr val="000000"/>
                          </a:solidFill>
                          <a:effectLst/>
                          <a:latin typeface="Calibri" panose="020F0502020204030204" pitchFamily="34" charset="0"/>
                        </a:rPr>
                        <a:t>Kudali</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0" i="0" u="none" strike="noStrike" dirty="0">
                          <a:solidFill>
                            <a:srgbClr val="000000"/>
                          </a:solidFill>
                          <a:effectLst/>
                          <a:latin typeface="Calibri" panose="020F0502020204030204" pitchFamily="34" charset="0"/>
                        </a:rPr>
                        <a:t>5327</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0" i="0" u="none" strike="noStrike" dirty="0">
                          <a:solidFill>
                            <a:srgbClr val="000000"/>
                          </a:solidFill>
                          <a:effectLst/>
                          <a:latin typeface="Calibri" panose="020F0502020204030204" pitchFamily="34" charset="0"/>
                        </a:rPr>
                        <a:t>0</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Calibri" panose="020F0502020204030204" pitchFamily="34" charset="0"/>
                        </a:rPr>
                        <a:t>Survey and planning work</a:t>
                      </a:r>
                      <a:r>
                        <a:rPr lang="en-US" sz="1200" b="0" i="0" u="none" strike="noStrike" baseline="0" dirty="0" smtClean="0">
                          <a:solidFill>
                            <a:srgbClr val="000000"/>
                          </a:solidFill>
                          <a:effectLst/>
                          <a:latin typeface="Calibri" panose="020F0502020204030204" pitchFamily="34" charset="0"/>
                        </a:rPr>
                        <a:t> in progress</a:t>
                      </a:r>
                      <a:endParaRPr lang="en-IN" sz="1200" b="0" i="0" u="none" strike="noStrike" dirty="0" smtClean="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r h="229603">
                <a:tc>
                  <a:txBody>
                    <a:bodyPr/>
                    <a:lstStyle/>
                    <a:p>
                      <a:pPr algn="ctr" rtl="0" fontAlgn="ctr"/>
                      <a:r>
                        <a:rPr lang="en-IN" sz="1200" b="0" i="0" u="none" strike="noStrike">
                          <a:solidFill>
                            <a:srgbClr val="000000"/>
                          </a:solidFill>
                          <a:effectLst/>
                          <a:latin typeface="Calibri" panose="020F0502020204030204" pitchFamily="34" charset="0"/>
                        </a:rPr>
                        <a:t> </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a:solidFill>
                            <a:srgbClr val="000000"/>
                          </a:solidFill>
                          <a:effectLst/>
                          <a:latin typeface="Calibri" panose="020F0502020204030204" pitchFamily="34" charset="0"/>
                        </a:rPr>
                        <a:t>Total</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b"/>
                      <a:r>
                        <a:rPr lang="en-IN" sz="1200" b="1" i="0" u="none" strike="noStrike">
                          <a:solidFill>
                            <a:srgbClr val="000000"/>
                          </a:solidFill>
                          <a:effectLst/>
                          <a:latin typeface="Calibri" panose="020F0502020204030204" pitchFamily="34" charset="0"/>
                        </a:rPr>
                        <a:t>507494</a:t>
                      </a:r>
                    </a:p>
                  </a:txBody>
                  <a:tcPr marL="4820" marR="4820" marT="4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dirty="0">
                          <a:solidFill>
                            <a:srgbClr val="000000"/>
                          </a:solidFill>
                          <a:effectLst/>
                          <a:latin typeface="Calibri" panose="020F0502020204030204" pitchFamily="34" charset="0"/>
                        </a:rPr>
                        <a:t>49187</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dirty="0">
                          <a:solidFill>
                            <a:srgbClr val="000000"/>
                          </a:solidFill>
                          <a:effectLst/>
                          <a:latin typeface="Calibri" panose="020F0502020204030204" pitchFamily="34" charset="0"/>
                        </a:rPr>
                        <a:t>102568</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rtl="0" fontAlgn="ctr"/>
                      <a:r>
                        <a:rPr lang="en-IN" sz="1200" b="1" i="0" u="none" strike="noStrike" dirty="0">
                          <a:solidFill>
                            <a:srgbClr val="000000"/>
                          </a:solidFill>
                          <a:effectLst/>
                          <a:latin typeface="Calibri" panose="020F0502020204030204" pitchFamily="34" charset="0"/>
                        </a:rPr>
                        <a:t>8786</a:t>
                      </a:r>
                    </a:p>
                  </a:txBody>
                  <a:tcPr marL="4820" marR="4820" marT="4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b"/>
                      <a:r>
                        <a:rPr lang="en-IN" sz="1200" b="0" i="0" u="none" strike="noStrike" dirty="0">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r>
            </a:tbl>
          </a:graphicData>
        </a:graphic>
      </p:graphicFrame>
    </p:spTree>
    <p:extLst>
      <p:ext uri="{BB962C8B-B14F-4D97-AF65-F5344CB8AC3E}">
        <p14:creationId xmlns:p14="http://schemas.microsoft.com/office/powerpoint/2010/main" xmlns="" val="902925642"/>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9759155-7935-4C61-A06C-C04380D1B16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2685</TotalTime>
  <Words>2139</Words>
  <Application>Microsoft Office PowerPoint</Application>
  <PresentationFormat>Custom</PresentationFormat>
  <Paragraphs>1286</Paragraphs>
  <Slides>14</Slides>
  <Notes>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Slice</vt:lpstr>
      <vt:lpstr>Slide 1</vt:lpstr>
      <vt:lpstr>                  Location map of projects</vt:lpstr>
      <vt:lpstr>Slide 3</vt:lpstr>
      <vt:lpstr>Slide 4</vt:lpstr>
      <vt:lpstr>A] DPR Status • Total no. of projects in CADWM : 22 • No of Projects Included in CADWM: 22  B] MOU Status • No. of Projects MOU Sent  for Approval to Central Govt. – 22  • No. of Projects MOU Signed– 10 ( Tarali, KKLIS, Sangola Branch Canal, L.Dudhana, Upper  Kundlika, Upper Painganga, Tillari, Arjuna, Gadnadi, Bawanthadi)   C] CA Release Status          • Proposals sent for Approval to Central Govt. = 22    •  No. No. of Projects CA of Projects CA Released = 10 ( Tarali, KKLIS, Sangola Branch Canal, L.Dudhana, Upper Kundlika, Upper Painganga, Tillari, Arjuna, Gadnadi, Bawanthadi)     • No. of Projects not requires CA for financial year 2017-18 – 4 (Lower Wardha, Morna Gureghar, Lower Pedhi, Aruna)                                         </vt:lpstr>
      <vt:lpstr>Slide 6</vt:lpstr>
      <vt:lpstr>Slide 7</vt:lpstr>
      <vt:lpstr>Slide 8</vt:lpstr>
      <vt:lpstr>Slide 9</vt:lpstr>
      <vt:lpstr>MONITORING FOR ENSURING TIMLY COMPLETION  OF CAD-WM WORKS</vt:lpstr>
      <vt:lpstr>Slide 11</vt:lpstr>
      <vt:lpstr>General causes for delay in the implementation oF cad-wm works</vt:lpstr>
      <vt:lpstr>Problems/difficulties  during construction and maintenance</vt:lpstr>
      <vt:lpstr>Slide 14</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Pallavi Thele</dc:creator>
  <cp:lastModifiedBy>Ramesh Bisht</cp:lastModifiedBy>
  <cp:revision>693</cp:revision>
  <cp:lastPrinted>2018-03-09T07:52:11Z</cp:lastPrinted>
  <dcterms:created xsi:type="dcterms:W3CDTF">2017-08-28T05:49:46Z</dcterms:created>
  <dcterms:modified xsi:type="dcterms:W3CDTF">2018-03-13T03:55:25Z</dcterms:modified>
</cp:coreProperties>
</file>