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4040" r:id="rId2"/>
  </p:sldMasterIdLst>
  <p:notesMasterIdLst>
    <p:notesMasterId r:id="rId20"/>
  </p:notesMasterIdLst>
  <p:handoutMasterIdLst>
    <p:handoutMasterId r:id="rId21"/>
  </p:handoutMasterIdLst>
  <p:sldIdLst>
    <p:sldId id="573" r:id="rId3"/>
    <p:sldId id="660" r:id="rId4"/>
    <p:sldId id="680" r:id="rId5"/>
    <p:sldId id="690" r:id="rId6"/>
    <p:sldId id="689" r:id="rId7"/>
    <p:sldId id="691" r:id="rId8"/>
    <p:sldId id="692" r:id="rId9"/>
    <p:sldId id="693" r:id="rId10"/>
    <p:sldId id="698" r:id="rId11"/>
    <p:sldId id="697" r:id="rId12"/>
    <p:sldId id="694" r:id="rId13"/>
    <p:sldId id="712" r:id="rId14"/>
    <p:sldId id="710" r:id="rId15"/>
    <p:sldId id="714" r:id="rId16"/>
    <p:sldId id="704" r:id="rId17"/>
    <p:sldId id="711" r:id="rId18"/>
    <p:sldId id="688" r:id="rId19"/>
  </p:sldIdLst>
  <p:sldSz cx="12192000" cy="6858000"/>
  <p:notesSz cx="6735763" cy="9866313"/>
  <p:custDataLst>
    <p:tags r:id="rId2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4319">
          <p15:clr>
            <a:srgbClr val="A4A3A4"/>
          </p15:clr>
        </p15:guide>
        <p15:guide id="4" pos="394">
          <p15:clr>
            <a:srgbClr val="A4A3A4"/>
          </p15:clr>
        </p15:guide>
        <p15:guide id="5" pos="730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108">
          <p15:clr>
            <a:srgbClr val="A4A3A4"/>
          </p15:clr>
        </p15:guide>
        <p15:guide id="4" pos="2122">
          <p15:clr>
            <a:srgbClr val="A4A3A4"/>
          </p15:clr>
        </p15:guide>
        <p15:guide id="5" orient="horz" pos="3152">
          <p15:clr>
            <a:srgbClr val="A4A3A4"/>
          </p15:clr>
        </p15:guide>
        <p15:guide id="6" orient="horz" pos="3401">
          <p15:clr>
            <a:srgbClr val="A4A3A4"/>
          </p15:clr>
        </p15:guide>
        <p15:guide id="7" pos="2404">
          <p15:clr>
            <a:srgbClr val="A4A3A4"/>
          </p15:clr>
        </p15:guide>
        <p15:guide id="8" pos="236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FF"/>
    <a:srgbClr val="FFFF00"/>
    <a:srgbClr val="3B31F9"/>
    <a:srgbClr val="800000"/>
    <a:srgbClr val="339966"/>
    <a:srgbClr val="FFFFFF"/>
    <a:srgbClr val="FF6699"/>
    <a:srgbClr val="000000"/>
    <a:srgbClr val="D0371E"/>
    <a:srgbClr val="41414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1471" autoAdjust="0"/>
    <p:restoredTop sz="94953" autoAdjust="0"/>
  </p:normalViewPr>
  <p:slideViewPr>
    <p:cSldViewPr snapToObjects="1">
      <p:cViewPr>
        <p:scale>
          <a:sx n="64" d="100"/>
          <a:sy n="64" d="100"/>
        </p:scale>
        <p:origin x="-1044" y="-84"/>
      </p:cViewPr>
      <p:guideLst>
        <p:guide orient="horz" pos="2160"/>
        <p:guide orient="horz" pos="4319"/>
        <p:guide pos="3840"/>
        <p:guide pos="394"/>
        <p:guide pos="7306"/>
      </p:guideLst>
    </p:cSldViewPr>
  </p:slideViewPr>
  <p:outlineViewPr>
    <p:cViewPr>
      <p:scale>
        <a:sx n="33" d="100"/>
        <a:sy n="33" d="100"/>
      </p:scale>
      <p:origin x="246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9702"/>
    </p:cViewPr>
  </p:sorterViewPr>
  <p:notesViewPr>
    <p:cSldViewPr snapToObjects="1">
      <p:cViewPr varScale="1">
        <p:scale>
          <a:sx n="55" d="100"/>
          <a:sy n="55" d="100"/>
        </p:scale>
        <p:origin x="-2256" y="-102"/>
      </p:cViewPr>
      <p:guideLst>
        <p:guide orient="horz" pos="2631"/>
        <p:guide orient="horz" pos="2840"/>
        <p:guide orient="horz" pos="2880"/>
        <p:guide orient="horz" pos="3108"/>
        <p:guide pos="1941"/>
        <p:guide pos="1906"/>
        <p:guide pos="2160"/>
        <p:guide pos="2122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" y="4"/>
            <a:ext cx="2918831" cy="495029"/>
          </a:xfrm>
          <a:prstGeom prst="rect">
            <a:avLst/>
          </a:prstGeom>
        </p:spPr>
        <p:txBody>
          <a:bodyPr vert="horz" wrap="square" lIns="91415" tIns="45708" rIns="91415" bIns="45708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5377" y="4"/>
            <a:ext cx="2918831" cy="495029"/>
          </a:xfrm>
          <a:prstGeom prst="rect">
            <a:avLst/>
          </a:prstGeom>
        </p:spPr>
        <p:txBody>
          <a:bodyPr vert="horz" wrap="square" lIns="91415" tIns="45708" rIns="91415" bIns="4570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entury Gothic" panose="020B0502020202020204" pitchFamily="34" charset="0"/>
              </a:defRPr>
            </a:lvl1pPr>
          </a:lstStyle>
          <a:p>
            <a:fld id="{824FF673-35EF-0B4D-A071-BD056928DC4D}" type="datetime1">
              <a:rPr lang="en-US" smtClean="0"/>
              <a:pPr/>
              <a:t>12/03/2018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5" y="9371290"/>
            <a:ext cx="2918831" cy="495028"/>
          </a:xfrm>
          <a:prstGeom prst="rect">
            <a:avLst/>
          </a:prstGeom>
        </p:spPr>
        <p:txBody>
          <a:bodyPr vert="horz" wrap="square" lIns="91415" tIns="45708" rIns="91415" bIns="45708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5377" y="9371290"/>
            <a:ext cx="2918831" cy="495028"/>
          </a:xfrm>
          <a:prstGeom prst="rect">
            <a:avLst/>
          </a:prstGeom>
        </p:spPr>
        <p:txBody>
          <a:bodyPr vert="horz" wrap="square" lIns="91415" tIns="45708" rIns="91415" bIns="4570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entury Gothic" panose="020B0502020202020204" pitchFamily="34" charset="0"/>
              </a:defRPr>
            </a:lvl1pPr>
          </a:lstStyle>
          <a:p>
            <a:fld id="{FE314091-4409-445A-9D2B-799B5917A73A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4158703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" y="4"/>
            <a:ext cx="2918831" cy="495029"/>
          </a:xfrm>
          <a:prstGeom prst="rect">
            <a:avLst/>
          </a:prstGeom>
        </p:spPr>
        <p:txBody>
          <a:bodyPr vert="horz" wrap="square" lIns="91415" tIns="45708" rIns="91415" bIns="45708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7" y="4"/>
            <a:ext cx="2918831" cy="495029"/>
          </a:xfrm>
          <a:prstGeom prst="rect">
            <a:avLst/>
          </a:prstGeom>
        </p:spPr>
        <p:txBody>
          <a:bodyPr vert="horz" wrap="square" lIns="91415" tIns="45708" rIns="91415" bIns="4570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entury Gothic" panose="020B0502020202020204" pitchFamily="34" charset="0"/>
              </a:defRPr>
            </a:lvl1pPr>
          </a:lstStyle>
          <a:p>
            <a:fld id="{DF9D8DBA-047F-324E-8D27-246FCA5A1DA2}" type="datetime1">
              <a:rPr lang="en-US" smtClean="0"/>
              <a:pPr/>
              <a:t>12/03/2018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15" tIns="45708" rIns="91415" bIns="45708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748166"/>
            <a:ext cx="5388610" cy="3884861"/>
          </a:xfrm>
          <a:prstGeom prst="rect">
            <a:avLst/>
          </a:prstGeom>
        </p:spPr>
        <p:txBody>
          <a:bodyPr vert="horz" wrap="square" lIns="91415" tIns="45708" rIns="91415" bIns="457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5" y="9371290"/>
            <a:ext cx="2918831" cy="495028"/>
          </a:xfrm>
          <a:prstGeom prst="rect">
            <a:avLst/>
          </a:prstGeom>
        </p:spPr>
        <p:txBody>
          <a:bodyPr vert="horz" wrap="square" lIns="91415" tIns="45708" rIns="91415" bIns="45708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7" y="9371290"/>
            <a:ext cx="2918831" cy="495028"/>
          </a:xfrm>
          <a:prstGeom prst="rect">
            <a:avLst/>
          </a:prstGeom>
        </p:spPr>
        <p:txBody>
          <a:bodyPr vert="horz" wrap="square" lIns="91415" tIns="45708" rIns="91415" bIns="4570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entury Gothic" panose="020B0502020202020204" pitchFamily="34" charset="0"/>
              </a:defRPr>
            </a:lvl1pPr>
          </a:lstStyle>
          <a:p>
            <a:fld id="{F2909DAA-DC99-4615-A5C1-2BDBC571258C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545163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4" charset="-128"/>
        <a:cs typeface="ＭＳ Ｐゴシック" pitchFamily="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09DAA-DC99-4615-A5C1-2BDBC571258C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153931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09DAA-DC99-4615-A5C1-2BDBC571258C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557829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09DAA-DC99-4615-A5C1-2BDBC571258C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729558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09DAA-DC99-4615-A5C1-2BDBC571258C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729558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09DAA-DC99-4615-A5C1-2BDBC571258C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729558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09DAA-DC99-4615-A5C1-2BDBC571258C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557725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solidFill>
                  <a:schemeClr val="tx2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0223694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96602517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95800796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0"/>
            <a:ext cx="109728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262743"/>
            <a:ext cx="10972800" cy="5040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grpSp>
        <p:nvGrpSpPr>
          <p:cNvPr id="5" name="Group 4"/>
          <p:cNvGrpSpPr/>
          <p:nvPr userDrawn="1"/>
        </p:nvGrpSpPr>
        <p:grpSpPr>
          <a:xfrm flipV="1">
            <a:off x="0" y="6720840"/>
            <a:ext cx="12192000" cy="137160"/>
            <a:chOff x="606161" y="2106824"/>
            <a:chExt cx="4964752" cy="1241188"/>
          </a:xfrm>
        </p:grpSpPr>
        <p:sp>
          <p:nvSpPr>
            <p:cNvPr id="6" name="Rectangle 5"/>
            <p:cNvSpPr/>
            <p:nvPr userDrawn="1"/>
          </p:nvSpPr>
          <p:spPr>
            <a:xfrm>
              <a:off x="606161" y="2106824"/>
              <a:ext cx="1241188" cy="124118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kern="1200" dirty="0">
                <a:solidFill>
                  <a:schemeClr val="lt1"/>
                </a:solidFill>
                <a:latin typeface="Open Sans Light"/>
                <a:ea typeface="+mn-ea"/>
                <a:cs typeface="+mn-cs"/>
              </a:endParaRPr>
            </a:p>
          </p:txBody>
        </p:sp>
        <p:sp>
          <p:nvSpPr>
            <p:cNvPr id="7" name="Rectangle 6"/>
            <p:cNvSpPr/>
            <p:nvPr userDrawn="1"/>
          </p:nvSpPr>
          <p:spPr>
            <a:xfrm>
              <a:off x="1847349" y="2106824"/>
              <a:ext cx="1241188" cy="124118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kern="1200" dirty="0">
                <a:solidFill>
                  <a:schemeClr val="lt1"/>
                </a:solidFill>
                <a:latin typeface="Open Sans Light"/>
                <a:ea typeface="+mn-ea"/>
                <a:cs typeface="+mn-cs"/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3088537" y="2106824"/>
              <a:ext cx="1241188" cy="124118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kern="1200" dirty="0">
                <a:solidFill>
                  <a:schemeClr val="lt1"/>
                </a:solidFill>
                <a:latin typeface="Open Sans Light"/>
                <a:ea typeface="+mn-ea"/>
                <a:cs typeface="+mn-cs"/>
              </a:endParaRPr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4329725" y="2106824"/>
              <a:ext cx="1241188" cy="1241188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kern="1200" dirty="0">
                <a:solidFill>
                  <a:schemeClr val="lt1"/>
                </a:solidFill>
                <a:latin typeface="Open Sans Light"/>
                <a:ea typeface="+mn-ea"/>
                <a:cs typeface="+mn-cs"/>
              </a:endParaRPr>
            </a:p>
          </p:txBody>
        </p:sp>
      </p:grpSp>
      <p:sp>
        <p:nvSpPr>
          <p:cNvPr id="12" name="Teardrop 11"/>
          <p:cNvSpPr/>
          <p:nvPr userDrawn="1"/>
        </p:nvSpPr>
        <p:spPr>
          <a:xfrm>
            <a:off x="11677650" y="6438900"/>
            <a:ext cx="266700" cy="320040"/>
          </a:xfrm>
          <a:prstGeom prst="teardrop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fld id="{6722DCE9-2F7D-46EA-9F6F-31E9B9F1541D}" type="slidenum">
              <a:rPr lang="en-US" sz="1000" smtClean="0">
                <a:solidFill>
                  <a:schemeClr val="tx1"/>
                </a:solidFill>
              </a:rPr>
              <a:pPr algn="ctr"/>
              <a:t>‹#›</a:t>
            </a:fld>
            <a:endParaRPr lang="en-US" sz="1000" dirty="0">
              <a:solidFill>
                <a:schemeClr val="tx1"/>
              </a:solidFill>
            </a:endParaRPr>
          </a:p>
        </p:txBody>
      </p:sp>
      <p:pic>
        <p:nvPicPr>
          <p:cNvPr id="10" name="Picture 2" descr="Image result for maharashtra govt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990565" y="171450"/>
            <a:ext cx="873028" cy="857251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25" r:id="rId1"/>
    <p:sldLayoutId id="2147484226" r:id="rId2"/>
    <p:sldLayoutId id="2147484230" r:id="rId3"/>
  </p:sldLayoutIdLst>
  <p:transition spd="slow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800" b="1" kern="1200">
          <a:ln w="3175" cmpd="sng">
            <a:noFill/>
          </a:ln>
          <a:solidFill>
            <a:schemeClr val="tx2"/>
          </a:solidFill>
          <a:latin typeface="Calibri" pitchFamily="34" charset="0"/>
          <a:ea typeface="ＭＳ Ｐゴシック" pitchFamily="4" charset="-128"/>
          <a:cs typeface="Calibri" pitchFamily="34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Garamond" pitchFamily="4" charset="0"/>
          <a:ea typeface="ＭＳ Ｐゴシック" pitchFamily="4" charset="-128"/>
          <a:cs typeface="ＭＳ Ｐゴシック" pitchFamily="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Garamond" pitchFamily="4" charset="0"/>
          <a:ea typeface="ＭＳ Ｐゴシック" pitchFamily="4" charset="-128"/>
          <a:cs typeface="ＭＳ Ｐゴシック" pitchFamily="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Garamond" pitchFamily="4" charset="0"/>
          <a:ea typeface="ＭＳ Ｐゴシック" pitchFamily="4" charset="-128"/>
          <a:cs typeface="ＭＳ Ｐゴシック" pitchFamily="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Garamond" pitchFamily="4" charset="0"/>
          <a:ea typeface="ＭＳ Ｐゴシック" pitchFamily="4" charset="-128"/>
          <a:cs typeface="ＭＳ Ｐゴシック" pitchFamily="4" charset="-128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Calibri" pitchFamily="34" charset="0"/>
          <a:ea typeface="ＭＳ Ｐゴシック" pitchFamily="4" charset="-128"/>
          <a:cs typeface="Calibri" pitchFamily="34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Calibri" pitchFamily="34" charset="0"/>
          <a:ea typeface="ＭＳ Ｐゴシック" pitchFamily="4" charset="-128"/>
          <a:cs typeface="Calibri" pitchFamily="34" charset="0"/>
        </a:defRPr>
      </a:lvl2pPr>
      <a:lvl3pPr marL="12001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kern="1200">
          <a:solidFill>
            <a:schemeClr val="tx2"/>
          </a:solidFill>
          <a:latin typeface="Calibri" pitchFamily="34" charset="0"/>
          <a:ea typeface="ＭＳ Ｐゴシック" pitchFamily="4" charset="-128"/>
          <a:cs typeface="Calibri" pitchFamily="34" charset="0"/>
        </a:defRPr>
      </a:lvl3pPr>
      <a:lvl4pPr marL="15430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Calibri" pitchFamily="34" charset="0"/>
          <a:ea typeface="ＭＳ Ｐゴシック" pitchFamily="4" charset="-128"/>
          <a:cs typeface="Calibri" pitchFamily="34" charset="0"/>
        </a:defRPr>
      </a:lvl4pPr>
      <a:lvl5pPr marL="20002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Calibri" pitchFamily="34" charset="0"/>
          <a:ea typeface="ＭＳ Ｐゴシック" pitchFamily="4" charset="-128"/>
          <a:cs typeface="Calibri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3434552"/>
            <a:ext cx="12191999" cy="3423448"/>
          </a:xfrm>
          <a:prstGeom prst="rect">
            <a:avLst/>
          </a:prstGeom>
          <a:solidFill>
            <a:srgbClr val="3B31F9">
              <a:alpha val="7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867" name="TextBox 45"/>
          <p:cNvSpPr txBox="1">
            <a:spLocks noChangeArrowheads="1"/>
          </p:cNvSpPr>
          <p:nvPr/>
        </p:nvSpPr>
        <p:spPr bwMode="auto">
          <a:xfrm>
            <a:off x="3095604" y="2071678"/>
            <a:ext cx="6072230" cy="97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40000"/>
              </a:lnSpc>
            </a:pPr>
            <a:endParaRPr lang="en-US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40000"/>
              </a:lnSpc>
            </a:pPr>
            <a:r>
              <a:rPr lang="mr-IN" sz="3600" b="1" dirty="0" smtClean="0">
                <a:latin typeface="Times New Roman" pitchFamily="18" charset="0"/>
                <a:cs typeface="DVOT-SurekhMR" pitchFamily="2" charset="0"/>
              </a:rPr>
              <a:t>Govt.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mr-IN" sz="3600" b="1" dirty="0" smtClean="0">
                <a:latin typeface="Times New Roman" pitchFamily="18" charset="0"/>
                <a:cs typeface="DVOT-SurekhMR" pitchFamily="2" charset="0"/>
              </a:rPr>
              <a:t>f Maharashtra</a:t>
            </a:r>
            <a:endParaRPr lang="en-US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40000"/>
              </a:lnSpc>
            </a:pPr>
            <a:endParaRPr lang="en-US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40000"/>
              </a:lnSpc>
            </a:pPr>
            <a:r>
              <a:rPr lang="mr-IN" sz="3600" b="1" dirty="0" smtClean="0">
                <a:latin typeface="Times New Roman" pitchFamily="18" charset="0"/>
                <a:cs typeface="DVOT-SurekhMR" pitchFamily="2" charset="0"/>
              </a:rPr>
              <a:t>Water Resources Department</a:t>
            </a:r>
            <a:endParaRPr lang="en-US" sz="3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Image result for Govt of India logo imag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7449" y="241963"/>
            <a:ext cx="1090055" cy="147252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23836" y="3865640"/>
            <a:ext cx="11001452" cy="25637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3538" indent="-276225" algn="ctr">
              <a:lnSpc>
                <a:spcPct val="110000"/>
              </a:lnSpc>
            </a:pPr>
            <a:r>
              <a:rPr lang="mr-IN" sz="4800" b="1" dirty="0" smtClean="0">
                <a:solidFill>
                  <a:schemeClr val="bg1"/>
                </a:solidFill>
                <a:cs typeface="DVOT-SurekhMR" pitchFamily="2" charset="0"/>
              </a:rPr>
              <a:t>Review of CADWM Projects Under PMKSY </a:t>
            </a:r>
          </a:p>
          <a:p>
            <a:pPr marL="363538" indent="-276225" algn="ctr">
              <a:lnSpc>
                <a:spcPct val="110000"/>
              </a:lnSpc>
            </a:pPr>
            <a:endParaRPr lang="mr-IN" sz="2500" b="1" dirty="0" smtClean="0">
              <a:solidFill>
                <a:srgbClr val="FFFF00"/>
              </a:solidFill>
              <a:cs typeface="DVOT-SurekhMR" pitchFamily="2" charset="0"/>
            </a:endParaRPr>
          </a:p>
          <a:p>
            <a:pPr marL="363538" indent="-276225" algn="ctr">
              <a:lnSpc>
                <a:spcPct val="110000"/>
              </a:lnSpc>
            </a:pPr>
            <a:r>
              <a:rPr lang="en-IN" sz="2500" b="1" dirty="0" smtClean="0">
                <a:solidFill>
                  <a:srgbClr val="FFFF00"/>
                </a:solidFill>
                <a:cs typeface="DVOT-SurekhMR" pitchFamily="2" charset="0"/>
              </a:rPr>
              <a:t>Name of Project : </a:t>
            </a:r>
            <a:r>
              <a:rPr lang="mr-IN" sz="2500" b="1" dirty="0">
                <a:solidFill>
                  <a:srgbClr val="FFFF00"/>
                </a:solidFill>
                <a:cs typeface="DVOT-SurekhMR" pitchFamily="2" charset="0"/>
              </a:rPr>
              <a:t>Krishna Koyna Lift Irrigation Project</a:t>
            </a:r>
            <a:endParaRPr lang="en-US" sz="2500" b="1" dirty="0">
              <a:solidFill>
                <a:srgbClr val="FFFF00"/>
              </a:solidFill>
              <a:cs typeface="DVOT-SurekhMR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4105579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:\Bhose Photo\Photos\20141122_144341.jpg"/>
          <p:cNvPicPr/>
          <p:nvPr/>
        </p:nvPicPr>
        <p:blipFill>
          <a:blip r:embed="rId2" cstate="print"/>
          <a:srcRect b="23913"/>
          <a:stretch>
            <a:fillRect/>
          </a:stretch>
        </p:blipFill>
        <p:spPr bwMode="auto">
          <a:xfrm>
            <a:off x="309522" y="285728"/>
            <a:ext cx="11644394" cy="6072230"/>
          </a:xfrm>
          <a:prstGeom prst="rect">
            <a:avLst/>
          </a:prstGeom>
          <a:noFill/>
        </p:spPr>
      </p:pic>
      <p:sp>
        <p:nvSpPr>
          <p:cNvPr id="4" name="Flowchart: Process 3"/>
          <p:cNvSpPr/>
          <p:nvPr/>
        </p:nvSpPr>
        <p:spPr>
          <a:xfrm>
            <a:off x="309522" y="5143512"/>
            <a:ext cx="11144328" cy="642942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00FF"/>
                </a:solidFill>
                <a:latin typeface="DVOT-SurekhMR" pitchFamily="2" charset="0"/>
                <a:cs typeface="DVOT-SurekhMR" pitchFamily="2" charset="0"/>
              </a:rPr>
              <a:t>PDN works – Intake Chamber </a:t>
            </a:r>
            <a:endParaRPr lang="en-US" sz="3600" b="1" dirty="0">
              <a:solidFill>
                <a:srgbClr val="0000FF"/>
              </a:solidFill>
              <a:latin typeface="DVOT-SurekhMR" pitchFamily="2" charset="0"/>
              <a:cs typeface="DVOT-SurekhMR" pitchFamily="2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D:\Sangli First Photo\Mhaisal 1\Bhose Photo 8.3.14\DSC004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91570" y="3490598"/>
            <a:ext cx="3822643" cy="2867360"/>
          </a:xfrm>
          <a:prstGeom prst="rect">
            <a:avLst/>
          </a:prstGeom>
          <a:noFill/>
        </p:spPr>
      </p:pic>
      <p:pic>
        <p:nvPicPr>
          <p:cNvPr id="1028" name="Picture 4" descr="D:\Sangli First Photo\Mhaisal 1\Bhose Photo 8.3.14\DSC0028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525948" y="4214818"/>
            <a:ext cx="5733292" cy="4300536"/>
          </a:xfrm>
          <a:prstGeom prst="rect">
            <a:avLst/>
          </a:prstGeom>
          <a:noFill/>
        </p:spPr>
      </p:pic>
      <p:pic>
        <p:nvPicPr>
          <p:cNvPr id="1029" name="Picture 5" descr="D:\Sangli First Photo\Mhaisal 1\Bhose Photo 8.3.14\DSC0029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67174" y="428605"/>
            <a:ext cx="3999999" cy="3000396"/>
          </a:xfrm>
          <a:prstGeom prst="rect">
            <a:avLst/>
          </a:prstGeom>
          <a:noFill/>
        </p:spPr>
      </p:pic>
      <p:pic>
        <p:nvPicPr>
          <p:cNvPr id="1030" name="Picture 6" descr="D:\Sangli First Photo\Mhaisal 1\Bhose Photo 8.3.14\DSC0031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10578" y="428604"/>
            <a:ext cx="3803635" cy="2853102"/>
          </a:xfrm>
          <a:prstGeom prst="rect">
            <a:avLst/>
          </a:prstGeom>
          <a:noFill/>
        </p:spPr>
      </p:pic>
      <p:pic>
        <p:nvPicPr>
          <p:cNvPr id="9" name="Picture 2" descr="I:\sangli first\Kalambi Pipe laying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9522" y="428604"/>
            <a:ext cx="3447516" cy="5867755"/>
          </a:xfrm>
          <a:prstGeom prst="rect">
            <a:avLst/>
          </a:prstGeom>
          <a:noFill/>
        </p:spPr>
      </p:pic>
      <p:sp>
        <p:nvSpPr>
          <p:cNvPr id="8" name="Flowchart: Process 7"/>
          <p:cNvSpPr/>
          <p:nvPr/>
        </p:nvSpPr>
        <p:spPr>
          <a:xfrm>
            <a:off x="3899914" y="3796029"/>
            <a:ext cx="4053474" cy="2500330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0000FF"/>
                </a:solidFill>
                <a:latin typeface="DVOT-SurekhMR" pitchFamily="2" charset="0"/>
                <a:cs typeface="DVOT-SurekhMR" pitchFamily="2" charset="0"/>
              </a:rPr>
              <a:t>Progress of   PDN Works </a:t>
            </a:r>
            <a:endParaRPr lang="en-US" sz="4800" b="1" dirty="0">
              <a:solidFill>
                <a:srgbClr val="0000FF"/>
              </a:solidFill>
              <a:latin typeface="DVOT-SurekhMR" pitchFamily="2" charset="0"/>
              <a:cs typeface="DVOT-SurekhMR" pitchFamily="2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Bhose Photo\Photos\20140506_2249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376" y="500042"/>
            <a:ext cx="5460996" cy="2956890"/>
          </a:xfrm>
          <a:prstGeom prst="rect">
            <a:avLst/>
          </a:prstGeom>
          <a:noFill/>
        </p:spPr>
      </p:pic>
      <p:pic>
        <p:nvPicPr>
          <p:cNvPr id="3" name="Picture 2" descr="G:\Bhose Photo\Photos\20141121_1345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500042"/>
            <a:ext cx="5685147" cy="2956890"/>
          </a:xfrm>
          <a:prstGeom prst="rect">
            <a:avLst/>
          </a:prstGeom>
          <a:noFill/>
        </p:spPr>
      </p:pic>
      <p:pic>
        <p:nvPicPr>
          <p:cNvPr id="6" name="Picture 2" descr="G:\punadi\IMG-20170302-WA000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6376" y="3571875"/>
            <a:ext cx="5460996" cy="3050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lowchart: Process 7"/>
          <p:cNvSpPr/>
          <p:nvPr/>
        </p:nvSpPr>
        <p:spPr>
          <a:xfrm>
            <a:off x="5897562" y="3857628"/>
            <a:ext cx="5842040" cy="2500330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00FF"/>
                </a:solidFill>
                <a:latin typeface="DVOT-SurekhMR" pitchFamily="2" charset="0"/>
                <a:cs typeface="DVOT-SurekhMR" pitchFamily="2" charset="0"/>
              </a:rPr>
              <a:t>PDN Works – </a:t>
            </a:r>
          </a:p>
          <a:p>
            <a:pPr algn="ctr"/>
            <a:r>
              <a:rPr lang="en-US" sz="3600" b="1" dirty="0" smtClean="0">
                <a:solidFill>
                  <a:srgbClr val="0000FF"/>
                </a:solidFill>
                <a:latin typeface="DVOT-SurekhMR" pitchFamily="2" charset="0"/>
                <a:cs typeface="DVOT-SurekhMR" pitchFamily="2" charset="0"/>
              </a:rPr>
              <a:t>Pipe Joints &amp; Outlet with Valve </a:t>
            </a:r>
            <a:endParaRPr lang="en-US" sz="3600" b="1" dirty="0">
              <a:solidFill>
                <a:srgbClr val="0000FF"/>
              </a:solidFill>
              <a:latin typeface="DVOT-SurekhMR" pitchFamily="2" charset="0"/>
              <a:cs typeface="DVOT-SurekhMR" pitchFamily="2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yahoo\Desktop\Bhose Photo\Bhose Photo\20150526_10061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2714620"/>
            <a:ext cx="5553154" cy="3803038"/>
          </a:xfrm>
          <a:prstGeom prst="rect">
            <a:avLst/>
          </a:prstGeom>
          <a:noFill/>
        </p:spPr>
      </p:pic>
      <p:pic>
        <p:nvPicPr>
          <p:cNvPr id="5" name="Picture 4" descr="C:\Users\yahoo\Desktop\Bhose Photo\Bhose Photo\20150514_13002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6646" y="214290"/>
            <a:ext cx="5572164" cy="3357586"/>
          </a:xfrm>
          <a:prstGeom prst="rect">
            <a:avLst/>
          </a:prstGeom>
          <a:noFill/>
        </p:spPr>
      </p:pic>
      <p:sp>
        <p:nvSpPr>
          <p:cNvPr id="4" name="Flowchart: Process 3"/>
          <p:cNvSpPr/>
          <p:nvPr/>
        </p:nvSpPr>
        <p:spPr>
          <a:xfrm>
            <a:off x="182522" y="3786190"/>
            <a:ext cx="5842040" cy="2500330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00FF"/>
                </a:solidFill>
                <a:latin typeface="DVOT-SurekhMR" pitchFamily="2" charset="0"/>
                <a:cs typeface="DVOT-SurekhMR" pitchFamily="2" charset="0"/>
              </a:rPr>
              <a:t>Outlet Position </a:t>
            </a:r>
          </a:p>
          <a:p>
            <a:pPr algn="ctr"/>
            <a:r>
              <a:rPr lang="en-US" sz="3600" b="1" dirty="0" smtClean="0">
                <a:solidFill>
                  <a:srgbClr val="0000FF"/>
                </a:solidFill>
                <a:latin typeface="DVOT-SurekhMR" pitchFamily="2" charset="0"/>
                <a:cs typeface="DVOT-SurekhMR" pitchFamily="2" charset="0"/>
              </a:rPr>
              <a:t>&amp; released water through outlet</a:t>
            </a:r>
            <a:endParaRPr lang="en-US" sz="3600" b="1" dirty="0">
              <a:solidFill>
                <a:srgbClr val="0000FF"/>
              </a:solidFill>
              <a:latin typeface="DVOT-SurekhMR" pitchFamily="2" charset="0"/>
              <a:cs typeface="DVOT-SurekhMR" pitchFamily="2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New folder (2)\IMG-20180312-WA005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6646" y="235252"/>
            <a:ext cx="3145411" cy="4193880"/>
          </a:xfrm>
          <a:prstGeom prst="rect">
            <a:avLst/>
          </a:prstGeom>
          <a:noFill/>
        </p:spPr>
      </p:pic>
      <p:pic>
        <p:nvPicPr>
          <p:cNvPr id="1027" name="Picture 3" descr="C:\Users\Admin\Desktop\New folder (2)\IMG-20180312-WA005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2466" y="500041"/>
            <a:ext cx="4472888" cy="3354666"/>
          </a:xfrm>
          <a:prstGeom prst="rect">
            <a:avLst/>
          </a:prstGeom>
          <a:noFill/>
        </p:spPr>
      </p:pic>
      <p:pic>
        <p:nvPicPr>
          <p:cNvPr id="1028" name="Picture 4" descr="C:\Users\Admin\Desktop\New folder (2)\IMG-20180312-WA004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54932" y="3778964"/>
            <a:ext cx="3855514" cy="2891636"/>
          </a:xfrm>
          <a:prstGeom prst="rect">
            <a:avLst/>
          </a:prstGeom>
          <a:noFill/>
        </p:spPr>
      </p:pic>
      <p:sp>
        <p:nvSpPr>
          <p:cNvPr id="8" name="Flowchart: Process 7"/>
          <p:cNvSpPr/>
          <p:nvPr/>
        </p:nvSpPr>
        <p:spPr>
          <a:xfrm>
            <a:off x="3454932" y="235252"/>
            <a:ext cx="3855514" cy="3336624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Arrangement for feeding Field Tanks </a:t>
            </a:r>
          </a:p>
          <a:p>
            <a:pPr algn="ctr"/>
            <a:r>
              <a:rPr lang="en-US" sz="2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(Done by Farmers)</a:t>
            </a:r>
            <a:endParaRPr lang="en-US" sz="28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rocess 3"/>
          <p:cNvSpPr/>
          <p:nvPr/>
        </p:nvSpPr>
        <p:spPr>
          <a:xfrm>
            <a:off x="309522" y="6143644"/>
            <a:ext cx="11430080" cy="571504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SurekhMR" pitchFamily="2" charset="0"/>
                <a:cs typeface="DVOT-SurekhMR" pitchFamily="2" charset="0"/>
              </a:rPr>
              <a:t>Feeding Fields Tanks / </a:t>
            </a:r>
            <a:r>
              <a:rPr lang="en-US" sz="24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SurekhMR" pitchFamily="2" charset="0"/>
                <a:cs typeface="DVOT-SurekhMR" pitchFamily="2" charset="0"/>
              </a:rPr>
              <a:t>Nalla</a:t>
            </a:r>
            <a:r>
              <a:rPr 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SurekhMR" pitchFamily="2" charset="0"/>
                <a:cs typeface="DVOT-SurekhMR" pitchFamily="2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SurekhMR" pitchFamily="2" charset="0"/>
                <a:cs typeface="DVOT-SurekhMR" pitchFamily="2" charset="0"/>
              </a:rPr>
              <a:t>Bandhre</a:t>
            </a:r>
            <a:r>
              <a:rPr 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SurekhMR" pitchFamily="2" charset="0"/>
                <a:cs typeface="DVOT-SurekhMR" pitchFamily="2" charset="0"/>
              </a:rPr>
              <a:t> in Command area of Project</a:t>
            </a:r>
            <a:endParaRPr lang="en-US" sz="2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VOT-SurekhMR" pitchFamily="2" charset="0"/>
              <a:cs typeface="DVOT-SurekhMR" pitchFamily="2" charset="0"/>
            </a:endParaRPr>
          </a:p>
        </p:txBody>
      </p:sp>
      <p:pic>
        <p:nvPicPr>
          <p:cNvPr id="5" name="Picture 2" descr="D:\Sangli First Photo\Mhaisal 1\MHAISAL kharip 2015 tank feeding photos\8 Bhose G M\IMG-20151005-WA009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9522" y="357166"/>
            <a:ext cx="5643601" cy="2786082"/>
          </a:xfrm>
          <a:prstGeom prst="rect">
            <a:avLst/>
          </a:prstGeom>
          <a:noFill/>
        </p:spPr>
      </p:pic>
      <p:pic>
        <p:nvPicPr>
          <p:cNvPr id="7" name="Picture 2" descr="D:\Sangli First Photo\Mhaisal 1\Revised sangli first mhaisal 1 div 23-2-18\crops in command\DSC_044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9522" y="3243261"/>
            <a:ext cx="5643601" cy="2971821"/>
          </a:xfrm>
          <a:prstGeom prst="rect">
            <a:avLst/>
          </a:prstGeom>
          <a:noFill/>
        </p:spPr>
      </p:pic>
      <p:pic>
        <p:nvPicPr>
          <p:cNvPr id="8" name="Picture 5" descr="C:\Users\Admin\Desktop\New folder (2)\IMG-20180312-WA005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10314" y="357166"/>
            <a:ext cx="5636245" cy="2786082"/>
          </a:xfrm>
          <a:prstGeom prst="rect">
            <a:avLst/>
          </a:prstGeom>
          <a:noFill/>
        </p:spPr>
      </p:pic>
      <p:pic>
        <p:nvPicPr>
          <p:cNvPr id="9" name="Picture 6" descr="C:\Users\Admin\Desktop\New folder (2)\IMG-20180312-WA005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81751" y="3286124"/>
            <a:ext cx="5564807" cy="285311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81686" y="959305"/>
            <a:ext cx="5700713" cy="311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 descr="C:\Users\Admin\Desktop\PicsArt_1443852487277.jpg"/>
          <p:cNvPicPr>
            <a:picLocks noChangeAspect="1" noChangeArrowheads="1"/>
          </p:cNvPicPr>
          <p:nvPr/>
        </p:nvPicPr>
        <p:blipFill>
          <a:blip r:embed="rId3"/>
          <a:srcRect l="25761"/>
          <a:stretch>
            <a:fillRect/>
          </a:stretch>
        </p:blipFill>
        <p:spPr bwMode="auto">
          <a:xfrm>
            <a:off x="279880" y="3357561"/>
            <a:ext cx="5601806" cy="3286149"/>
          </a:xfrm>
          <a:prstGeom prst="rect">
            <a:avLst/>
          </a:prstGeom>
          <a:noFill/>
        </p:spPr>
      </p:pic>
      <p:sp>
        <p:nvSpPr>
          <p:cNvPr id="5" name="Flowchart: Process 4"/>
          <p:cNvSpPr/>
          <p:nvPr/>
        </p:nvSpPr>
        <p:spPr>
          <a:xfrm>
            <a:off x="6167438" y="4286256"/>
            <a:ext cx="5572164" cy="2000264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SurekhMR" pitchFamily="2" charset="0"/>
                <a:cs typeface="DVOT-SurekhMR" pitchFamily="2" charset="0"/>
              </a:rPr>
              <a:t>Feeding K.T. Weirs &amp; </a:t>
            </a:r>
            <a:r>
              <a:rPr lang="en-US" sz="32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SurekhMR" pitchFamily="2" charset="0"/>
                <a:cs typeface="DVOT-SurekhMR" pitchFamily="2" charset="0"/>
              </a:rPr>
              <a:t>Vasant</a:t>
            </a:r>
            <a:r>
              <a:rPr lang="en-US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SurekhMR" pitchFamily="2" charset="0"/>
                <a:cs typeface="DVOT-SurekhMR" pitchFamily="2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SurekhMR" pitchFamily="2" charset="0"/>
                <a:cs typeface="DVOT-SurekhMR" pitchFamily="2" charset="0"/>
              </a:rPr>
              <a:t>Bandhre</a:t>
            </a:r>
            <a:r>
              <a:rPr lang="en-US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SurekhMR" pitchFamily="2" charset="0"/>
                <a:cs typeface="DVOT-SurekhMR" pitchFamily="2" charset="0"/>
              </a:rPr>
              <a:t> in Command area of Project</a:t>
            </a:r>
            <a:endParaRPr lang="en-US" sz="32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VOT-SurekhMR" pitchFamily="2" charset="0"/>
              <a:cs typeface="DVOT-SurekhMR" pitchFamily="2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Aj035 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0" y="4600040"/>
            <a:ext cx="12192000" cy="1323439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perspectiveBelow"/>
            <a:lightRig rig="threePt" dir="t"/>
          </a:scene3d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IN" sz="8000" b="1" cap="all" dirty="0" smtClean="0">
                <a:ln/>
                <a:solidFill>
                  <a:srgbClr val="FF66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DVOT-YogeshMR" pitchFamily="2" charset="0"/>
                <a:cs typeface="DVOT-YogeshMR" pitchFamily="2" charset="0"/>
              </a:rPr>
              <a:t>Thank You.</a:t>
            </a:r>
            <a:endParaRPr lang="en-US" sz="8000" b="1" cap="all" dirty="0">
              <a:ln/>
              <a:solidFill>
                <a:srgbClr val="FF66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DVOT-YogeshMR" pitchFamily="2" charset="0"/>
              <a:cs typeface="DVOT-YogeshMR" pitchFamily="2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 bwMode="auto">
          <a:xfrm>
            <a:off x="47668" y="428604"/>
            <a:ext cx="12192000" cy="685800"/>
          </a:xfrm>
          <a:prstGeom prst="roundRect">
            <a:avLst>
              <a:gd name="adj" fmla="val 50000"/>
            </a:avLst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powder">
            <a:bevelT prst="angle"/>
          </a:sp3d>
        </p:spPr>
        <p:txBody>
          <a:bodyPr anchor="ctr"/>
          <a:lstStyle/>
          <a:p>
            <a:pPr algn="ctr" eaLnBrk="0" hangingPunct="0">
              <a:defRPr/>
            </a:pPr>
            <a:r>
              <a:rPr lang="en-IN" sz="40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Index Map</a:t>
            </a:r>
            <a:endParaRPr lang="en-US" sz="4000" b="1" dirty="0">
              <a:cs typeface="Arial" pitchFamily="34" charset="0"/>
            </a:endParaRPr>
          </a:p>
        </p:txBody>
      </p:sp>
      <p:pic>
        <p:nvPicPr>
          <p:cNvPr id="4" name="Picture 2" descr="Sangli Dist"/>
          <p:cNvPicPr>
            <a:picLocks noChangeAspect="1" noChangeArrowheads="1"/>
          </p:cNvPicPr>
          <p:nvPr/>
        </p:nvPicPr>
        <p:blipFill>
          <a:blip r:embed="rId3">
            <a:lum bright="-12000" contrast="30000"/>
          </a:blip>
          <a:srcRect/>
          <a:stretch>
            <a:fillRect/>
          </a:stretch>
        </p:blipFill>
        <p:spPr bwMode="auto">
          <a:xfrm>
            <a:off x="47668" y="1114405"/>
            <a:ext cx="11906248" cy="5743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 bwMode="auto">
          <a:xfrm>
            <a:off x="0" y="244439"/>
            <a:ext cx="12192000" cy="685800"/>
          </a:xfrm>
          <a:prstGeom prst="roundRect">
            <a:avLst>
              <a:gd name="adj" fmla="val 48485"/>
            </a:avLst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anchor="ctr"/>
          <a:lstStyle/>
          <a:p>
            <a:pPr algn="ctr" eaLnBrk="0" hangingPunct="0">
              <a:defRPr/>
            </a:pPr>
            <a:r>
              <a:rPr lang="mr-IN" sz="4000" b="1" spc="3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Status of </a:t>
            </a:r>
            <a:r>
              <a:rPr lang="en-IN" sz="4000" b="1" spc="3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CAD</a:t>
            </a:r>
            <a:r>
              <a:rPr lang="mr-IN" sz="4000" b="1" spc="3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WM</a:t>
            </a:r>
            <a:r>
              <a:rPr lang="en-US" sz="4000" b="1" spc="3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mr-IN" sz="4000" b="1" spc="3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Works </a:t>
            </a:r>
            <a:endParaRPr lang="en-US" sz="4000" b="1" spc="300" dirty="0">
              <a:cs typeface="Arial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451634780"/>
              </p:ext>
            </p:extLst>
          </p:nvPr>
        </p:nvGraphicFramePr>
        <p:xfrm>
          <a:off x="202364" y="1124744"/>
          <a:ext cx="11787271" cy="550526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118325">
                  <a:extLst>
                    <a:ext uri="{9D8B030D-6E8A-4147-A177-3AD203B41FA5}"/>
                  </a:extLst>
                </a:gridCol>
                <a:gridCol w="8668946">
                  <a:extLst>
                    <a:ext uri="{9D8B030D-6E8A-4147-A177-3AD203B41FA5}"/>
                  </a:extLst>
                </a:gridCol>
              </a:tblGrid>
              <a:tr h="397784">
                <a:tc gridSpan="2">
                  <a:txBody>
                    <a:bodyPr/>
                    <a:lstStyle/>
                    <a:p>
                      <a:pPr marL="342900" indent="-34290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mr-IN" sz="2800" dirty="0" smtClean="0">
                          <a:latin typeface="Arial" pitchFamily="34" charset="0"/>
                        </a:rPr>
                        <a:t>Status - </a:t>
                      </a:r>
                      <a:endParaRPr lang="en-IN" sz="2800" b="1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79" marR="68579" marT="34290" marB="34290"/>
                </a:tc>
                <a:tc hMerge="1">
                  <a:txBody>
                    <a:bodyPr/>
                    <a:lstStyle/>
                    <a:p>
                      <a:endParaRPr lang="en-IN" sz="2000" dirty="0">
                        <a:solidFill>
                          <a:srgbClr val="0000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9" marR="68579" marT="34290" marB="34290"/>
                </a:tc>
              </a:tr>
              <a:tr h="589432"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r>
                        <a:rPr lang="en-IN" sz="20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Status of inclusion under CAD Programme :</a:t>
                      </a:r>
                    </a:p>
                  </a:txBody>
                  <a:tcPr marL="68579" marR="68579" marT="34290" marB="3429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Included</a:t>
                      </a:r>
                      <a:r>
                        <a:rPr lang="en-IN" sz="20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IN" sz="2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vide </a:t>
                      </a:r>
                      <a:r>
                        <a:rPr lang="en-IN" sz="20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letter </a:t>
                      </a:r>
                      <a:r>
                        <a:rPr lang="en-IN" sz="2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no.</a:t>
                      </a:r>
                      <a:r>
                        <a:rPr lang="mr-IN" sz="2000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 N19011/29/2017-CADWM Govt. 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O</a:t>
                      </a:r>
                      <a:r>
                        <a:rPr lang="mr-IN" sz="2000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f India, Ministry of WR, RD &amp; GR,</a:t>
                      </a:r>
                      <a:r>
                        <a:rPr lang="mr-IN" sz="20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 CADWM wing</a:t>
                      </a:r>
                      <a:r>
                        <a:rPr lang="mr-IN" sz="2000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, New Delhi, Dt. 18/08/2017.</a:t>
                      </a:r>
                      <a:endParaRPr lang="en-IN" sz="2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79" marR="68579" marT="34290" marB="34290"/>
                </a:tc>
                <a:extLst>
                  <a:ext uri="{0D108BD9-81ED-4DB2-BD59-A6C34878D82A}"/>
                </a:extLst>
              </a:tr>
              <a:tr h="348434">
                <a:tc gridSpan="2"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2) CCA </a:t>
                      </a:r>
                      <a:r>
                        <a:rPr lang="mr-IN" sz="20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IN" sz="2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included in CADWM (</a:t>
                      </a:r>
                      <a:r>
                        <a:rPr lang="en-IN" sz="20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Ha)</a:t>
                      </a:r>
                      <a:r>
                        <a:rPr lang="mr-IN" sz="20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 :- a) Proposed CCA  (As per DPR) – 86234 Ha. </a:t>
                      </a:r>
                      <a:endParaRPr lang="en-IN" sz="200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79" marR="68579" marT="34290" marB="3429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3577"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IN" sz="2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79" marR="68579" marT="34290" marB="34290"/>
                </a:tc>
                <a:tc>
                  <a:txBody>
                    <a:bodyPr/>
                    <a:lstStyle/>
                    <a:p>
                      <a:pPr marL="354013" marR="0" indent="-354013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r-IN" sz="2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  		 b) CCA Included in CADWM – 52824 Ha</a:t>
                      </a:r>
                      <a:endParaRPr lang="en-IN" sz="200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79" marR="68579" marT="34290" marB="34290"/>
                </a:tc>
              </a:tr>
              <a:tr h="610130"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2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3) Estimated cost of CAD Works </a:t>
                      </a:r>
                      <a:endParaRPr lang="en-IN" sz="2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79" marR="68579" marT="34290" marB="34290"/>
                </a:tc>
                <a:tc>
                  <a:txBody>
                    <a:bodyPr/>
                    <a:lstStyle/>
                    <a:p>
                      <a:pPr marL="354013" indent="-354013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lphaLcParenR"/>
                      </a:pPr>
                      <a:r>
                        <a:rPr lang="mr-IN" sz="2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Proposed cost  ( As per DPR) 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	</a:t>
                      </a:r>
                      <a:r>
                        <a:rPr lang="mr-IN" sz="2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lang="en-IN" sz="2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  Rs</a:t>
                      </a:r>
                      <a:r>
                        <a:rPr lang="mr-IN" sz="2000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.   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204.89</a:t>
                      </a:r>
                      <a:r>
                        <a:rPr lang="mr-IN" sz="2000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 </a:t>
                      </a:r>
                      <a:r>
                        <a:rPr lang="en-IN" sz="2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Cr.</a:t>
                      </a:r>
                    </a:p>
                    <a:p>
                      <a:pPr marL="354013" marR="0" indent="-354013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lang="en-IN" sz="2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Approved cost by </a:t>
                      </a:r>
                      <a:r>
                        <a:rPr lang="en-IN" sz="20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MoWR</a:t>
                      </a:r>
                      <a:r>
                        <a:rPr lang="en-IN" sz="2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	</a:t>
                      </a:r>
                      <a:r>
                        <a:rPr lang="en-IN" sz="20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      </a:t>
                      </a:r>
                      <a:r>
                        <a:rPr lang="en-IN" sz="2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lang="en-IN" sz="20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  </a:t>
                      </a:r>
                      <a:r>
                        <a:rPr lang="en-IN" sz="2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Rs    </a:t>
                      </a:r>
                      <a:r>
                        <a:rPr lang="mr-IN" sz="2000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 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132.6</a:t>
                      </a:r>
                      <a:r>
                        <a:rPr lang="mr-IN" sz="2000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9</a:t>
                      </a:r>
                      <a:r>
                        <a:rPr lang="en-IN" sz="2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  Cr. </a:t>
                      </a:r>
                      <a:endParaRPr lang="mr-IN" sz="1800" b="1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354013" marR="0" indent="-354013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r-IN" sz="18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					(</a:t>
                      </a:r>
                      <a:r>
                        <a:rPr lang="mr-IN" sz="18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IN" sz="18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CA - Rs. 67.39 CR &amp; S.S.- Rs. 65.30 Cr).</a:t>
                      </a:r>
                      <a:endParaRPr lang="en-IN" sz="2000" b="1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79" marR="68579" marT="34290" marB="34290"/>
                </a:tc>
              </a:tr>
              <a:tr h="327998">
                <a:tc gridSpan="2"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4) Targeted</a:t>
                      </a:r>
                      <a:r>
                        <a:rPr lang="en-IN" sz="20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date of CAD Work Completion  :-  </a:t>
                      </a:r>
                      <a:r>
                        <a:rPr lang="mr-IN" sz="20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March - 2020</a:t>
                      </a:r>
                      <a:endParaRPr lang="en-IN" sz="200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79" marR="68579" marT="34290" marB="3429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23436">
                <a:tc gridSpan="2">
                  <a:txBody>
                    <a:bodyPr/>
                    <a:lstStyle/>
                    <a:p>
                      <a:pPr marL="342900" indent="-34290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2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5) Budget for CAD Works for 2017-18  :- Rs. </a:t>
                      </a:r>
                      <a:r>
                        <a:rPr lang="mr-IN" sz="2000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12.45 </a:t>
                      </a:r>
                      <a:r>
                        <a:rPr lang="en-IN" sz="2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Cr.</a:t>
                      </a:r>
                      <a:endParaRPr lang="en-IN" sz="2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79" marR="68579" marT="34290" marB="3429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12900">
                <a:tc gridSpan="2">
                  <a:txBody>
                    <a:bodyPr/>
                    <a:lstStyle/>
                    <a:p>
                      <a:pPr marL="342900" marR="0" indent="-342900" algn="l" defTabSz="4572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r-IN" sz="2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r>
                        <a:rPr lang="en-IN" sz="2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) Status of </a:t>
                      </a:r>
                      <a:r>
                        <a:rPr lang="en-IN" sz="20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MoU</a:t>
                      </a:r>
                      <a:r>
                        <a:rPr lang="en-IN" sz="2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&amp; CA release Proposal .  </a:t>
                      </a:r>
                      <a:r>
                        <a:rPr lang="mr-IN" sz="2000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--	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Submitted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 to </a:t>
                      </a:r>
                      <a:r>
                        <a:rPr lang="mr-IN" sz="20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The Sr. Joint Commissioner (CAD-1)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,</a:t>
                      </a:r>
                      <a:r>
                        <a:rPr lang="mr-IN" sz="20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 Ministry of Water Resources, RD &amp; GR,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 N</a:t>
                      </a:r>
                      <a:r>
                        <a:rPr lang="mr-IN" sz="20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ew Delhi vide ltr. No.</a:t>
                      </a:r>
                      <a:r>
                        <a:rPr lang="mr-IN" sz="2000" b="1" baseline="0" dirty="0" smtClean="0">
                          <a:solidFill>
                            <a:schemeClr val="tx1"/>
                          </a:solidFill>
                          <a:latin typeface="DVOT-SurekhMR" pitchFamily="2" charset="0"/>
                          <a:cs typeface="DVOT-SurekhMR" pitchFamily="2" charset="0"/>
                        </a:rPr>
                        <a:t>डी.एम/नाग/ कँड</a:t>
                      </a:r>
                      <a:r>
                        <a:rPr lang="mr-IN" sz="20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/3/23/2017/787-791, dtd.10/10/2017.</a:t>
                      </a:r>
                    </a:p>
                    <a:p>
                      <a:pPr marL="342900" marR="0" indent="-342900" algn="l" defTabSz="4572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r-IN" sz="20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	</a:t>
                      </a:r>
                      <a:r>
                        <a:rPr lang="mr-IN" sz="2000" b="1" baseline="0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Released as I</a:t>
                      </a:r>
                      <a:r>
                        <a:rPr lang="mr-IN" sz="2000" b="1" baseline="30000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st</a:t>
                      </a:r>
                      <a:r>
                        <a:rPr lang="mr-IN" sz="2000" b="1" baseline="0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 Installment of Rs. 3.815 Cr. (Out of Total C.A. Rs. 6.37 Cr.) on dtd. 20 Nov. 2017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. </a:t>
                      </a:r>
                      <a:endParaRPr lang="en-IN" sz="200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79" marR="68579"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 bwMode="auto">
          <a:xfrm>
            <a:off x="0" y="244439"/>
            <a:ext cx="12192000" cy="685800"/>
          </a:xfrm>
          <a:prstGeom prst="roundRect">
            <a:avLst>
              <a:gd name="adj" fmla="val 48485"/>
            </a:avLst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anchor="ctr"/>
          <a:lstStyle/>
          <a:p>
            <a:pPr algn="ctr" eaLnBrk="0" hangingPunct="0">
              <a:defRPr/>
            </a:pPr>
            <a:r>
              <a:rPr lang="mr-IN" sz="4000" b="1" spc="3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Status of </a:t>
            </a:r>
            <a:r>
              <a:rPr lang="en-IN" sz="4000" b="1" spc="3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CAD</a:t>
            </a:r>
            <a:r>
              <a:rPr lang="mr-IN" sz="4000" b="1" spc="3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WM</a:t>
            </a:r>
            <a:r>
              <a:rPr lang="en-US" sz="4000" b="1" spc="3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/ WUA’s</a:t>
            </a:r>
            <a:r>
              <a:rPr lang="mr-IN" sz="4000" b="1" spc="3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endParaRPr lang="en-US" sz="4000" b="1" spc="300" dirty="0">
              <a:cs typeface="Arial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451634780"/>
              </p:ext>
            </p:extLst>
          </p:nvPr>
        </p:nvGraphicFramePr>
        <p:xfrm>
          <a:off x="202364" y="1124744"/>
          <a:ext cx="11787271" cy="178665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1787271">
                  <a:extLst>
                    <a:ext uri="{9D8B030D-6E8A-4147-A177-3AD203B41FA5}"/>
                  </a:extLst>
                </a:gridCol>
              </a:tblGrid>
              <a:tr h="397784"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mr-IN" sz="2000" dirty="0" smtClean="0">
                          <a:latin typeface="Arial" pitchFamily="34" charset="0"/>
                        </a:rPr>
                        <a:t>Status</a:t>
                      </a:r>
                      <a:r>
                        <a:rPr lang="mr-IN" sz="2000" baseline="0" dirty="0" smtClean="0">
                          <a:latin typeface="Arial" pitchFamily="34" charset="0"/>
                        </a:rPr>
                        <a:t> </a:t>
                      </a:r>
                      <a:r>
                        <a:rPr lang="mr-IN" sz="2000" b="1" kern="120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of A</a:t>
                      </a:r>
                      <a:r>
                        <a:rPr lang="en-IN" sz="2000" b="1" kern="120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ward of works</a:t>
                      </a:r>
                      <a:r>
                        <a:rPr lang="mr-IN" sz="2000" b="1" kern="120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endParaRPr lang="en-IN" sz="2000" b="1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79" marR="68579" marT="34290" marB="34290"/>
                </a:tc>
              </a:tr>
              <a:tr h="376432">
                <a:tc>
                  <a:txBody>
                    <a:bodyPr/>
                    <a:lstStyle/>
                    <a:p>
                      <a:pPr marL="342900" marR="0" indent="-342900" algn="l" defTabSz="4572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For Survey OFD Works – </a:t>
                      </a:r>
                      <a:endParaRPr lang="mr-IN" sz="1600" baseline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342900" marR="0" indent="-342900" algn="l" defTabSz="4572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arenR"/>
                        <a:tabLst/>
                        <a:defRPr/>
                      </a:pPr>
                      <a:r>
                        <a:rPr lang="mr-IN" sz="16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Takari Part  -  	a) </a:t>
                      </a:r>
                      <a:r>
                        <a:rPr lang="en-IN" sz="16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Awarded </a:t>
                      </a:r>
                      <a:r>
                        <a:rPr lang="mr-IN" sz="16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– Nill </a:t>
                      </a:r>
                    </a:p>
                    <a:p>
                      <a:pPr marL="342900" marR="0" indent="-342900" algn="l" defTabSz="4572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r-IN" sz="16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					b) </a:t>
                      </a:r>
                      <a:r>
                        <a:rPr lang="en-IN" sz="16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Under Tendering Process</a:t>
                      </a:r>
                      <a:r>
                        <a:rPr lang="mr-IN" sz="16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 - 2 Nos.  ( Area – 12000 Ha.)</a:t>
                      </a:r>
                    </a:p>
                    <a:p>
                      <a:pPr marL="342900" marR="0" indent="-342900" algn="l" defTabSz="4572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r-IN" sz="16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2) 	Mhaisal Part  -  	a) </a:t>
                      </a:r>
                      <a:r>
                        <a:rPr lang="en-IN" sz="16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Awarded </a:t>
                      </a:r>
                      <a:r>
                        <a:rPr lang="mr-IN" sz="16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– 4 Nos. ( Area – 12000 Ha.)</a:t>
                      </a:r>
                    </a:p>
                    <a:p>
                      <a:pPr marL="342900" marR="0" indent="-342900" algn="l" defTabSz="4572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r-IN" sz="16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					b) </a:t>
                      </a:r>
                      <a:r>
                        <a:rPr lang="en-IN" sz="16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Under Tendering Process</a:t>
                      </a:r>
                      <a:r>
                        <a:rPr lang="mr-IN" sz="16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 - 2 Nos.  ( Area – 28000 Ha.)</a:t>
                      </a:r>
                    </a:p>
                  </a:txBody>
                  <a:tcPr marL="68579" marR="68579" marT="34290" marB="3429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451634780"/>
              </p:ext>
            </p:extLst>
          </p:nvPr>
        </p:nvGraphicFramePr>
        <p:xfrm>
          <a:off x="166646" y="5086562"/>
          <a:ext cx="11787270" cy="134571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683896">
                  <a:extLst>
                    <a:ext uri="{9D8B030D-6E8A-4147-A177-3AD203B41FA5}"/>
                  </a:extLst>
                </a:gridCol>
                <a:gridCol w="1808628"/>
                <a:gridCol w="1683896"/>
                <a:gridCol w="1683896"/>
                <a:gridCol w="1559163"/>
                <a:gridCol w="1683896"/>
                <a:gridCol w="1683895"/>
              </a:tblGrid>
              <a:tr h="397784">
                <a:tc gridSpan="7">
                  <a:txBody>
                    <a:bodyPr/>
                    <a:lstStyle/>
                    <a:p>
                      <a:pPr marL="342900" indent="-34290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mr-IN" sz="2000" dirty="0" smtClean="0">
                          <a:latin typeface="Arial" pitchFamily="34" charset="0"/>
                        </a:rPr>
                        <a:t>Status</a:t>
                      </a:r>
                      <a:r>
                        <a:rPr lang="mr-IN" sz="2000" baseline="0" dirty="0" smtClean="0">
                          <a:latin typeface="Arial" pitchFamily="34" charset="0"/>
                        </a:rPr>
                        <a:t> </a:t>
                      </a:r>
                      <a:r>
                        <a:rPr lang="mr-IN" sz="2000" b="1" kern="120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of </a:t>
                      </a:r>
                      <a:r>
                        <a:rPr lang="en-IN" sz="2000" b="1" kern="120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WUA’s Formation </a:t>
                      </a:r>
                      <a:endParaRPr lang="en-IN" sz="2000" b="1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79" marR="68579" marT="34290" marB="3429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0737">
                <a:tc rowSpan="3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WUA’s</a:t>
                      </a:r>
                      <a:r>
                        <a:rPr lang="en-IN" sz="16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Formation </a:t>
                      </a:r>
                      <a:r>
                        <a:rPr lang="en-IN" sz="16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- </a:t>
                      </a:r>
                      <a:endParaRPr lang="en-IN" sz="160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79" marR="68579" marT="34290" marB="3429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indent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600" b="1" dirty="0" smtClean="0">
                          <a:solidFill>
                            <a:srgbClr val="3B31F9"/>
                          </a:solidFill>
                          <a:latin typeface="Arial" pitchFamily="34" charset="0"/>
                          <a:cs typeface="Arial" pitchFamily="34" charset="0"/>
                        </a:rPr>
                        <a:t>Total No. WUA’s</a:t>
                      </a:r>
                      <a:endParaRPr lang="en-IN" sz="1600" b="1" dirty="0">
                        <a:solidFill>
                          <a:srgbClr val="3B31F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79" marR="68579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342900" indent="-34290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600" b="1" dirty="0" smtClean="0">
                          <a:solidFill>
                            <a:srgbClr val="3B31F9"/>
                          </a:solidFill>
                          <a:latin typeface="Arial" pitchFamily="34" charset="0"/>
                          <a:cs typeface="Arial" pitchFamily="34" charset="0"/>
                        </a:rPr>
                        <a:t>No. of WUA’s formed</a:t>
                      </a:r>
                      <a:endParaRPr lang="en-IN" sz="1600" b="1" dirty="0">
                        <a:solidFill>
                          <a:srgbClr val="3B31F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79" marR="68579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342900" indent="-34290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600" b="1" dirty="0" smtClean="0">
                          <a:solidFill>
                            <a:srgbClr val="3B31F9"/>
                          </a:solidFill>
                          <a:latin typeface="Arial" pitchFamily="34" charset="0"/>
                          <a:cs typeface="Arial" pitchFamily="34" charset="0"/>
                        </a:rPr>
                        <a:t>Section 1 &amp; 2 </a:t>
                      </a:r>
                      <a:endParaRPr lang="en-IN" sz="1600" b="1" dirty="0">
                        <a:solidFill>
                          <a:srgbClr val="3B31F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79" marR="68579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342900" marR="0" indent="-342900" algn="ctr" defTabSz="4572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1" dirty="0" smtClean="0">
                          <a:solidFill>
                            <a:srgbClr val="3B31F9"/>
                          </a:solidFill>
                          <a:latin typeface="Arial" pitchFamily="34" charset="0"/>
                          <a:cs typeface="Arial" pitchFamily="34" charset="0"/>
                        </a:rPr>
                        <a:t>Section 3 </a:t>
                      </a:r>
                    </a:p>
                  </a:txBody>
                  <a:tcPr marL="68579" marR="68579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342900" indent="-34290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600" b="1" dirty="0" smtClean="0">
                          <a:solidFill>
                            <a:srgbClr val="3B31F9"/>
                          </a:solidFill>
                          <a:latin typeface="Arial" pitchFamily="34" charset="0"/>
                          <a:cs typeface="Arial" pitchFamily="34" charset="0"/>
                        </a:rPr>
                        <a:t>Programme</a:t>
                      </a:r>
                      <a:r>
                        <a:rPr lang="en-IN" sz="1600" b="1" baseline="0" dirty="0" smtClean="0">
                          <a:solidFill>
                            <a:srgbClr val="3B31F9"/>
                          </a:solidFill>
                          <a:latin typeface="Arial" pitchFamily="34" charset="0"/>
                          <a:cs typeface="Arial" pitchFamily="34" charset="0"/>
                        </a:rPr>
                        <a:t>  for  Formation</a:t>
                      </a:r>
                      <a:endParaRPr lang="en-IN" sz="1600" b="1" dirty="0">
                        <a:solidFill>
                          <a:srgbClr val="3B31F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79" marR="68579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342900" indent="-342900" algn="ctr">
                        <a:buNone/>
                      </a:pPr>
                      <a:endParaRPr lang="en-IN" sz="2000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79" marR="68579" marT="34290" marB="34290"/>
                </a:tc>
              </a:tr>
              <a:tr h="280737">
                <a:tc vMerge="1">
                  <a:txBody>
                    <a:bodyPr/>
                    <a:lstStyle/>
                    <a:p>
                      <a:pPr marL="342900" indent="-342900">
                        <a:buNone/>
                      </a:pPr>
                      <a:endParaRPr lang="en-IN" sz="2000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79" marR="68579" marT="34290" marB="34290"/>
                </a:tc>
                <a:tc vMerge="1">
                  <a:txBody>
                    <a:bodyPr/>
                    <a:lstStyle/>
                    <a:p>
                      <a:pPr marL="342900" indent="-342900" algn="ctr">
                        <a:buNone/>
                      </a:pPr>
                      <a:endParaRPr lang="en-IN" sz="2000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79" marR="68579" marT="34290" marB="34290"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68579" marR="68579" marT="34290" marB="34290"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68579" marR="68579" marT="34290" marB="34290"/>
                </a:tc>
                <a:tc>
                  <a:txBody>
                    <a:bodyPr/>
                    <a:lstStyle/>
                    <a:p>
                      <a:pPr marL="342900" indent="-34290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600" b="1" dirty="0" smtClean="0">
                          <a:solidFill>
                            <a:srgbClr val="3B31F9"/>
                          </a:solidFill>
                          <a:latin typeface="Arial" pitchFamily="34" charset="0"/>
                          <a:cs typeface="Arial" pitchFamily="34" charset="0"/>
                        </a:rPr>
                        <a:t>2017-18</a:t>
                      </a:r>
                      <a:endParaRPr lang="en-IN" sz="1600" b="1" dirty="0">
                        <a:solidFill>
                          <a:srgbClr val="3B31F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79" marR="68579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indent="-34290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600" b="1" dirty="0" smtClean="0">
                          <a:solidFill>
                            <a:srgbClr val="3B31F9"/>
                          </a:solidFill>
                          <a:latin typeface="Arial" pitchFamily="34" charset="0"/>
                          <a:cs typeface="Arial" pitchFamily="34" charset="0"/>
                        </a:rPr>
                        <a:t>2018-19</a:t>
                      </a:r>
                      <a:endParaRPr lang="en-IN" sz="1600" b="1" dirty="0">
                        <a:solidFill>
                          <a:srgbClr val="3B31F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79" marR="68579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737">
                <a:tc vMerge="1">
                  <a:txBody>
                    <a:bodyPr/>
                    <a:lstStyle/>
                    <a:p>
                      <a:pPr marL="342900" indent="-342900">
                        <a:buNone/>
                      </a:pPr>
                      <a:endParaRPr lang="en-IN" sz="2000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79" marR="68579" marT="34290" marB="34290"/>
                </a:tc>
                <a:tc>
                  <a:txBody>
                    <a:bodyPr/>
                    <a:lstStyle/>
                    <a:p>
                      <a:pPr marL="342900" indent="-342900" algn="ctr" defTabSz="457200" rtl="0" eaLnBrk="1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6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237</a:t>
                      </a:r>
                      <a:endParaRPr lang="en-IN" sz="1600" b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79" marR="68579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indent="-342900" algn="ctr" defTabSz="457200" rtl="0" eaLnBrk="1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mr-IN" sz="16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--</a:t>
                      </a:r>
                      <a:endParaRPr lang="en-US" sz="1600" b="0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79" marR="68579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indent="-342900" algn="ctr" defTabSz="457200" rtl="0" eaLnBrk="1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237</a:t>
                      </a:r>
                    </a:p>
                  </a:txBody>
                  <a:tcPr marL="68579" marR="68579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indent="-342900" algn="ctr" defTabSz="457200" rtl="0" eaLnBrk="1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116</a:t>
                      </a:r>
                    </a:p>
                  </a:txBody>
                  <a:tcPr marL="68579" marR="68579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indent="-342900" algn="ctr" defTabSz="457200" rtl="0" eaLnBrk="1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6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91</a:t>
                      </a:r>
                      <a:endParaRPr lang="en-IN" sz="1600" b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79" marR="68579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indent="-342900" algn="ctr" defTabSz="457200" rtl="0" eaLnBrk="1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6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146</a:t>
                      </a:r>
                      <a:endParaRPr lang="en-IN" sz="1600" b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79" marR="68579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451634780"/>
              </p:ext>
            </p:extLst>
          </p:nvPr>
        </p:nvGraphicFramePr>
        <p:xfrm>
          <a:off x="202364" y="3071810"/>
          <a:ext cx="11787271" cy="178665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1787271">
                  <a:extLst>
                    <a:ext uri="{9D8B030D-6E8A-4147-A177-3AD203B41FA5}"/>
                  </a:extLst>
                </a:gridCol>
              </a:tblGrid>
              <a:tr h="397784"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mr-IN" sz="2000" dirty="0" smtClean="0">
                          <a:latin typeface="Arial" pitchFamily="34" charset="0"/>
                        </a:rPr>
                        <a:t>Progress</a:t>
                      </a:r>
                      <a:r>
                        <a:rPr lang="en-IN" sz="2000" b="1" kern="120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of works</a:t>
                      </a:r>
                      <a:r>
                        <a:rPr lang="mr-IN" sz="2000" b="1" kern="120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endParaRPr lang="en-IN" sz="2000" b="1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79" marR="68579" marT="34290" marB="34290"/>
                </a:tc>
              </a:tr>
              <a:tr h="376432">
                <a:tc>
                  <a:txBody>
                    <a:bodyPr/>
                    <a:lstStyle/>
                    <a:p>
                      <a:pPr marL="342900" marR="0" indent="-342900" algn="l" defTabSz="4572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arenR"/>
                        <a:tabLst/>
                        <a:defRPr/>
                      </a:pPr>
                      <a:r>
                        <a:rPr lang="mr-IN" sz="16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Takari Part  -  	Tender process for </a:t>
                      </a:r>
                      <a:r>
                        <a:rPr lang="en-IN" sz="16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Survey of OFD Works </a:t>
                      </a:r>
                      <a:r>
                        <a:rPr lang="mr-IN" sz="16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nearly completed.</a:t>
                      </a:r>
                    </a:p>
                    <a:p>
                      <a:pPr marL="342900" marR="0" indent="-342900" algn="l" defTabSz="4572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r-IN" sz="16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					</a:t>
                      </a:r>
                      <a:r>
                        <a:rPr lang="en-IN" sz="16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&amp; formation of WUA’s are in progress. </a:t>
                      </a:r>
                      <a:endParaRPr lang="en-IN" sz="160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342900" marR="0" indent="-342900" algn="l" defTabSz="4572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r-IN" sz="16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					</a:t>
                      </a:r>
                    </a:p>
                    <a:p>
                      <a:pPr marL="342900" marR="0" indent="-342900" algn="l" defTabSz="4572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r-IN" sz="16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2) 	Mhaisal Part  -  	</a:t>
                      </a:r>
                      <a:r>
                        <a:rPr lang="en-IN" sz="16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Survey of OFD Works </a:t>
                      </a:r>
                      <a:r>
                        <a:rPr lang="mr-IN" sz="16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in progress .</a:t>
                      </a:r>
                    </a:p>
                    <a:p>
                      <a:pPr marL="342900" marR="0" indent="-342900" algn="l" defTabSz="4572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r-IN" sz="16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					</a:t>
                      </a:r>
                      <a:r>
                        <a:rPr lang="en-IN" sz="16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&amp; formation of WUA’s are in progress. </a:t>
                      </a:r>
                      <a:endParaRPr lang="en-IN" sz="160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79" marR="68579" marT="34290" marB="3429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 bwMode="auto">
          <a:xfrm>
            <a:off x="2237216" y="244439"/>
            <a:ext cx="7643866" cy="612793"/>
          </a:xfrm>
          <a:prstGeom prst="roundRect">
            <a:avLst>
              <a:gd name="adj" fmla="val 48485"/>
            </a:avLst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anchor="ctr"/>
          <a:lstStyle/>
          <a:p>
            <a:pPr algn="ctr" eaLnBrk="0" hangingPunct="0">
              <a:defRPr/>
            </a:pPr>
            <a:r>
              <a:rPr lang="mr-IN" sz="3200" b="1" spc="3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Programme for </a:t>
            </a:r>
            <a:r>
              <a:rPr lang="en-IN" sz="3200" b="1" spc="3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CAD</a:t>
            </a:r>
            <a:r>
              <a:rPr lang="mr-IN" sz="3200" b="1" spc="3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WM</a:t>
            </a:r>
            <a:r>
              <a:rPr lang="en-US" sz="3200" b="1" spc="3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endParaRPr lang="en-US" sz="3200" b="1" spc="300" dirty="0">
              <a:cs typeface="Arial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05686" y="1102034"/>
          <a:ext cx="12025348" cy="561890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9588"/>
                <a:gridCol w="5143536"/>
                <a:gridCol w="799028"/>
                <a:gridCol w="799028"/>
                <a:gridCol w="799028"/>
                <a:gridCol w="799028"/>
                <a:gridCol w="799028"/>
                <a:gridCol w="799028"/>
                <a:gridCol w="799028"/>
                <a:gridCol w="799028"/>
              </a:tblGrid>
              <a:tr h="326702">
                <a:tc rowSpan="2"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dirty="0">
                          <a:latin typeface="Arial"/>
                        </a:rPr>
                        <a:t>Sr</a:t>
                      </a:r>
                      <a:r>
                        <a:rPr lang="en-US" sz="1400" b="1" i="0" u="none" strike="noStrike" dirty="0" smtClean="0">
                          <a:latin typeface="Arial"/>
                        </a:rPr>
                        <a:t>.</a:t>
                      </a:r>
                      <a:endParaRPr lang="mr-IN" sz="1400" b="1" i="0" u="none" strike="noStrike" dirty="0" smtClean="0">
                        <a:latin typeface="Arial"/>
                      </a:endParaRPr>
                    </a:p>
                    <a:p>
                      <a:pPr algn="ctr" fontAlgn="t"/>
                      <a:r>
                        <a:rPr lang="en-US" sz="1400" b="1" i="0" u="none" strike="noStrike" dirty="0" smtClean="0">
                          <a:latin typeface="Arial"/>
                        </a:rPr>
                        <a:t>No</a:t>
                      </a:r>
                      <a:endParaRPr lang="en-US" sz="1400" b="1" i="0" u="none" strike="noStrike" dirty="0">
                        <a:latin typeface="Arial"/>
                      </a:endParaRPr>
                    </a:p>
                  </a:txBody>
                  <a:tcPr marL="7354" marR="7354" marT="7354" marB="0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latin typeface="Arial"/>
                        </a:rPr>
                        <a:t>Activities</a:t>
                      </a:r>
                    </a:p>
                  </a:txBody>
                  <a:tcPr marL="7354" marR="7354" marT="7354" marB="0" anchor="ctr"/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kern="1200" dirty="0">
                          <a:solidFill>
                            <a:schemeClr val="lt1"/>
                          </a:solidFill>
                          <a:latin typeface="Arial"/>
                          <a:ea typeface="+mn-ea"/>
                          <a:cs typeface="+mn-cs"/>
                        </a:rPr>
                        <a:t>Total</a:t>
                      </a:r>
                    </a:p>
                  </a:txBody>
                  <a:tcPr marL="7354" marR="7354" marT="7354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dirty="0" smtClean="0">
                          <a:latin typeface="Arial"/>
                        </a:rPr>
                        <a:t>2017-2018</a:t>
                      </a:r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b="1" i="0" u="none" strike="noStrike" dirty="0" smtClean="0">
                          <a:latin typeface="Arial"/>
                        </a:rPr>
                        <a:t>2018-2019</a:t>
                      </a:r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dirty="0" smtClean="0">
                          <a:latin typeface="Arial"/>
                        </a:rPr>
                        <a:t>2019-2020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1813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latin typeface="Arial"/>
                        </a:rPr>
                        <a:t>Phys.</a:t>
                      </a:r>
                    </a:p>
                  </a:txBody>
                  <a:tcPr marL="7354" marR="7354" marT="7354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err="1">
                          <a:latin typeface="Arial"/>
                        </a:rPr>
                        <a:t>Finan</a:t>
                      </a:r>
                      <a:r>
                        <a:rPr lang="en-US" sz="1400" b="1" i="0" u="none" strike="noStrike" dirty="0">
                          <a:latin typeface="Arial"/>
                        </a:rPr>
                        <a:t>.</a:t>
                      </a:r>
                    </a:p>
                  </a:txBody>
                  <a:tcPr marL="7354" marR="7354" marT="7354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latin typeface="Arial"/>
                        </a:rPr>
                        <a:t>Phys.</a:t>
                      </a:r>
                    </a:p>
                  </a:txBody>
                  <a:tcPr marL="7354" marR="7354" marT="7354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err="1">
                          <a:latin typeface="Arial"/>
                        </a:rPr>
                        <a:t>Finan</a:t>
                      </a:r>
                      <a:r>
                        <a:rPr lang="en-US" sz="1400" b="1" i="0" u="none" strike="noStrike" dirty="0">
                          <a:latin typeface="Arial"/>
                        </a:rPr>
                        <a:t>.</a:t>
                      </a:r>
                    </a:p>
                  </a:txBody>
                  <a:tcPr marL="7354" marR="7354" marT="7354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latin typeface="Arial"/>
                        </a:rPr>
                        <a:t>Phys.</a:t>
                      </a:r>
                    </a:p>
                  </a:txBody>
                  <a:tcPr marL="7354" marR="7354" marT="7354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err="1">
                          <a:latin typeface="Arial"/>
                        </a:rPr>
                        <a:t>Finan</a:t>
                      </a:r>
                      <a:r>
                        <a:rPr lang="en-US" sz="1400" b="1" i="0" u="none" strike="noStrike" dirty="0">
                          <a:latin typeface="Arial"/>
                        </a:rPr>
                        <a:t>.</a:t>
                      </a:r>
                    </a:p>
                  </a:txBody>
                  <a:tcPr marL="7354" marR="7354" marT="7354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latin typeface="Arial"/>
                        </a:rPr>
                        <a:t>Phys.</a:t>
                      </a:r>
                    </a:p>
                  </a:txBody>
                  <a:tcPr marL="7354" marR="7354" marT="7354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err="1">
                          <a:latin typeface="Arial"/>
                        </a:rPr>
                        <a:t>Finan</a:t>
                      </a:r>
                      <a:r>
                        <a:rPr lang="en-US" sz="1400" b="1" i="0" u="none" strike="noStrike" dirty="0">
                          <a:latin typeface="Arial"/>
                        </a:rPr>
                        <a:t>.</a:t>
                      </a:r>
                    </a:p>
                  </a:txBody>
                  <a:tcPr marL="7354" marR="7354" marT="7354" marB="0" anchor="ctr">
                    <a:solidFill>
                      <a:srgbClr val="92D050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7354" marR="7354" marT="7354" marB="0"/>
                </a:tc>
                <a:tc>
                  <a:txBody>
                    <a:bodyPr/>
                    <a:lstStyle/>
                    <a:p>
                      <a:pPr marL="92075" indent="0" algn="l" fontAlgn="t"/>
                      <a:r>
                        <a:rPr lang="en-US" sz="1400" b="1" i="0" u="none" strike="noStrike" dirty="0">
                          <a:latin typeface="Arial"/>
                        </a:rPr>
                        <a:t>l. </a:t>
                      </a:r>
                      <a:r>
                        <a:rPr lang="en-US" sz="1400" b="1" i="0" u="none" strike="noStrike" dirty="0" smtClean="0">
                          <a:latin typeface="Arial"/>
                        </a:rPr>
                        <a:t>Structural </a:t>
                      </a:r>
                      <a:r>
                        <a:rPr lang="en-US" sz="1400" b="1" i="0" u="none" strike="noStrike" dirty="0">
                          <a:latin typeface="Arial"/>
                        </a:rPr>
                        <a:t>Interventations</a:t>
                      </a:r>
                    </a:p>
                  </a:txBody>
                  <a:tcPr marL="7354" marR="7354" marT="7354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7354" marR="7354" marT="73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354" marR="7354" marT="73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354" marR="7354" marT="73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354" marR="7354" marT="73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354" marR="7354" marT="73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354" marR="7354" marT="73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354" marR="7354" marT="73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7354" marR="7354" marT="7354" marB="0" anchor="ctr"/>
                </a:tc>
              </a:tr>
              <a:tr h="25200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latin typeface="Arial"/>
                        </a:rPr>
                        <a:t>a</a:t>
                      </a:r>
                    </a:p>
                  </a:txBody>
                  <a:tcPr marL="7354" marR="7354" marT="7354" marB="0" anchor="ctr"/>
                </a:tc>
                <a:tc>
                  <a:txBody>
                    <a:bodyPr/>
                    <a:lstStyle/>
                    <a:p>
                      <a:pPr marL="92075" indent="0" algn="l" fontAlgn="ctr"/>
                      <a:r>
                        <a:rPr lang="en-US" sz="1400" b="0" i="0" u="none" strike="noStrike" dirty="0">
                          <a:latin typeface="Arial"/>
                        </a:rPr>
                        <a:t>Survey, Planning, Design of OFD Works.</a:t>
                      </a:r>
                    </a:p>
                  </a:txBody>
                  <a:tcPr marL="7354" marR="7354" marT="73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latin typeface="Arial"/>
                        </a:rPr>
                        <a:t>52.824</a:t>
                      </a:r>
                    </a:p>
                  </a:txBody>
                  <a:tcPr marL="7354" marR="7354" marT="73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latin typeface="Arial"/>
                        </a:rPr>
                        <a:t>316.94</a:t>
                      </a:r>
                    </a:p>
                  </a:txBody>
                  <a:tcPr marL="7354" marR="7354" marT="73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latin typeface="Arial"/>
                        </a:rPr>
                        <a:t>5.520</a:t>
                      </a:r>
                    </a:p>
                  </a:txBody>
                  <a:tcPr marL="7354" marR="7354" marT="73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latin typeface="Arial"/>
                        </a:rPr>
                        <a:t>33.16</a:t>
                      </a:r>
                    </a:p>
                  </a:txBody>
                  <a:tcPr marL="7354" marR="7354" marT="73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latin typeface="Arial"/>
                        </a:rPr>
                        <a:t>23.240</a:t>
                      </a:r>
                    </a:p>
                  </a:txBody>
                  <a:tcPr marL="7354" marR="7354" marT="73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latin typeface="Arial"/>
                        </a:rPr>
                        <a:t>139.40</a:t>
                      </a:r>
                    </a:p>
                  </a:txBody>
                  <a:tcPr marL="7354" marR="7354" marT="73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latin typeface="Arial"/>
                        </a:rPr>
                        <a:t>24.064</a:t>
                      </a:r>
                    </a:p>
                  </a:txBody>
                  <a:tcPr marL="7354" marR="7354" marT="73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latin typeface="Arial"/>
                        </a:rPr>
                        <a:t>144.38</a:t>
                      </a:r>
                    </a:p>
                  </a:txBody>
                  <a:tcPr marL="7354" marR="7354" marT="7354" marB="0" anchor="ctr"/>
                </a:tc>
              </a:tr>
              <a:tr h="25200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latin typeface="Arial"/>
                        </a:rPr>
                        <a:t>b</a:t>
                      </a:r>
                    </a:p>
                  </a:txBody>
                  <a:tcPr marL="7354" marR="7354" marT="7354" marB="0" anchor="ctr"/>
                </a:tc>
                <a:tc>
                  <a:txBody>
                    <a:bodyPr/>
                    <a:lstStyle/>
                    <a:p>
                      <a:pPr marL="92075" indent="0" algn="l" fontAlgn="ctr"/>
                      <a:r>
                        <a:rPr lang="en-US" sz="1400" b="0" i="0" u="none" strike="noStrike" dirty="0">
                          <a:latin typeface="Arial"/>
                        </a:rPr>
                        <a:t>OFD works - </a:t>
                      </a:r>
                    </a:p>
                  </a:txBody>
                  <a:tcPr marL="7354" marR="7354" marT="73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7354" marR="7354" marT="73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354" marR="7354" marT="73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354" marR="7354" marT="73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354" marR="7354" marT="73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354" marR="7354" marT="73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354" marR="7354" marT="73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354" marR="7354" marT="73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7354" marR="7354" marT="7354" marB="0" anchor="ctr"/>
                </a:tc>
              </a:tr>
              <a:tr h="25200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7354" marR="7354" marT="7354" marB="0" anchor="ctr"/>
                </a:tc>
                <a:tc>
                  <a:txBody>
                    <a:bodyPr/>
                    <a:lstStyle/>
                    <a:p>
                      <a:pPr marL="92075" indent="0" algn="l" fontAlgn="t"/>
                      <a:r>
                        <a:rPr lang="en-US" sz="1400" b="0" i="0" u="none" strike="noStrike" dirty="0">
                          <a:latin typeface="Arial"/>
                        </a:rPr>
                        <a:t>ii) Construction of Field Channels by laying of underground  pipelines etc. for gravity flow.</a:t>
                      </a:r>
                    </a:p>
                  </a:txBody>
                  <a:tcPr marL="7354" marR="7354" marT="73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latin typeface="Arial"/>
                        </a:rPr>
                        <a:t>47.544</a:t>
                      </a:r>
                    </a:p>
                  </a:txBody>
                  <a:tcPr marL="7354" marR="7354" marT="73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latin typeface="Arial"/>
                        </a:rPr>
                        <a:t>8320.20</a:t>
                      </a:r>
                    </a:p>
                  </a:txBody>
                  <a:tcPr marL="7354" marR="7354" marT="73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latin typeface="Arial"/>
                        </a:rPr>
                        <a:t>5.52</a:t>
                      </a:r>
                    </a:p>
                  </a:txBody>
                  <a:tcPr marL="7354" marR="7354" marT="73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latin typeface="Arial"/>
                        </a:rPr>
                        <a:t>967.27</a:t>
                      </a:r>
                    </a:p>
                  </a:txBody>
                  <a:tcPr marL="7354" marR="7354" marT="73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latin typeface="Arial"/>
                        </a:rPr>
                        <a:t>20.74</a:t>
                      </a:r>
                    </a:p>
                  </a:txBody>
                  <a:tcPr marL="7354" marR="7354" marT="73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latin typeface="Arial"/>
                        </a:rPr>
                        <a:t>3628.87</a:t>
                      </a:r>
                    </a:p>
                  </a:txBody>
                  <a:tcPr marL="7354" marR="7354" marT="73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latin typeface="Arial"/>
                        </a:rPr>
                        <a:t>21.28</a:t>
                      </a:r>
                    </a:p>
                  </a:txBody>
                  <a:tcPr marL="7354" marR="7354" marT="73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latin typeface="Arial"/>
                        </a:rPr>
                        <a:t>3724.07</a:t>
                      </a:r>
                    </a:p>
                  </a:txBody>
                  <a:tcPr marL="7354" marR="7354" marT="7354" marB="0" anchor="ctr"/>
                </a:tc>
              </a:tr>
              <a:tr h="25200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7354" marR="7354" marT="7354" marB="0" anchor="ctr"/>
                </a:tc>
                <a:tc>
                  <a:txBody>
                    <a:bodyPr/>
                    <a:lstStyle/>
                    <a:p>
                      <a:pPr marL="92075" indent="0" algn="l" fontAlgn="t"/>
                      <a:r>
                        <a:rPr lang="en-US" sz="1400" b="0" i="0" u="none" strike="noStrike" dirty="0">
                          <a:latin typeface="Arial"/>
                        </a:rPr>
                        <a:t>iv) Micro irrigation infrastructure including components of </a:t>
                      </a:r>
                      <a:r>
                        <a:rPr lang="en-US" sz="1400" b="0" i="0" u="none" strike="noStrike" dirty="0" smtClean="0">
                          <a:latin typeface="Arial"/>
                        </a:rPr>
                        <a:t>sump,</a:t>
                      </a:r>
                      <a:r>
                        <a:rPr lang="mr-IN" sz="1400" b="0" i="0" u="none" strike="noStrike" dirty="0" smtClean="0">
                          <a:latin typeface="Arial"/>
                        </a:rPr>
                        <a:t> </a:t>
                      </a:r>
                      <a:r>
                        <a:rPr lang="en-US" sz="1400" b="0" i="0" u="none" strike="noStrike" dirty="0" smtClean="0">
                          <a:latin typeface="Arial"/>
                        </a:rPr>
                        <a:t>HDPE </a:t>
                      </a:r>
                      <a:r>
                        <a:rPr lang="en-US" sz="1400" b="0" i="0" u="none" strike="noStrike" dirty="0">
                          <a:latin typeface="Arial"/>
                        </a:rPr>
                        <a:t>pipelines &amp; </a:t>
                      </a:r>
                      <a:r>
                        <a:rPr lang="en-US" sz="1400" b="0" i="0" u="none" strike="noStrike" dirty="0" smtClean="0">
                          <a:latin typeface="Arial"/>
                        </a:rPr>
                        <a:t>pertinent </a:t>
                      </a:r>
                      <a:r>
                        <a:rPr lang="en-US" sz="1400" b="0" i="0" u="none" strike="noStrike" dirty="0">
                          <a:latin typeface="Arial"/>
                        </a:rPr>
                        <a:t>Devices </a:t>
                      </a:r>
                      <a:r>
                        <a:rPr lang="en-US" sz="1400" b="0" i="0" u="none" strike="noStrike" dirty="0" smtClean="0">
                          <a:latin typeface="Arial"/>
                        </a:rPr>
                        <a:t>(Tank </a:t>
                      </a:r>
                      <a:r>
                        <a:rPr lang="en-US" sz="1400" b="0" i="0" u="none" strike="noStrike" dirty="0">
                          <a:latin typeface="Arial"/>
                        </a:rPr>
                        <a:t>Feeding </a:t>
                      </a:r>
                      <a:r>
                        <a:rPr lang="en-US" sz="1400" b="0" i="0" u="none" strike="noStrike" dirty="0" smtClean="0">
                          <a:latin typeface="Arial"/>
                        </a:rPr>
                        <a:t>arrangement)</a:t>
                      </a:r>
                      <a:endParaRPr lang="en-US" sz="1400" b="0" i="0" u="none" strike="noStrike" dirty="0">
                        <a:latin typeface="Arial"/>
                      </a:endParaRPr>
                    </a:p>
                  </a:txBody>
                  <a:tcPr marL="7354" marR="7354" marT="73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latin typeface="Arial"/>
                        </a:rPr>
                        <a:t>5.280</a:t>
                      </a:r>
                    </a:p>
                  </a:txBody>
                  <a:tcPr marL="7354" marR="7354" marT="73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latin typeface="Arial"/>
                        </a:rPr>
                        <a:t>2640.00</a:t>
                      </a:r>
                    </a:p>
                  </a:txBody>
                  <a:tcPr marL="7354" marR="7354" marT="73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latin typeface="Arial"/>
                        </a:rPr>
                        <a:t>0.00</a:t>
                      </a:r>
                    </a:p>
                  </a:txBody>
                  <a:tcPr marL="7354" marR="7354" marT="73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latin typeface="Arial"/>
                        </a:rPr>
                        <a:t>0.00</a:t>
                      </a:r>
                    </a:p>
                  </a:txBody>
                  <a:tcPr marL="7354" marR="7354" marT="73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latin typeface="Arial"/>
                        </a:rPr>
                        <a:t>2.50</a:t>
                      </a:r>
                    </a:p>
                  </a:txBody>
                  <a:tcPr marL="7354" marR="7354" marT="73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latin typeface="Arial"/>
                        </a:rPr>
                        <a:t>1250.00</a:t>
                      </a:r>
                    </a:p>
                  </a:txBody>
                  <a:tcPr marL="7354" marR="7354" marT="73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latin typeface="Arial"/>
                        </a:rPr>
                        <a:t>2.78</a:t>
                      </a:r>
                    </a:p>
                  </a:txBody>
                  <a:tcPr marL="7354" marR="7354" marT="73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latin typeface="Arial"/>
                        </a:rPr>
                        <a:t>1390.00</a:t>
                      </a:r>
                    </a:p>
                  </a:txBody>
                  <a:tcPr marL="7354" marR="7354" marT="7354" marB="0" anchor="ctr"/>
                </a:tc>
              </a:tr>
              <a:tr h="25200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7354" marR="7354" marT="735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1" i="0" u="none" strike="noStrike" dirty="0">
                          <a:latin typeface="Arial"/>
                        </a:rPr>
                        <a:t>Total </a:t>
                      </a:r>
                      <a:r>
                        <a:rPr lang="en-US" sz="1400" b="1" i="0" u="none" strike="noStrike" dirty="0" smtClean="0">
                          <a:latin typeface="Arial"/>
                        </a:rPr>
                        <a:t>Structural </a:t>
                      </a:r>
                      <a:r>
                        <a:rPr lang="en-US" sz="1400" b="1" i="0" u="none" strike="noStrike" dirty="0">
                          <a:latin typeface="Arial"/>
                        </a:rPr>
                        <a:t>Interventations</a:t>
                      </a:r>
                    </a:p>
                  </a:txBody>
                  <a:tcPr marL="7354" marR="7354" marT="73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7354" marR="7354" marT="73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latin typeface="Arial"/>
                        </a:rPr>
                        <a:t>11277.14</a:t>
                      </a:r>
                    </a:p>
                  </a:txBody>
                  <a:tcPr marL="7354" marR="7354" marT="73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7354" marR="7354" marT="73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latin typeface="Arial"/>
                        </a:rPr>
                        <a:t>1000.43</a:t>
                      </a:r>
                    </a:p>
                  </a:txBody>
                  <a:tcPr marL="7354" marR="7354" marT="73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7354" marR="7354" marT="73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latin typeface="Arial"/>
                        </a:rPr>
                        <a:t>5018.27</a:t>
                      </a:r>
                    </a:p>
                  </a:txBody>
                  <a:tcPr marL="7354" marR="7354" marT="73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7354" marR="7354" marT="73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latin typeface="Arial"/>
                        </a:rPr>
                        <a:t>5258.45</a:t>
                      </a:r>
                    </a:p>
                  </a:txBody>
                  <a:tcPr marL="7354" marR="7354" marT="7354" marB="0" anchor="ctr"/>
                </a:tc>
              </a:tr>
              <a:tr h="25200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7354" marR="7354" marT="7354" marB="0" anchor="ctr"/>
                </a:tc>
                <a:tc>
                  <a:txBody>
                    <a:bodyPr/>
                    <a:lstStyle/>
                    <a:p>
                      <a:pPr marL="92075" indent="0" algn="l" fontAlgn="t"/>
                      <a:r>
                        <a:rPr lang="en-US" sz="1400" b="1" i="0" u="none" strike="noStrike" dirty="0">
                          <a:latin typeface="Arial"/>
                        </a:rPr>
                        <a:t>Il. Non </a:t>
                      </a:r>
                      <a:r>
                        <a:rPr lang="en-US" sz="1400" b="1" i="0" u="none" strike="noStrike" dirty="0" smtClean="0">
                          <a:latin typeface="Arial"/>
                        </a:rPr>
                        <a:t>Structural </a:t>
                      </a:r>
                      <a:r>
                        <a:rPr lang="en-US" sz="1400" b="1" i="0" u="none" strike="noStrike" dirty="0">
                          <a:latin typeface="Arial"/>
                        </a:rPr>
                        <a:t>Interventations</a:t>
                      </a:r>
                    </a:p>
                  </a:txBody>
                  <a:tcPr marL="7354" marR="7354" marT="73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7354" marR="7354" marT="73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7354" marR="7354" marT="73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7354" marR="7354" marT="73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7354" marR="7354" marT="73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7354" marR="7354" marT="73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7354" marR="7354" marT="73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7354" marR="7354" marT="73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7354" marR="7354" marT="7354" marB="0" anchor="ctr"/>
                </a:tc>
              </a:tr>
              <a:tr h="252000">
                <a:tc rowSpan="3"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latin typeface="Arial"/>
                        </a:rPr>
                        <a:t>a</a:t>
                      </a:r>
                    </a:p>
                  </a:txBody>
                  <a:tcPr marL="7354" marR="7354" marT="7354" marB="0" anchor="ctr"/>
                </a:tc>
                <a:tc>
                  <a:txBody>
                    <a:bodyPr/>
                    <a:lstStyle/>
                    <a:p>
                      <a:pPr marL="92075" indent="0" algn="l" fontAlgn="t"/>
                      <a:r>
                        <a:rPr lang="en-US" sz="1400" b="0" i="0" u="none" strike="noStrike" dirty="0">
                          <a:latin typeface="Arial"/>
                        </a:rPr>
                        <a:t>Onetime grant to registered/ elected water user </a:t>
                      </a:r>
                      <a:r>
                        <a:rPr lang="en-US" sz="1400" b="0" i="0" u="none" strike="noStrike" dirty="0" smtClean="0">
                          <a:latin typeface="Arial"/>
                        </a:rPr>
                        <a:t>associations </a:t>
                      </a:r>
                      <a:r>
                        <a:rPr lang="en-US" sz="1400" b="0" i="0" u="none" strike="noStrike" dirty="0">
                          <a:latin typeface="Arial"/>
                        </a:rPr>
                        <a:t>(WUAs)</a:t>
                      </a:r>
                    </a:p>
                  </a:txBody>
                  <a:tcPr marL="7354" marR="7354" marT="73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7354" marR="7354" marT="73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7354" marR="7354" marT="73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7354" marR="7354" marT="73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7354" marR="7354" marT="73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354" marR="7354" marT="73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7354" marR="7354" marT="73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7354" marR="7354" marT="73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7354" marR="7354" marT="7354" marB="0" anchor="ctr"/>
                </a:tc>
              </a:tr>
              <a:tr h="252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2075" indent="0" algn="l" fontAlgn="t"/>
                      <a:r>
                        <a:rPr lang="en-US" sz="1400" b="0" i="0" u="none" strike="noStrike" dirty="0" err="1">
                          <a:latin typeface="Arial"/>
                        </a:rPr>
                        <a:t>i</a:t>
                      </a:r>
                      <a:r>
                        <a:rPr lang="en-US" sz="1400" b="0" i="0" u="none" strike="noStrike" dirty="0">
                          <a:latin typeface="Arial"/>
                        </a:rPr>
                        <a:t>) Functional grant to registered WUAS</a:t>
                      </a:r>
                    </a:p>
                  </a:txBody>
                  <a:tcPr marL="7354" marR="7354" marT="73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latin typeface="Arial"/>
                        </a:rPr>
                        <a:t>52.824</a:t>
                      </a:r>
                    </a:p>
                  </a:txBody>
                  <a:tcPr marL="7354" marR="7354" marT="73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latin typeface="Arial"/>
                        </a:rPr>
                        <a:t>633.89</a:t>
                      </a:r>
                    </a:p>
                  </a:txBody>
                  <a:tcPr marL="7354" marR="7354" marT="73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latin typeface="Arial"/>
                        </a:rPr>
                        <a:t>5.52</a:t>
                      </a:r>
                    </a:p>
                  </a:txBody>
                  <a:tcPr marL="7354" marR="7354" marT="73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latin typeface="Arial"/>
                        </a:rPr>
                        <a:t>66.32</a:t>
                      </a:r>
                    </a:p>
                  </a:txBody>
                  <a:tcPr marL="7354" marR="7354" marT="73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latin typeface="Arial"/>
                        </a:rPr>
                        <a:t>23.24</a:t>
                      </a:r>
                    </a:p>
                  </a:txBody>
                  <a:tcPr marL="7354" marR="7354" marT="73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latin typeface="Arial"/>
                        </a:rPr>
                        <a:t>278.84</a:t>
                      </a:r>
                    </a:p>
                  </a:txBody>
                  <a:tcPr marL="7354" marR="7354" marT="73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latin typeface="Arial"/>
                        </a:rPr>
                        <a:t>24.06</a:t>
                      </a:r>
                    </a:p>
                  </a:txBody>
                  <a:tcPr marL="7354" marR="7354" marT="73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latin typeface="Arial"/>
                        </a:rPr>
                        <a:t>288.73</a:t>
                      </a:r>
                    </a:p>
                  </a:txBody>
                  <a:tcPr marL="7354" marR="7354" marT="7354" marB="0" anchor="ctr"/>
                </a:tc>
              </a:tr>
              <a:tr h="252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2075" indent="0" algn="l" fontAlgn="t"/>
                      <a:r>
                        <a:rPr lang="en-US" sz="1400" b="0" i="0" u="none" strike="noStrike" dirty="0">
                          <a:latin typeface="Arial"/>
                        </a:rPr>
                        <a:t>ii) Infrastructure grant to register WUAS</a:t>
                      </a:r>
                    </a:p>
                  </a:txBody>
                  <a:tcPr marL="7354" marR="7354" marT="73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latin typeface="Arial"/>
                        </a:rPr>
                        <a:t>237.00</a:t>
                      </a:r>
                    </a:p>
                  </a:txBody>
                  <a:tcPr marL="7354" marR="7354" marT="73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latin typeface="Arial"/>
                        </a:rPr>
                        <a:t>711.00</a:t>
                      </a:r>
                    </a:p>
                  </a:txBody>
                  <a:tcPr marL="7354" marR="7354" marT="73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latin typeface="Arial"/>
                        </a:rPr>
                        <a:t>27.00</a:t>
                      </a:r>
                    </a:p>
                  </a:txBody>
                  <a:tcPr marL="7354" marR="7354" marT="73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latin typeface="Arial"/>
                        </a:rPr>
                        <a:t>82.90</a:t>
                      </a:r>
                    </a:p>
                  </a:txBody>
                  <a:tcPr marL="7354" marR="7354" marT="73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latin typeface="Arial"/>
                        </a:rPr>
                        <a:t>99.00</a:t>
                      </a:r>
                    </a:p>
                  </a:txBody>
                  <a:tcPr marL="7354" marR="7354" marT="73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latin typeface="Arial"/>
                        </a:rPr>
                        <a:t>296.05</a:t>
                      </a:r>
                    </a:p>
                  </a:txBody>
                  <a:tcPr marL="7354" marR="7354" marT="73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latin typeface="Arial"/>
                        </a:rPr>
                        <a:t>111.00</a:t>
                      </a:r>
                    </a:p>
                  </a:txBody>
                  <a:tcPr marL="7354" marR="7354" marT="73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latin typeface="Arial"/>
                        </a:rPr>
                        <a:t>332.05</a:t>
                      </a:r>
                    </a:p>
                  </a:txBody>
                  <a:tcPr marL="7354" marR="7354" marT="7354" marB="0" anchor="ctr"/>
                </a:tc>
              </a:tr>
              <a:tr h="25200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latin typeface="Arial"/>
                        </a:rPr>
                        <a:t>b</a:t>
                      </a:r>
                    </a:p>
                  </a:txBody>
                  <a:tcPr marL="7354" marR="7354" marT="7354" marB="0" anchor="ctr"/>
                </a:tc>
                <a:tc>
                  <a:txBody>
                    <a:bodyPr/>
                    <a:lstStyle/>
                    <a:p>
                      <a:pPr marL="92075" indent="0" algn="l" fontAlgn="t"/>
                      <a:r>
                        <a:rPr lang="en-US" sz="1400" b="0" i="0" u="none" strike="noStrike" dirty="0">
                          <a:latin typeface="Arial"/>
                        </a:rPr>
                        <a:t>Formation of WUA's ,Training, demonstration monitoring </a:t>
                      </a:r>
                      <a:r>
                        <a:rPr lang="en-US" sz="1400" b="0" i="0" u="none" strike="noStrike" dirty="0" smtClean="0">
                          <a:latin typeface="Arial"/>
                        </a:rPr>
                        <a:t>and</a:t>
                      </a:r>
                      <a:r>
                        <a:rPr lang="mr-IN" sz="1400" b="0" i="0" u="none" strike="noStrike" dirty="0" smtClean="0">
                          <a:latin typeface="Arial"/>
                        </a:rPr>
                        <a:t> </a:t>
                      </a:r>
                      <a:r>
                        <a:rPr lang="en-US" sz="1400" b="0" i="0" u="none" strike="noStrike" dirty="0" smtClean="0">
                          <a:latin typeface="Arial"/>
                        </a:rPr>
                        <a:t>adaptive </a:t>
                      </a:r>
                      <a:r>
                        <a:rPr lang="en-US" sz="1400" b="0" i="0" u="none" strike="noStrike" dirty="0">
                          <a:latin typeface="Arial"/>
                        </a:rPr>
                        <a:t>trails (including micro irrigation, water use </a:t>
                      </a:r>
                      <a:r>
                        <a:rPr lang="en-US" sz="1400" b="0" i="0" u="none" strike="noStrike" dirty="0" smtClean="0">
                          <a:latin typeface="Arial"/>
                        </a:rPr>
                        <a:t>efficiency</a:t>
                      </a:r>
                      <a:r>
                        <a:rPr lang="mr-IN" sz="1400" b="0" i="0" u="none" strike="noStrike" dirty="0" smtClean="0">
                          <a:latin typeface="Arial"/>
                        </a:rPr>
                        <a:t> </a:t>
                      </a:r>
                      <a:r>
                        <a:rPr lang="en-US" sz="1400" b="0" i="0" u="none" strike="noStrike" dirty="0" smtClean="0">
                          <a:latin typeface="Arial"/>
                        </a:rPr>
                        <a:t>increased </a:t>
                      </a:r>
                      <a:r>
                        <a:rPr lang="en-US" sz="1400" b="0" i="0" u="none" strike="noStrike" dirty="0">
                          <a:latin typeface="Arial"/>
                        </a:rPr>
                        <a:t>productivity and sustained irrigation) [actual]</a:t>
                      </a:r>
                    </a:p>
                  </a:txBody>
                  <a:tcPr marL="7354" marR="7354" marT="73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>
                          <a:latin typeface="Arial"/>
                        </a:rPr>
                        <a:t>43.10</a:t>
                      </a:r>
                    </a:p>
                  </a:txBody>
                  <a:tcPr marL="7354" marR="7354" marT="73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latin typeface="Arial"/>
                        </a:rPr>
                        <a:t>646.75</a:t>
                      </a:r>
                    </a:p>
                  </a:txBody>
                  <a:tcPr marL="7354" marR="7354" marT="73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latin typeface="Arial"/>
                        </a:rPr>
                        <a:t>6.00</a:t>
                      </a:r>
                    </a:p>
                  </a:txBody>
                  <a:tcPr marL="7354" marR="7354" marT="73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latin typeface="Arial"/>
                        </a:rPr>
                        <a:t>95.35</a:t>
                      </a:r>
                    </a:p>
                  </a:txBody>
                  <a:tcPr marL="7354" marR="7354" marT="73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latin typeface="Arial"/>
                        </a:rPr>
                        <a:t>22.86</a:t>
                      </a:r>
                    </a:p>
                  </a:txBody>
                  <a:tcPr marL="7354" marR="7354" marT="73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latin typeface="Arial"/>
                        </a:rPr>
                        <a:t>340.38</a:t>
                      </a:r>
                    </a:p>
                  </a:txBody>
                  <a:tcPr marL="7354" marR="7354" marT="73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latin typeface="Arial"/>
                        </a:rPr>
                        <a:t>14.24</a:t>
                      </a:r>
                    </a:p>
                  </a:txBody>
                  <a:tcPr marL="7354" marR="7354" marT="73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latin typeface="Arial"/>
                        </a:rPr>
                        <a:t>211.03</a:t>
                      </a:r>
                    </a:p>
                  </a:txBody>
                  <a:tcPr marL="7354" marR="7354" marT="7354" marB="0" anchor="ctr"/>
                </a:tc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7354" marR="7354" marT="735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latin typeface="Arial"/>
                        </a:rPr>
                        <a:t>Total Non </a:t>
                      </a:r>
                      <a:r>
                        <a:rPr lang="en-US" sz="1400" b="1" i="0" u="none" strike="noStrike" dirty="0" smtClean="0">
                          <a:latin typeface="Arial"/>
                        </a:rPr>
                        <a:t>Structural</a:t>
                      </a:r>
                      <a:r>
                        <a:rPr lang="mr-IN" sz="1400" b="1" i="0" u="none" strike="noStrike" dirty="0" smtClean="0">
                          <a:latin typeface="Arial"/>
                        </a:rPr>
                        <a:t> </a:t>
                      </a:r>
                      <a:r>
                        <a:rPr lang="en-US" sz="1400" b="1" i="0" u="none" strike="noStrike" dirty="0" smtClean="0">
                          <a:latin typeface="Arial"/>
                        </a:rPr>
                        <a:t> </a:t>
                      </a:r>
                      <a:r>
                        <a:rPr lang="en-US" sz="1400" b="1" i="0" u="none" strike="noStrike" dirty="0">
                          <a:latin typeface="Arial"/>
                        </a:rPr>
                        <a:t>Interventations</a:t>
                      </a:r>
                    </a:p>
                  </a:txBody>
                  <a:tcPr marL="7354" marR="7354" marT="735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7354" marR="7354" marT="735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 dirty="0">
                          <a:latin typeface="Arial"/>
                        </a:rPr>
                        <a:t>1991.64</a:t>
                      </a:r>
                    </a:p>
                  </a:txBody>
                  <a:tcPr marL="7354" marR="7354" marT="735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7354" marR="7354" marT="735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 dirty="0">
                          <a:latin typeface="Arial"/>
                        </a:rPr>
                        <a:t>244.57</a:t>
                      </a:r>
                    </a:p>
                  </a:txBody>
                  <a:tcPr marL="7354" marR="7354" marT="735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7354" marR="7354" marT="735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 dirty="0">
                          <a:latin typeface="Arial"/>
                        </a:rPr>
                        <a:t>915.27</a:t>
                      </a:r>
                    </a:p>
                  </a:txBody>
                  <a:tcPr marL="7354" marR="7354" marT="735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7354" marR="7354" marT="735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 dirty="0">
                          <a:latin typeface="Arial"/>
                        </a:rPr>
                        <a:t>831.81</a:t>
                      </a:r>
                    </a:p>
                  </a:txBody>
                  <a:tcPr marL="7354" marR="7354" marT="7354" marB="0" anchor="ctr"/>
                </a:tc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7354" marR="7354" marT="735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Total Non-structural Interventions (correction)</a:t>
                      </a:r>
                    </a:p>
                  </a:txBody>
                  <a:tcPr marL="7354" marR="7354" marT="735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354" marR="7354" marT="735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354" marR="7354" marT="735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354" marR="7354" marT="735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7354" marR="7354" marT="735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7354" marR="7354" marT="735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7354" marR="7354" marT="735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7354" marR="7354" marT="735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7354" marR="7354" marT="7354" marB="0" anchor="ctr"/>
                </a:tc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7354" marR="7354" marT="735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Grand Total (I+II)</a:t>
                      </a:r>
                    </a:p>
                  </a:txBody>
                  <a:tcPr marL="7354" marR="7354" marT="735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7354" marR="7354" marT="735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 dirty="0">
                          <a:latin typeface="Arial"/>
                        </a:rPr>
                        <a:t>13268.78</a:t>
                      </a:r>
                    </a:p>
                  </a:txBody>
                  <a:tcPr marL="7354" marR="7354" marT="735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7354" marR="7354" marT="735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 dirty="0">
                          <a:latin typeface="Arial"/>
                        </a:rPr>
                        <a:t>1245.00</a:t>
                      </a:r>
                    </a:p>
                  </a:txBody>
                  <a:tcPr marL="7354" marR="7354" marT="735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7354" marR="7354" marT="735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 dirty="0">
                          <a:latin typeface="Arial"/>
                        </a:rPr>
                        <a:t>5933.53</a:t>
                      </a:r>
                    </a:p>
                  </a:txBody>
                  <a:tcPr marL="7354" marR="7354" marT="735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7354" marR="7354" marT="735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 dirty="0">
                          <a:latin typeface="Arial"/>
                        </a:rPr>
                        <a:t>6090.25</a:t>
                      </a:r>
                    </a:p>
                  </a:txBody>
                  <a:tcPr marL="7354" marR="7354" marT="7354" marB="0" anchor="ctr"/>
                </a:tc>
              </a:tr>
              <a:tr h="252000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latin typeface="Arial"/>
                      </a:endParaRPr>
                    </a:p>
                  </a:txBody>
                  <a:tcPr marL="7354" marR="7354" marT="7354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dirty="0" smtClean="0">
                          <a:latin typeface="Arial"/>
                        </a:rPr>
                        <a:t>I</a:t>
                      </a:r>
                      <a:r>
                        <a:rPr lang="mr-IN" sz="1400" b="1" i="0" u="none" strike="noStrike" dirty="0" smtClean="0">
                          <a:latin typeface="Arial"/>
                        </a:rPr>
                        <a:t>I</a:t>
                      </a:r>
                      <a:r>
                        <a:rPr lang="en-US" sz="1400" b="1" i="0" u="none" strike="noStrike" dirty="0" smtClean="0">
                          <a:latin typeface="Arial"/>
                        </a:rPr>
                        <a:t>l. </a:t>
                      </a:r>
                      <a:r>
                        <a:rPr lang="mr-IN" sz="1400" b="1" i="0" u="none" strike="noStrike" dirty="0" smtClean="0">
                          <a:latin typeface="Arial"/>
                        </a:rPr>
                        <a:t>Target Under</a:t>
                      </a:r>
                      <a:r>
                        <a:rPr lang="mr-IN" sz="1400" b="1" i="0" u="none" strike="noStrike" baseline="0" dirty="0" smtClean="0">
                          <a:latin typeface="Arial"/>
                        </a:rPr>
                        <a:t> </a:t>
                      </a:r>
                      <a:r>
                        <a:rPr lang="mr-IN" sz="1400" b="1" i="0" u="none" strike="noStrike" dirty="0" smtClean="0">
                          <a:latin typeface="Arial"/>
                        </a:rPr>
                        <a:t>CADWM (Area in Thousand Ha. )</a:t>
                      </a:r>
                      <a:endParaRPr lang="en-US" sz="1400" b="1" i="0" u="none" strike="noStrike" dirty="0" smtClean="0">
                        <a:latin typeface="Arial"/>
                      </a:endParaRPr>
                    </a:p>
                  </a:txBody>
                  <a:tcPr marL="7354" marR="7354" marT="7354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300" b="0" i="0" u="none" strike="noStrike" dirty="0" smtClean="0">
                          <a:latin typeface="Arial"/>
                        </a:rPr>
                        <a:t>52.824</a:t>
                      </a:r>
                      <a:endParaRPr lang="en-US" sz="1300" b="0" i="0" u="none" strike="noStrike" dirty="0">
                        <a:latin typeface="Arial"/>
                      </a:endParaRPr>
                    </a:p>
                  </a:txBody>
                  <a:tcPr marL="7354" marR="7354" marT="7354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00" b="1" i="0" u="none" strike="noStrike" dirty="0">
                        <a:latin typeface="Arial"/>
                      </a:endParaRPr>
                    </a:p>
                  </a:txBody>
                  <a:tcPr marL="7354" marR="7354" marT="7354" marB="0" anchor="ctr"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mr-IN" sz="1300" b="1" i="0" u="none" strike="noStrike" dirty="0" smtClean="0">
                          <a:latin typeface="Arial"/>
                        </a:rPr>
                        <a:t>5.52</a:t>
                      </a:r>
                      <a:endParaRPr lang="en-US" sz="1300" b="1" i="0" u="none" strike="noStrike" dirty="0">
                        <a:latin typeface="Arial"/>
                      </a:endParaRPr>
                    </a:p>
                  </a:txBody>
                  <a:tcPr marL="7354" marR="7354" marT="7354" marB="0" anchor="ctr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300" b="1" i="0" u="none" strike="noStrike" dirty="0">
                        <a:latin typeface="Arial"/>
                      </a:endParaRPr>
                    </a:p>
                  </a:txBody>
                  <a:tcPr marL="7354" marR="7354" marT="7354" marB="0"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mr-IN" sz="1300" b="1" i="0" u="none" strike="noStrike" dirty="0" smtClean="0">
                          <a:latin typeface="Arial"/>
                        </a:rPr>
                        <a:t>23.24</a:t>
                      </a:r>
                      <a:endParaRPr lang="en-US" sz="1300" b="1" i="0" u="none" strike="noStrike" dirty="0">
                        <a:latin typeface="Arial"/>
                      </a:endParaRPr>
                    </a:p>
                  </a:txBody>
                  <a:tcPr marL="7354" marR="7354" marT="7354" marB="0" anchor="ctr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300" b="1" i="0" u="none" strike="noStrike" dirty="0">
                        <a:latin typeface="Arial"/>
                      </a:endParaRPr>
                    </a:p>
                  </a:txBody>
                  <a:tcPr marL="7354" marR="7354" marT="7354" marB="0"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mr-IN" sz="1300" b="1" i="0" u="none" strike="noStrike" dirty="0" smtClean="0">
                          <a:latin typeface="Arial"/>
                        </a:rPr>
                        <a:t>24.064</a:t>
                      </a:r>
                      <a:endParaRPr lang="en-US" sz="1300" b="1" i="0" u="none" strike="noStrike" dirty="0">
                        <a:latin typeface="Arial"/>
                      </a:endParaRPr>
                    </a:p>
                  </a:txBody>
                  <a:tcPr marL="7354" marR="7354" marT="7354" marB="0" anchor="ctr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300" b="1" i="0" u="none" strike="noStrike" dirty="0">
                        <a:latin typeface="Arial"/>
                      </a:endParaRPr>
                    </a:p>
                  </a:txBody>
                  <a:tcPr marL="7354" marR="7354" marT="7354" marB="0" anchor="ctr"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8209446" y="835207"/>
            <a:ext cx="381681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mr-IN" sz="1400" b="1" dirty="0" smtClean="0"/>
              <a:t>Area </a:t>
            </a:r>
            <a:r>
              <a:rPr lang="en-US" sz="1400" b="1" dirty="0" smtClean="0"/>
              <a:t>in -</a:t>
            </a:r>
            <a:r>
              <a:rPr lang="en-US" sz="1400" b="1" dirty="0" err="1" smtClean="0"/>
              <a:t>th-Hactare</a:t>
            </a:r>
            <a:r>
              <a:rPr lang="en-US" sz="1400" b="1" dirty="0" smtClean="0"/>
              <a:t> , Amount -Rs. in </a:t>
            </a:r>
            <a:r>
              <a:rPr lang="en-US" sz="1400" b="1" dirty="0" err="1" smtClean="0"/>
              <a:t>Lakhs</a:t>
            </a:r>
            <a:r>
              <a:rPr lang="en-US" sz="1400" b="1" dirty="0" smtClean="0"/>
              <a:t>.</a:t>
            </a:r>
            <a:endParaRPr lang="en-US" sz="1400" b="1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1953916" cy="6858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9588" y="952500"/>
            <a:ext cx="9286912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Sangli First Photo\Takari 1\IMG-20180223-WA0089.jpg"/>
          <p:cNvPicPr>
            <a:picLocks noChangeAspect="1" noChangeArrowheads="1"/>
          </p:cNvPicPr>
          <p:nvPr/>
        </p:nvPicPr>
        <p:blipFill>
          <a:blip r:embed="rId2"/>
          <a:srcRect l="3125" t="6414" r="3711" b="4769"/>
          <a:stretch>
            <a:fillRect/>
          </a:stretch>
        </p:blipFill>
        <p:spPr bwMode="auto">
          <a:xfrm>
            <a:off x="5595933" y="285728"/>
            <a:ext cx="6098279" cy="4857784"/>
          </a:xfrm>
          <a:prstGeom prst="rect">
            <a:avLst/>
          </a:prstGeom>
          <a:noFill/>
        </p:spPr>
      </p:pic>
      <p:pic>
        <p:nvPicPr>
          <p:cNvPr id="4" name="Picture 2" descr="I:\sangli first\dongarwadip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3188" y="285728"/>
            <a:ext cx="5349870" cy="4857784"/>
          </a:xfrm>
          <a:prstGeom prst="rect">
            <a:avLst/>
          </a:prstGeom>
          <a:noFill/>
        </p:spPr>
      </p:pic>
      <p:sp>
        <p:nvSpPr>
          <p:cNvPr id="6" name="Flowchart: Process 5"/>
          <p:cNvSpPr/>
          <p:nvPr/>
        </p:nvSpPr>
        <p:spPr>
          <a:xfrm>
            <a:off x="309522" y="5500702"/>
            <a:ext cx="11144328" cy="642942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00FF"/>
                </a:solidFill>
                <a:latin typeface="DVOT-SurekhMR" pitchFamily="2" charset="0"/>
                <a:cs typeface="DVOT-SurekhMR" pitchFamily="2" charset="0"/>
              </a:rPr>
              <a:t>Water released in Canal</a:t>
            </a:r>
            <a:endParaRPr lang="en-US" sz="3600" b="1" dirty="0">
              <a:solidFill>
                <a:srgbClr val="0000FF"/>
              </a:solidFill>
              <a:latin typeface="DVOT-SurekhMR" pitchFamily="2" charset="0"/>
              <a:cs typeface="DVOT-SurekhMR" pitchFamily="2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_SAVED_OFF_VER" val="1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_LAYOUT_CONST" val="1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dasr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278D27"/>
      </a:accent3>
      <a:accent4>
        <a:srgbClr val="8064A2"/>
      </a:accent4>
      <a:accent5>
        <a:srgbClr val="4BACC6"/>
      </a:accent5>
      <a:accent6>
        <a:srgbClr val="F97D09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>
    <a:spDef>
      <a:spPr>
        <a:solidFill>
          <a:srgbClr val="0072AA"/>
        </a:solidFill>
        <a:ln w="6350" cap="flat" cmpd="sng" algn="ctr">
          <a:solidFill>
            <a:srgbClr val="6C6C6C"/>
          </a:solidFill>
          <a:prstDash val="solid"/>
          <a:round/>
          <a:headEnd type="none" w="med" len="med"/>
          <a:tailEnd type="none" w="med" len="med"/>
        </a:ln>
      </a:spPr>
      <a:bodyPr/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rganic" id="{28CDC826-8792-45C0-861B-85EB3ADEDA33}" vid="{E4E49EB0-FB00-41F5-9359-4843D783A23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63AA760-FEA7-44E2-BB85-0893DB8CD7D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526</Words>
  <Application>Microsoft Office PowerPoint</Application>
  <PresentationFormat>Custom</PresentationFormat>
  <Paragraphs>228</Paragraphs>
  <Slides>17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Organic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2017-04-10T06:52:30Z</dcterms:created>
  <dcterms:modified xsi:type="dcterms:W3CDTF">2018-03-12T08:18:52Z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TC034605409991</vt:lpwstr>
  </property>
</Properties>
</file>