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drawings/drawing1.xml" ContentType="application/vnd.openxmlformats-officedocument.drawingml.chartshapes+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1" r:id="rId1"/>
    <p:sldMasterId id="2147483817" r:id="rId2"/>
  </p:sldMasterIdLst>
  <p:notesMasterIdLst>
    <p:notesMasterId r:id="rId24"/>
  </p:notesMasterIdLst>
  <p:handoutMasterIdLst>
    <p:handoutMasterId r:id="rId25"/>
  </p:handoutMasterIdLst>
  <p:sldIdLst>
    <p:sldId id="342" r:id="rId3"/>
    <p:sldId id="382" r:id="rId4"/>
    <p:sldId id="413" r:id="rId5"/>
    <p:sldId id="389" r:id="rId6"/>
    <p:sldId id="408" r:id="rId7"/>
    <p:sldId id="404" r:id="rId8"/>
    <p:sldId id="405" r:id="rId9"/>
    <p:sldId id="383" r:id="rId10"/>
    <p:sldId id="385" r:id="rId11"/>
    <p:sldId id="406" r:id="rId12"/>
    <p:sldId id="407" r:id="rId13"/>
    <p:sldId id="386" r:id="rId14"/>
    <p:sldId id="421" r:id="rId15"/>
    <p:sldId id="400" r:id="rId16"/>
    <p:sldId id="415" r:id="rId17"/>
    <p:sldId id="416" r:id="rId18"/>
    <p:sldId id="417" r:id="rId19"/>
    <p:sldId id="418" r:id="rId20"/>
    <p:sldId id="419" r:id="rId21"/>
    <p:sldId id="420" r:id="rId22"/>
    <p:sldId id="414" r:id="rId23"/>
  </p:sldIdLst>
  <p:sldSz cx="9144000" cy="6858000" type="screen4x3"/>
  <p:notesSz cx="6813550" cy="9945688"/>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8FEEF"/>
    <a:srgbClr val="03EBB9"/>
    <a:srgbClr val="00FFFF"/>
    <a:srgbClr val="B85808"/>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24" autoAdjust="0"/>
    <p:restoredTop sz="94660"/>
  </p:normalViewPr>
  <p:slideViewPr>
    <p:cSldViewPr>
      <p:cViewPr>
        <p:scale>
          <a:sx n="62" d="100"/>
          <a:sy n="62" d="100"/>
        </p:scale>
        <p:origin x="-1512" y="-4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D:\PPT\ppt%2026.9.17\ppt%20Ahan\Targeted%20Projects%20-%20Copy.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HP\Desktop\8.3.18\8.3.18.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HP\Desktop\8.3.18\8.3.18.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HP\Desktop\12%20March\12.3.18.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Users\HP\Desktop\12%20March\12.3.18.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IN"/>
  <c:chart>
    <c:autoTitleDeleted val="1"/>
    <c:plotArea>
      <c:layout/>
      <c:pieChart>
        <c:varyColors val="1"/>
        <c:ser>
          <c:idx val="0"/>
          <c:order val="0"/>
          <c:tx>
            <c:strRef>
              <c:f>'89 Target  total indra sagar'!$L$4</c:f>
              <c:strCache>
                <c:ptCount val="1"/>
                <c:pt idx="0">
                  <c:v>%</c:v>
                </c:pt>
              </c:strCache>
            </c:strRef>
          </c:tx>
          <c:dLbls>
            <c:dLbl>
              <c:idx val="6"/>
              <c:layout>
                <c:manualLayout>
                  <c:x val="9.3042025270098014E-2"/>
                  <c:y val="0.16546217048955841"/>
                </c:manualLayout>
              </c:layout>
              <c:showCatName val="1"/>
              <c:showPercent val="1"/>
            </c:dLbl>
            <c:dLbl>
              <c:idx val="7"/>
              <c:layout>
                <c:manualLayout>
                  <c:x val="7.4308124275163534E-2"/>
                  <c:y val="0.12029480010650898"/>
                </c:manualLayout>
              </c:layout>
              <c:showCatName val="1"/>
              <c:showPercent val="1"/>
            </c:dLbl>
            <c:dLbl>
              <c:idx val="9"/>
              <c:layout>
                <c:manualLayout>
                  <c:x val="2.0036928523469767E-2"/>
                  <c:y val="9.6167218228156243E-2"/>
                </c:manualLayout>
              </c:layout>
              <c:showCatName val="1"/>
              <c:showPercent val="1"/>
            </c:dLbl>
            <c:txPr>
              <a:bodyPr/>
              <a:lstStyle/>
              <a:p>
                <a:pPr>
                  <a:defRPr lang="en-US" sz="1400"/>
                </a:pPr>
                <a:endParaRPr lang="en-US"/>
              </a:p>
            </c:txPr>
            <c:showCatName val="1"/>
            <c:showPercent val="1"/>
          </c:dLbls>
          <c:cat>
            <c:strRef>
              <c:f>'89 Target  total indra sagar'!$K$5:$K$14</c:f>
              <c:strCache>
                <c:ptCount val="10"/>
                <c:pt idx="0">
                  <c:v>GUJARAT</c:v>
                </c:pt>
                <c:pt idx="1">
                  <c:v>UTTAR PRADESH</c:v>
                </c:pt>
                <c:pt idx="2">
                  <c:v>MAHARASHTRA</c:v>
                </c:pt>
                <c:pt idx="3">
                  <c:v>TELANGANA</c:v>
                </c:pt>
                <c:pt idx="4">
                  <c:v>JHARKHAND</c:v>
                </c:pt>
                <c:pt idx="5">
                  <c:v>MADHYA PRADESH</c:v>
                </c:pt>
                <c:pt idx="6">
                  <c:v>ODISHA</c:v>
                </c:pt>
                <c:pt idx="7">
                  <c:v>KARNATAKA</c:v>
                </c:pt>
                <c:pt idx="8">
                  <c:v>Andhra Pradesh</c:v>
                </c:pt>
                <c:pt idx="9">
                  <c:v>ASSAM</c:v>
                </c:pt>
              </c:strCache>
            </c:strRef>
          </c:cat>
          <c:val>
            <c:numRef>
              <c:f>'89 Target  total indra sagar'!$L$5:$L$14</c:f>
              <c:numCache>
                <c:formatCode>0</c:formatCode>
                <c:ptCount val="10"/>
                <c:pt idx="0">
                  <c:v>25.065254679692742</c:v>
                </c:pt>
                <c:pt idx="1">
                  <c:v>21.754418674024887</c:v>
                </c:pt>
                <c:pt idx="2">
                  <c:v>5.2945782683271938</c:v>
                </c:pt>
                <c:pt idx="3">
                  <c:v>7.5952718323514059</c:v>
                </c:pt>
                <c:pt idx="4">
                  <c:v>3.5327019166231577</c:v>
                </c:pt>
                <c:pt idx="5">
                  <c:v>9.6215228577820877</c:v>
                </c:pt>
                <c:pt idx="6">
                  <c:v>1.7786561264822265</c:v>
                </c:pt>
                <c:pt idx="7">
                  <c:v>2.7369677082556492</c:v>
                </c:pt>
                <c:pt idx="8">
                  <c:v>1.246923707957333</c:v>
                </c:pt>
                <c:pt idx="9">
                  <c:v>1.2465508240733927</c:v>
                </c:pt>
              </c:numCache>
            </c:numRef>
          </c:val>
        </c:ser>
        <c:dLbls>
          <c:showCatName val="1"/>
          <c:showPercent val="1"/>
        </c:dLbls>
        <c:firstSliceAng val="0"/>
      </c:pieChart>
    </c:plotArea>
    <c:plotVisOnly val="1"/>
  </c:chart>
  <c:externalData r:id="rId1"/>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IN"/>
  <c:chart>
    <c:title>
      <c:tx>
        <c:rich>
          <a:bodyPr/>
          <a:lstStyle/>
          <a:p>
            <a:pPr>
              <a:defRPr lang="en-IN"/>
            </a:pPr>
            <a:r>
              <a:rPr lang="en-IN" sz="2400" dirty="0" smtClean="0"/>
              <a:t>Revised Physical Targets as per Inclusion of</a:t>
            </a:r>
            <a:r>
              <a:rPr lang="en-IN" sz="2400" baseline="0" dirty="0" smtClean="0"/>
              <a:t> Projects</a:t>
            </a:r>
          </a:p>
          <a:p>
            <a:pPr>
              <a:defRPr lang="en-IN"/>
            </a:pPr>
            <a:r>
              <a:rPr lang="en-US" baseline="0" dirty="0" smtClean="0"/>
              <a:t>(CCA in Th. Ha.)</a:t>
            </a:r>
            <a:endParaRPr lang="en-IN" dirty="0"/>
          </a:p>
        </c:rich>
      </c:tx>
      <c:layout/>
    </c:title>
    <c:plotArea>
      <c:layout/>
      <c:barChart>
        <c:barDir val="col"/>
        <c:grouping val="clustered"/>
        <c:ser>
          <c:idx val="0"/>
          <c:order val="0"/>
          <c:tx>
            <c:strRef>
              <c:f>CCA!$C$1:$C$2</c:f>
              <c:strCache>
                <c:ptCount val="1"/>
                <c:pt idx="0">
                  <c:v>As per Cabinet Note  CCA (th.ha. ) </c:v>
                </c:pt>
              </c:strCache>
            </c:strRef>
          </c:tx>
          <c:dLbls>
            <c:txPr>
              <a:bodyPr/>
              <a:lstStyle/>
              <a:p>
                <a:pPr>
                  <a:defRPr lang="en-IN"/>
                </a:pPr>
                <a:endParaRPr lang="en-US"/>
              </a:p>
            </c:txPr>
            <c:showVal val="1"/>
          </c:dLbls>
          <c:cat>
            <c:strRef>
              <c:f>CCA!$B$3:$B$20</c:f>
              <c:strCache>
                <c:ptCount val="18"/>
                <c:pt idx="0">
                  <c:v>Andhra Pradesh </c:v>
                </c:pt>
                <c:pt idx="1">
                  <c:v>Assam </c:v>
                </c:pt>
                <c:pt idx="2">
                  <c:v>Bihar </c:v>
                </c:pt>
                <c:pt idx="3">
                  <c:v>Chhattisgarh </c:v>
                </c:pt>
                <c:pt idx="4">
                  <c:v>Goa </c:v>
                </c:pt>
                <c:pt idx="5">
                  <c:v>Gujarat </c:v>
                </c:pt>
                <c:pt idx="6">
                  <c:v>J&amp;K </c:v>
                </c:pt>
                <c:pt idx="7">
                  <c:v>Jharkhand </c:v>
                </c:pt>
                <c:pt idx="8">
                  <c:v>Karnataka </c:v>
                </c:pt>
                <c:pt idx="9">
                  <c:v>Kerala </c:v>
                </c:pt>
                <c:pt idx="10">
                  <c:v>Madhya Pradesh </c:v>
                </c:pt>
                <c:pt idx="11">
                  <c:v>Maharashtra </c:v>
                </c:pt>
                <c:pt idx="12">
                  <c:v>Manipur </c:v>
                </c:pt>
                <c:pt idx="13">
                  <c:v>Odisha </c:v>
                </c:pt>
                <c:pt idx="14">
                  <c:v>Punjab </c:v>
                </c:pt>
                <c:pt idx="15">
                  <c:v>Rajasthan* </c:v>
                </c:pt>
                <c:pt idx="16">
                  <c:v>Telangana </c:v>
                </c:pt>
                <c:pt idx="17">
                  <c:v>Uttar Pradesh** </c:v>
                </c:pt>
              </c:strCache>
            </c:strRef>
          </c:cat>
          <c:val>
            <c:numRef>
              <c:f>CCA!$C$3:$C$20</c:f>
              <c:numCache>
                <c:formatCode>0</c:formatCode>
                <c:ptCount val="18"/>
                <c:pt idx="0">
                  <c:v>261.87</c:v>
                </c:pt>
                <c:pt idx="1">
                  <c:v>121.232</c:v>
                </c:pt>
                <c:pt idx="2">
                  <c:v>35.67</c:v>
                </c:pt>
                <c:pt idx="3">
                  <c:v>47.63</c:v>
                </c:pt>
                <c:pt idx="4">
                  <c:v>8.7910000000000004</c:v>
                </c:pt>
                <c:pt idx="5">
                  <c:v>1680.5</c:v>
                </c:pt>
                <c:pt idx="6">
                  <c:v>8.891</c:v>
                </c:pt>
                <c:pt idx="7">
                  <c:v>236.84800000000001</c:v>
                </c:pt>
                <c:pt idx="8">
                  <c:v>242.53300000000002</c:v>
                </c:pt>
                <c:pt idx="9">
                  <c:v>37.75</c:v>
                </c:pt>
                <c:pt idx="10">
                  <c:v>806.84899999999948</c:v>
                </c:pt>
                <c:pt idx="11">
                  <c:v>759.697</c:v>
                </c:pt>
                <c:pt idx="12">
                  <c:v>28.99</c:v>
                </c:pt>
                <c:pt idx="13">
                  <c:v>293.77299999999963</c:v>
                </c:pt>
                <c:pt idx="14">
                  <c:v>32.43</c:v>
                </c:pt>
                <c:pt idx="15">
                  <c:v>45.694000000000003</c:v>
                </c:pt>
                <c:pt idx="16">
                  <c:v>585.10299999999938</c:v>
                </c:pt>
                <c:pt idx="17">
                  <c:v>1502.913</c:v>
                </c:pt>
              </c:numCache>
            </c:numRef>
          </c:val>
        </c:ser>
        <c:ser>
          <c:idx val="1"/>
          <c:order val="1"/>
          <c:tx>
            <c:strRef>
              <c:f>CCA!$D$1:$D$2</c:f>
              <c:strCache>
                <c:ptCount val="1"/>
                <c:pt idx="0">
                  <c:v>As per Project Inclusion  CCA (th.ha. ) </c:v>
                </c:pt>
              </c:strCache>
            </c:strRef>
          </c:tx>
          <c:dLbls>
            <c:txPr>
              <a:bodyPr/>
              <a:lstStyle/>
              <a:p>
                <a:pPr>
                  <a:defRPr lang="en-IN"/>
                </a:pPr>
                <a:endParaRPr lang="en-US"/>
              </a:p>
            </c:txPr>
            <c:showVal val="1"/>
          </c:dLbls>
          <c:cat>
            <c:strRef>
              <c:f>CCA!$B$3:$B$20</c:f>
              <c:strCache>
                <c:ptCount val="18"/>
                <c:pt idx="0">
                  <c:v>Andhra Pradesh </c:v>
                </c:pt>
                <c:pt idx="1">
                  <c:v>Assam </c:v>
                </c:pt>
                <c:pt idx="2">
                  <c:v>Bihar </c:v>
                </c:pt>
                <c:pt idx="3">
                  <c:v>Chhattisgarh </c:v>
                </c:pt>
                <c:pt idx="4">
                  <c:v>Goa </c:v>
                </c:pt>
                <c:pt idx="5">
                  <c:v>Gujarat </c:v>
                </c:pt>
                <c:pt idx="6">
                  <c:v>J&amp;K </c:v>
                </c:pt>
                <c:pt idx="7">
                  <c:v>Jharkhand </c:v>
                </c:pt>
                <c:pt idx="8">
                  <c:v>Karnataka </c:v>
                </c:pt>
                <c:pt idx="9">
                  <c:v>Kerala </c:v>
                </c:pt>
                <c:pt idx="10">
                  <c:v>Madhya Pradesh </c:v>
                </c:pt>
                <c:pt idx="11">
                  <c:v>Maharashtra </c:v>
                </c:pt>
                <c:pt idx="12">
                  <c:v>Manipur </c:v>
                </c:pt>
                <c:pt idx="13">
                  <c:v>Odisha </c:v>
                </c:pt>
                <c:pt idx="14">
                  <c:v>Punjab </c:v>
                </c:pt>
                <c:pt idx="15">
                  <c:v>Rajasthan* </c:v>
                </c:pt>
                <c:pt idx="16">
                  <c:v>Telangana </c:v>
                </c:pt>
                <c:pt idx="17">
                  <c:v>Uttar Pradesh** </c:v>
                </c:pt>
              </c:strCache>
            </c:strRef>
          </c:cat>
          <c:val>
            <c:numRef>
              <c:f>CCA!$D$3:$D$20</c:f>
              <c:numCache>
                <c:formatCode>0</c:formatCode>
                <c:ptCount val="18"/>
                <c:pt idx="0">
                  <c:v>143.55800000000067</c:v>
                </c:pt>
                <c:pt idx="1">
                  <c:v>48.27</c:v>
                </c:pt>
                <c:pt idx="2">
                  <c:v>32.467000000000006</c:v>
                </c:pt>
                <c:pt idx="3">
                  <c:v>42.625000000000163</c:v>
                </c:pt>
                <c:pt idx="4">
                  <c:v>11.777000000000001</c:v>
                </c:pt>
                <c:pt idx="5">
                  <c:v>1363.8589999999999</c:v>
                </c:pt>
                <c:pt idx="6">
                  <c:v>2.46</c:v>
                </c:pt>
                <c:pt idx="8">
                  <c:v>69.218999999999994</c:v>
                </c:pt>
                <c:pt idx="9">
                  <c:v>19.236999999999988</c:v>
                </c:pt>
                <c:pt idx="10">
                  <c:v>573.74</c:v>
                </c:pt>
                <c:pt idx="11">
                  <c:v>550.84699999999748</c:v>
                </c:pt>
                <c:pt idx="12">
                  <c:v>22.036000000000001</c:v>
                </c:pt>
                <c:pt idx="13">
                  <c:v>236.39800000000079</c:v>
                </c:pt>
                <c:pt idx="14">
                  <c:v>0</c:v>
                </c:pt>
                <c:pt idx="15">
                  <c:v>44.875</c:v>
                </c:pt>
                <c:pt idx="16">
                  <c:v>554.31199999999797</c:v>
                </c:pt>
                <c:pt idx="17">
                  <c:v>524.38099999999997</c:v>
                </c:pt>
              </c:numCache>
            </c:numRef>
          </c:val>
        </c:ser>
        <c:dLbls>
          <c:showVal val="1"/>
        </c:dLbls>
        <c:overlap val="-25"/>
        <c:axId val="128576128"/>
        <c:axId val="96326784"/>
      </c:barChart>
      <c:catAx>
        <c:axId val="128576128"/>
        <c:scaling>
          <c:orientation val="minMax"/>
        </c:scaling>
        <c:axPos val="b"/>
        <c:majorTickMark val="none"/>
        <c:tickLblPos val="nextTo"/>
        <c:txPr>
          <a:bodyPr/>
          <a:lstStyle/>
          <a:p>
            <a:pPr>
              <a:defRPr lang="en-IN"/>
            </a:pPr>
            <a:endParaRPr lang="en-US"/>
          </a:p>
        </c:txPr>
        <c:crossAx val="96326784"/>
        <c:crosses val="autoZero"/>
        <c:auto val="1"/>
        <c:lblAlgn val="ctr"/>
        <c:lblOffset val="100"/>
      </c:catAx>
      <c:valAx>
        <c:axId val="96326784"/>
        <c:scaling>
          <c:orientation val="minMax"/>
        </c:scaling>
        <c:delete val="1"/>
        <c:axPos val="l"/>
        <c:numFmt formatCode="0" sourceLinked="1"/>
        <c:tickLblPos val="nextTo"/>
        <c:crossAx val="128576128"/>
        <c:crosses val="autoZero"/>
        <c:crossBetween val="between"/>
      </c:valAx>
    </c:plotArea>
    <c:legend>
      <c:legendPos val="t"/>
      <c:layout/>
      <c:txPr>
        <a:bodyPr/>
        <a:lstStyle/>
        <a:p>
          <a:pPr>
            <a:defRPr lang="en-IN"/>
          </a:pPr>
          <a:endParaRPr lang="en-US"/>
        </a:p>
      </c:txPr>
    </c:legend>
    <c:plotVisOnly val="1"/>
  </c:chart>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IN"/>
  <c:chart>
    <c:title>
      <c:tx>
        <c:rich>
          <a:bodyPr/>
          <a:lstStyle/>
          <a:p>
            <a:pPr>
              <a:defRPr lang="en-IN"/>
            </a:pPr>
            <a:r>
              <a:rPr lang="en-IN" dirty="0" smtClean="0"/>
              <a:t>Revised Financial Targets as per Inclusion of Projects </a:t>
            </a:r>
          </a:p>
          <a:p>
            <a:pPr>
              <a:defRPr lang="en-IN"/>
            </a:pPr>
            <a:r>
              <a:rPr lang="en-IN" dirty="0" smtClean="0"/>
              <a:t>CA </a:t>
            </a:r>
            <a:r>
              <a:rPr lang="en-IN" dirty="0"/>
              <a:t>Targets (Rs. in Crore)</a:t>
            </a:r>
          </a:p>
        </c:rich>
      </c:tx>
      <c:layout>
        <c:manualLayout>
          <c:xMode val="edge"/>
          <c:yMode val="edge"/>
          <c:x val="0.25368991038282518"/>
          <c:y val="2.9713987957387684E-2"/>
        </c:manualLayout>
      </c:layout>
    </c:title>
    <c:plotArea>
      <c:layout/>
      <c:barChart>
        <c:barDir val="col"/>
        <c:grouping val="clustered"/>
        <c:ser>
          <c:idx val="0"/>
          <c:order val="0"/>
          <c:tx>
            <c:strRef>
              <c:f>CA!$C$1:$C$2</c:f>
              <c:strCache>
                <c:ptCount val="1"/>
                <c:pt idx="0">
                  <c:v>As per Cabinet Note  CA in Cr. </c:v>
                </c:pt>
              </c:strCache>
            </c:strRef>
          </c:tx>
          <c:dLbls>
            <c:txPr>
              <a:bodyPr/>
              <a:lstStyle/>
              <a:p>
                <a:pPr>
                  <a:defRPr lang="en-IN"/>
                </a:pPr>
                <a:endParaRPr lang="en-US"/>
              </a:p>
            </c:txPr>
            <c:showVal val="1"/>
          </c:dLbls>
          <c:cat>
            <c:strRef>
              <c:f>CA!$B$3:$B$20</c:f>
              <c:strCache>
                <c:ptCount val="18"/>
                <c:pt idx="0">
                  <c:v>Andhra Pradesh </c:v>
                </c:pt>
                <c:pt idx="1">
                  <c:v>Assam </c:v>
                </c:pt>
                <c:pt idx="2">
                  <c:v>Bihar </c:v>
                </c:pt>
                <c:pt idx="3">
                  <c:v>Chhattisgarh </c:v>
                </c:pt>
                <c:pt idx="4">
                  <c:v>Goa </c:v>
                </c:pt>
                <c:pt idx="5">
                  <c:v>Gujarat </c:v>
                </c:pt>
                <c:pt idx="6">
                  <c:v>J&amp;K </c:v>
                </c:pt>
                <c:pt idx="7">
                  <c:v>Jharkhand </c:v>
                </c:pt>
                <c:pt idx="8">
                  <c:v>Karnataka </c:v>
                </c:pt>
                <c:pt idx="9">
                  <c:v>Kerala </c:v>
                </c:pt>
                <c:pt idx="10">
                  <c:v>Madhya Pradesh </c:v>
                </c:pt>
                <c:pt idx="11">
                  <c:v>Maharashtra </c:v>
                </c:pt>
                <c:pt idx="12">
                  <c:v>Manipur </c:v>
                </c:pt>
                <c:pt idx="13">
                  <c:v>Odisha </c:v>
                </c:pt>
                <c:pt idx="14">
                  <c:v>Punjab </c:v>
                </c:pt>
                <c:pt idx="15">
                  <c:v>Rajasthan </c:v>
                </c:pt>
                <c:pt idx="16">
                  <c:v>Telangana </c:v>
                </c:pt>
                <c:pt idx="17">
                  <c:v>Uttar Pradesh</c:v>
                </c:pt>
              </c:strCache>
            </c:strRef>
          </c:cat>
          <c:val>
            <c:numRef>
              <c:f>CA!$C$3:$C$20</c:f>
              <c:numCache>
                <c:formatCode>0</c:formatCode>
                <c:ptCount val="18"/>
                <c:pt idx="0">
                  <c:v>523.65</c:v>
                </c:pt>
                <c:pt idx="1">
                  <c:v>242.45000000000007</c:v>
                </c:pt>
                <c:pt idx="2">
                  <c:v>71.349999999999994</c:v>
                </c:pt>
                <c:pt idx="3">
                  <c:v>95.25</c:v>
                </c:pt>
                <c:pt idx="4">
                  <c:v>17.600000000000001</c:v>
                </c:pt>
                <c:pt idx="5">
                  <c:v>3361</c:v>
                </c:pt>
                <c:pt idx="6">
                  <c:v>17.75</c:v>
                </c:pt>
                <c:pt idx="7">
                  <c:v>473.7</c:v>
                </c:pt>
                <c:pt idx="8">
                  <c:v>485.05</c:v>
                </c:pt>
                <c:pt idx="9">
                  <c:v>75.5</c:v>
                </c:pt>
                <c:pt idx="10">
                  <c:v>1613.7</c:v>
                </c:pt>
                <c:pt idx="11">
                  <c:v>1519.375</c:v>
                </c:pt>
                <c:pt idx="12">
                  <c:v>58</c:v>
                </c:pt>
                <c:pt idx="13">
                  <c:v>587.54999999999939</c:v>
                </c:pt>
                <c:pt idx="14">
                  <c:v>64.86</c:v>
                </c:pt>
                <c:pt idx="15">
                  <c:v>583.15</c:v>
                </c:pt>
                <c:pt idx="16">
                  <c:v>1170.2060000000001</c:v>
                </c:pt>
                <c:pt idx="17">
                  <c:v>3005.75</c:v>
                </c:pt>
              </c:numCache>
            </c:numRef>
          </c:val>
        </c:ser>
        <c:ser>
          <c:idx val="1"/>
          <c:order val="1"/>
          <c:tx>
            <c:strRef>
              <c:f>CA!$D$1:$D$2</c:f>
              <c:strCache>
                <c:ptCount val="1"/>
                <c:pt idx="0">
                  <c:v>As per Project Inclusion CA in Cr. </c:v>
                </c:pt>
              </c:strCache>
            </c:strRef>
          </c:tx>
          <c:dLbls>
            <c:txPr>
              <a:bodyPr/>
              <a:lstStyle/>
              <a:p>
                <a:pPr>
                  <a:defRPr lang="en-IN"/>
                </a:pPr>
                <a:endParaRPr lang="en-US"/>
              </a:p>
            </c:txPr>
            <c:showVal val="1"/>
          </c:dLbls>
          <c:cat>
            <c:strRef>
              <c:f>CA!$B$3:$B$20</c:f>
              <c:strCache>
                <c:ptCount val="18"/>
                <c:pt idx="0">
                  <c:v>Andhra Pradesh </c:v>
                </c:pt>
                <c:pt idx="1">
                  <c:v>Assam </c:v>
                </c:pt>
                <c:pt idx="2">
                  <c:v>Bihar </c:v>
                </c:pt>
                <c:pt idx="3">
                  <c:v>Chhattisgarh </c:v>
                </c:pt>
                <c:pt idx="4">
                  <c:v>Goa </c:v>
                </c:pt>
                <c:pt idx="5">
                  <c:v>Gujarat </c:v>
                </c:pt>
                <c:pt idx="6">
                  <c:v>J&amp;K </c:v>
                </c:pt>
                <c:pt idx="7">
                  <c:v>Jharkhand </c:v>
                </c:pt>
                <c:pt idx="8">
                  <c:v>Karnataka </c:v>
                </c:pt>
                <c:pt idx="9">
                  <c:v>Kerala </c:v>
                </c:pt>
                <c:pt idx="10">
                  <c:v>Madhya Pradesh </c:v>
                </c:pt>
                <c:pt idx="11">
                  <c:v>Maharashtra </c:v>
                </c:pt>
                <c:pt idx="12">
                  <c:v>Manipur </c:v>
                </c:pt>
                <c:pt idx="13">
                  <c:v>Odisha </c:v>
                </c:pt>
                <c:pt idx="14">
                  <c:v>Punjab </c:v>
                </c:pt>
                <c:pt idx="15">
                  <c:v>Rajasthan </c:v>
                </c:pt>
                <c:pt idx="16">
                  <c:v>Telangana </c:v>
                </c:pt>
                <c:pt idx="17">
                  <c:v>Uttar Pradesh</c:v>
                </c:pt>
              </c:strCache>
            </c:strRef>
          </c:cat>
          <c:val>
            <c:numRef>
              <c:f>CA!$D$3:$D$20</c:f>
              <c:numCache>
                <c:formatCode>0</c:formatCode>
                <c:ptCount val="18"/>
                <c:pt idx="0">
                  <c:v>278.97999999999894</c:v>
                </c:pt>
                <c:pt idx="1">
                  <c:v>55.56</c:v>
                </c:pt>
                <c:pt idx="2">
                  <c:v>74.287999999999997</c:v>
                </c:pt>
                <c:pt idx="3">
                  <c:v>79.58</c:v>
                </c:pt>
                <c:pt idx="4">
                  <c:v>68.959999999999994</c:v>
                </c:pt>
                <c:pt idx="5">
                  <c:v>2510.8829999999998</c:v>
                </c:pt>
                <c:pt idx="6">
                  <c:v>11.638999999999999</c:v>
                </c:pt>
                <c:pt idx="8">
                  <c:v>116.33</c:v>
                </c:pt>
                <c:pt idx="9">
                  <c:v>48.71</c:v>
                </c:pt>
                <c:pt idx="10">
                  <c:v>1347.74</c:v>
                </c:pt>
                <c:pt idx="11">
                  <c:v>1019.4209999999994</c:v>
                </c:pt>
                <c:pt idx="12">
                  <c:v>61.356999999999999</c:v>
                </c:pt>
                <c:pt idx="13">
                  <c:v>419.4</c:v>
                </c:pt>
                <c:pt idx="14">
                  <c:v>0</c:v>
                </c:pt>
                <c:pt idx="15">
                  <c:v>115.3</c:v>
                </c:pt>
                <c:pt idx="16">
                  <c:v>943.726</c:v>
                </c:pt>
                <c:pt idx="17">
                  <c:v>926</c:v>
                </c:pt>
              </c:numCache>
            </c:numRef>
          </c:val>
        </c:ser>
        <c:dLbls>
          <c:showVal val="1"/>
        </c:dLbls>
        <c:overlap val="-25"/>
        <c:axId val="118418048"/>
        <c:axId val="136319360"/>
      </c:barChart>
      <c:catAx>
        <c:axId val="118418048"/>
        <c:scaling>
          <c:orientation val="minMax"/>
        </c:scaling>
        <c:axPos val="b"/>
        <c:majorTickMark val="none"/>
        <c:tickLblPos val="nextTo"/>
        <c:txPr>
          <a:bodyPr/>
          <a:lstStyle/>
          <a:p>
            <a:pPr>
              <a:defRPr lang="en-IN"/>
            </a:pPr>
            <a:endParaRPr lang="en-US"/>
          </a:p>
        </c:txPr>
        <c:crossAx val="136319360"/>
        <c:crosses val="autoZero"/>
        <c:auto val="1"/>
        <c:lblAlgn val="ctr"/>
        <c:lblOffset val="100"/>
      </c:catAx>
      <c:valAx>
        <c:axId val="136319360"/>
        <c:scaling>
          <c:orientation val="minMax"/>
        </c:scaling>
        <c:delete val="1"/>
        <c:axPos val="l"/>
        <c:numFmt formatCode="0" sourceLinked="1"/>
        <c:tickLblPos val="nextTo"/>
        <c:crossAx val="118418048"/>
        <c:crosses val="autoZero"/>
        <c:crossBetween val="between"/>
      </c:valAx>
    </c:plotArea>
    <c:legend>
      <c:legendPos val="t"/>
      <c:layout>
        <c:manualLayout>
          <c:xMode val="edge"/>
          <c:yMode val="edge"/>
          <c:x val="0.24399186588163077"/>
          <c:y val="0.16432657390428837"/>
          <c:w val="0.50300714099926336"/>
          <c:h val="4.1285190378599651E-2"/>
        </c:manualLayout>
      </c:layout>
      <c:txPr>
        <a:bodyPr/>
        <a:lstStyle/>
        <a:p>
          <a:pPr>
            <a:defRPr lang="en-IN"/>
          </a:pPr>
          <a:endParaRPr lang="en-US"/>
        </a:p>
      </c:txPr>
    </c:legend>
    <c:plotVisOnly val="1"/>
  </c:chart>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IN"/>
  <c:chart>
    <c:title>
      <c:tx>
        <c:rich>
          <a:bodyPr/>
          <a:lstStyle/>
          <a:p>
            <a:pPr>
              <a:defRPr lang="en-IN"/>
            </a:pPr>
            <a:r>
              <a:rPr lang="en-IN"/>
              <a:t>Financial Progress of CA Released </a:t>
            </a:r>
          </a:p>
        </c:rich>
      </c:tx>
    </c:title>
    <c:plotArea>
      <c:layout>
        <c:manualLayout>
          <c:layoutTarget val="inner"/>
          <c:xMode val="edge"/>
          <c:yMode val="edge"/>
          <c:x val="0.10860457840121054"/>
          <c:y val="0.28546955380577432"/>
          <c:w val="0.87373537744868424"/>
          <c:h val="0.46195958005249382"/>
        </c:manualLayout>
      </c:layout>
      <c:barChart>
        <c:barDir val="col"/>
        <c:grouping val="clustered"/>
        <c:ser>
          <c:idx val="0"/>
          <c:order val="0"/>
          <c:tx>
            <c:strRef>
              <c:f>Sheet5!$C$1:$C$2</c:f>
              <c:strCache>
                <c:ptCount val="1"/>
                <c:pt idx="0">
                  <c:v>Target CA (Rs. in Cr.)</c:v>
                </c:pt>
              </c:strCache>
            </c:strRef>
          </c:tx>
          <c:dLbls>
            <c:txPr>
              <a:bodyPr/>
              <a:lstStyle/>
              <a:p>
                <a:pPr>
                  <a:defRPr lang="en-IN"/>
                </a:pPr>
                <a:endParaRPr lang="en-US"/>
              </a:p>
            </c:txPr>
            <c:showVal val="1"/>
          </c:dLbls>
          <c:cat>
            <c:strRef>
              <c:f>Sheet5!$B$3:$B$20</c:f>
              <c:strCache>
                <c:ptCount val="18"/>
                <c:pt idx="0">
                  <c:v>Andhra Pradesh </c:v>
                </c:pt>
                <c:pt idx="1">
                  <c:v>Assam </c:v>
                </c:pt>
                <c:pt idx="2">
                  <c:v>Bihar </c:v>
                </c:pt>
                <c:pt idx="3">
                  <c:v>Chhattisgarh </c:v>
                </c:pt>
                <c:pt idx="4">
                  <c:v>Goa </c:v>
                </c:pt>
                <c:pt idx="5">
                  <c:v>Gujarat </c:v>
                </c:pt>
                <c:pt idx="6">
                  <c:v>J&amp;K </c:v>
                </c:pt>
                <c:pt idx="7">
                  <c:v>Jharkhand </c:v>
                </c:pt>
                <c:pt idx="8">
                  <c:v>Karnataka </c:v>
                </c:pt>
                <c:pt idx="9">
                  <c:v>Kerala </c:v>
                </c:pt>
                <c:pt idx="10">
                  <c:v>Madhya Pradesh </c:v>
                </c:pt>
                <c:pt idx="11">
                  <c:v>Maharashtra </c:v>
                </c:pt>
                <c:pt idx="12">
                  <c:v>Manipur </c:v>
                </c:pt>
                <c:pt idx="13">
                  <c:v>Odisha </c:v>
                </c:pt>
                <c:pt idx="14">
                  <c:v>Punjab </c:v>
                </c:pt>
                <c:pt idx="15">
                  <c:v>Rajasthan</c:v>
                </c:pt>
                <c:pt idx="16">
                  <c:v>Telangana </c:v>
                </c:pt>
                <c:pt idx="17">
                  <c:v>Uttar Pradesh </c:v>
                </c:pt>
              </c:strCache>
            </c:strRef>
          </c:cat>
          <c:val>
            <c:numRef>
              <c:f>Sheet5!$C$3:$C$20</c:f>
              <c:numCache>
                <c:formatCode>0</c:formatCode>
                <c:ptCount val="18"/>
                <c:pt idx="0">
                  <c:v>278.97999999999911</c:v>
                </c:pt>
                <c:pt idx="1">
                  <c:v>55.56</c:v>
                </c:pt>
                <c:pt idx="2">
                  <c:v>74.287999999999997</c:v>
                </c:pt>
                <c:pt idx="3">
                  <c:v>79.58</c:v>
                </c:pt>
                <c:pt idx="4">
                  <c:v>68.959999999999994</c:v>
                </c:pt>
                <c:pt idx="5">
                  <c:v>2510.8829999999998</c:v>
                </c:pt>
                <c:pt idx="6">
                  <c:v>11.638999999999999</c:v>
                </c:pt>
                <c:pt idx="7">
                  <c:v>0</c:v>
                </c:pt>
                <c:pt idx="8">
                  <c:v>116.33</c:v>
                </c:pt>
                <c:pt idx="9">
                  <c:v>48.71</c:v>
                </c:pt>
                <c:pt idx="10">
                  <c:v>1347.74</c:v>
                </c:pt>
                <c:pt idx="11">
                  <c:v>1019.4209999999994</c:v>
                </c:pt>
                <c:pt idx="12">
                  <c:v>61.356999999999999</c:v>
                </c:pt>
                <c:pt idx="13">
                  <c:v>419.4</c:v>
                </c:pt>
                <c:pt idx="14">
                  <c:v>0</c:v>
                </c:pt>
                <c:pt idx="15">
                  <c:v>115.3</c:v>
                </c:pt>
                <c:pt idx="16">
                  <c:v>943.726</c:v>
                </c:pt>
                <c:pt idx="17">
                  <c:v>926</c:v>
                </c:pt>
              </c:numCache>
            </c:numRef>
          </c:val>
        </c:ser>
        <c:ser>
          <c:idx val="1"/>
          <c:order val="1"/>
          <c:tx>
            <c:strRef>
              <c:f>Sheet5!$D$1:$D$2</c:f>
              <c:strCache>
                <c:ptCount val="1"/>
                <c:pt idx="0">
                  <c:v>Financial Progress (CA in Rs. Crore)  2016-17 </c:v>
                </c:pt>
              </c:strCache>
            </c:strRef>
          </c:tx>
          <c:dLbls>
            <c:txPr>
              <a:bodyPr/>
              <a:lstStyle/>
              <a:p>
                <a:pPr>
                  <a:defRPr lang="en-IN"/>
                </a:pPr>
                <a:endParaRPr lang="en-US"/>
              </a:p>
            </c:txPr>
            <c:showVal val="1"/>
          </c:dLbls>
          <c:cat>
            <c:strRef>
              <c:f>Sheet5!$B$3:$B$20</c:f>
              <c:strCache>
                <c:ptCount val="18"/>
                <c:pt idx="0">
                  <c:v>Andhra Pradesh </c:v>
                </c:pt>
                <c:pt idx="1">
                  <c:v>Assam </c:v>
                </c:pt>
                <c:pt idx="2">
                  <c:v>Bihar </c:v>
                </c:pt>
                <c:pt idx="3">
                  <c:v>Chhattisgarh </c:v>
                </c:pt>
                <c:pt idx="4">
                  <c:v>Goa </c:v>
                </c:pt>
                <c:pt idx="5">
                  <c:v>Gujarat </c:v>
                </c:pt>
                <c:pt idx="6">
                  <c:v>J&amp;K </c:v>
                </c:pt>
                <c:pt idx="7">
                  <c:v>Jharkhand </c:v>
                </c:pt>
                <c:pt idx="8">
                  <c:v>Karnataka </c:v>
                </c:pt>
                <c:pt idx="9">
                  <c:v>Kerala </c:v>
                </c:pt>
                <c:pt idx="10">
                  <c:v>Madhya Pradesh </c:v>
                </c:pt>
                <c:pt idx="11">
                  <c:v>Maharashtra </c:v>
                </c:pt>
                <c:pt idx="12">
                  <c:v>Manipur </c:v>
                </c:pt>
                <c:pt idx="13">
                  <c:v>Odisha </c:v>
                </c:pt>
                <c:pt idx="14">
                  <c:v>Punjab </c:v>
                </c:pt>
                <c:pt idx="15">
                  <c:v>Rajasthan</c:v>
                </c:pt>
                <c:pt idx="16">
                  <c:v>Telangana </c:v>
                </c:pt>
                <c:pt idx="17">
                  <c:v>Uttar Pradesh </c:v>
                </c:pt>
              </c:strCache>
            </c:strRef>
          </c:cat>
          <c:val>
            <c:numRef>
              <c:f>Sheet5!$D$3:$D$20</c:f>
              <c:numCache>
                <c:formatCode>0</c:formatCode>
                <c:ptCount val="18"/>
                <c:pt idx="0">
                  <c:v>0</c:v>
                </c:pt>
                <c:pt idx="1">
                  <c:v>0</c:v>
                </c:pt>
                <c:pt idx="2">
                  <c:v>12.643000000000001</c:v>
                </c:pt>
                <c:pt idx="3">
                  <c:v>0</c:v>
                </c:pt>
                <c:pt idx="4">
                  <c:v>0</c:v>
                </c:pt>
                <c:pt idx="5">
                  <c:v>681.64400000000001</c:v>
                </c:pt>
                <c:pt idx="6">
                  <c:v>0</c:v>
                </c:pt>
                <c:pt idx="7">
                  <c:v>0</c:v>
                </c:pt>
                <c:pt idx="8">
                  <c:v>31.425999999999924</c:v>
                </c:pt>
                <c:pt idx="9">
                  <c:v>0</c:v>
                </c:pt>
                <c:pt idx="10">
                  <c:v>77.793999999999997</c:v>
                </c:pt>
                <c:pt idx="11">
                  <c:v>15.174000000000001</c:v>
                </c:pt>
                <c:pt idx="12">
                  <c:v>0</c:v>
                </c:pt>
                <c:pt idx="13">
                  <c:v>35.276000000000003</c:v>
                </c:pt>
                <c:pt idx="14">
                  <c:v>0</c:v>
                </c:pt>
                <c:pt idx="15">
                  <c:v>0</c:v>
                </c:pt>
                <c:pt idx="16">
                  <c:v>0</c:v>
                </c:pt>
                <c:pt idx="17">
                  <c:v>0</c:v>
                </c:pt>
              </c:numCache>
            </c:numRef>
          </c:val>
        </c:ser>
        <c:ser>
          <c:idx val="2"/>
          <c:order val="2"/>
          <c:tx>
            <c:strRef>
              <c:f>Sheet5!$E$1:$E$2</c:f>
              <c:strCache>
                <c:ptCount val="1"/>
                <c:pt idx="0">
                  <c:v>Financial Progress (CA in Rs. Crore)  2017-18 </c:v>
                </c:pt>
              </c:strCache>
            </c:strRef>
          </c:tx>
          <c:dLbls>
            <c:txPr>
              <a:bodyPr/>
              <a:lstStyle/>
              <a:p>
                <a:pPr>
                  <a:defRPr lang="en-IN"/>
                </a:pPr>
                <a:endParaRPr lang="en-US"/>
              </a:p>
            </c:txPr>
            <c:showVal val="1"/>
          </c:dLbls>
          <c:cat>
            <c:strRef>
              <c:f>Sheet5!$B$3:$B$20</c:f>
              <c:strCache>
                <c:ptCount val="18"/>
                <c:pt idx="0">
                  <c:v>Andhra Pradesh </c:v>
                </c:pt>
                <c:pt idx="1">
                  <c:v>Assam </c:v>
                </c:pt>
                <c:pt idx="2">
                  <c:v>Bihar </c:v>
                </c:pt>
                <c:pt idx="3">
                  <c:v>Chhattisgarh </c:v>
                </c:pt>
                <c:pt idx="4">
                  <c:v>Goa </c:v>
                </c:pt>
                <c:pt idx="5">
                  <c:v>Gujarat </c:v>
                </c:pt>
                <c:pt idx="6">
                  <c:v>J&amp;K </c:v>
                </c:pt>
                <c:pt idx="7">
                  <c:v>Jharkhand </c:v>
                </c:pt>
                <c:pt idx="8">
                  <c:v>Karnataka </c:v>
                </c:pt>
                <c:pt idx="9">
                  <c:v>Kerala </c:v>
                </c:pt>
                <c:pt idx="10">
                  <c:v>Madhya Pradesh </c:v>
                </c:pt>
                <c:pt idx="11">
                  <c:v>Maharashtra </c:v>
                </c:pt>
                <c:pt idx="12">
                  <c:v>Manipur </c:v>
                </c:pt>
                <c:pt idx="13">
                  <c:v>Odisha </c:v>
                </c:pt>
                <c:pt idx="14">
                  <c:v>Punjab </c:v>
                </c:pt>
                <c:pt idx="15">
                  <c:v>Rajasthan</c:v>
                </c:pt>
                <c:pt idx="16">
                  <c:v>Telangana </c:v>
                </c:pt>
                <c:pt idx="17">
                  <c:v>Uttar Pradesh </c:v>
                </c:pt>
              </c:strCache>
            </c:strRef>
          </c:cat>
          <c:val>
            <c:numRef>
              <c:f>Sheet5!$E$3:$E$20</c:f>
              <c:numCache>
                <c:formatCode>0</c:formatCode>
                <c:ptCount val="18"/>
                <c:pt idx="0">
                  <c:v>3.645</c:v>
                </c:pt>
                <c:pt idx="1">
                  <c:v>3.55</c:v>
                </c:pt>
                <c:pt idx="2">
                  <c:v>8.7650000000000006</c:v>
                </c:pt>
                <c:pt idx="3">
                  <c:v>21.34</c:v>
                </c:pt>
                <c:pt idx="4">
                  <c:v>0</c:v>
                </c:pt>
                <c:pt idx="5">
                  <c:v>690.47</c:v>
                </c:pt>
                <c:pt idx="6">
                  <c:v>0</c:v>
                </c:pt>
                <c:pt idx="7">
                  <c:v>0</c:v>
                </c:pt>
                <c:pt idx="8">
                  <c:v>15.24</c:v>
                </c:pt>
                <c:pt idx="9">
                  <c:v>0</c:v>
                </c:pt>
                <c:pt idx="10">
                  <c:v>102.785</c:v>
                </c:pt>
                <c:pt idx="11">
                  <c:v>33.340000000000003</c:v>
                </c:pt>
                <c:pt idx="12">
                  <c:v>0</c:v>
                </c:pt>
                <c:pt idx="13">
                  <c:v>52.06</c:v>
                </c:pt>
                <c:pt idx="14">
                  <c:v>0</c:v>
                </c:pt>
                <c:pt idx="15">
                  <c:v>2.4789999999999988</c:v>
                </c:pt>
                <c:pt idx="16">
                  <c:v>0</c:v>
                </c:pt>
                <c:pt idx="17">
                  <c:v>0</c:v>
                </c:pt>
              </c:numCache>
            </c:numRef>
          </c:val>
        </c:ser>
        <c:dLbls>
          <c:showVal val="1"/>
        </c:dLbls>
        <c:overlap val="-25"/>
        <c:axId val="136367104"/>
        <c:axId val="137044736"/>
      </c:barChart>
      <c:catAx>
        <c:axId val="136367104"/>
        <c:scaling>
          <c:orientation val="minMax"/>
        </c:scaling>
        <c:axPos val="b"/>
        <c:majorTickMark val="none"/>
        <c:tickLblPos val="nextTo"/>
        <c:txPr>
          <a:bodyPr/>
          <a:lstStyle/>
          <a:p>
            <a:pPr>
              <a:defRPr lang="en-IN"/>
            </a:pPr>
            <a:endParaRPr lang="en-US"/>
          </a:p>
        </c:txPr>
        <c:crossAx val="137044736"/>
        <c:crosses val="autoZero"/>
        <c:auto val="1"/>
        <c:lblAlgn val="ctr"/>
        <c:lblOffset val="100"/>
      </c:catAx>
      <c:valAx>
        <c:axId val="137044736"/>
        <c:scaling>
          <c:orientation val="minMax"/>
        </c:scaling>
        <c:delete val="1"/>
        <c:axPos val="l"/>
        <c:numFmt formatCode="0" sourceLinked="1"/>
        <c:tickLblPos val="nextTo"/>
        <c:crossAx val="136367104"/>
        <c:crosses val="autoZero"/>
        <c:crossBetween val="between"/>
      </c:valAx>
    </c:plotArea>
    <c:legend>
      <c:legendPos val="t"/>
      <c:txPr>
        <a:bodyPr/>
        <a:lstStyle/>
        <a:p>
          <a:pPr>
            <a:defRPr lang="en-IN"/>
          </a:pPr>
          <a:endParaRPr lang="en-US"/>
        </a:p>
      </c:txPr>
    </c:legend>
    <c:plotVisOnly val="1"/>
  </c:chart>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n-IN"/>
  <c:chart>
    <c:title>
      <c:tx>
        <c:rich>
          <a:bodyPr/>
          <a:lstStyle/>
          <a:p>
            <a:pPr>
              <a:defRPr lang="en-IN"/>
            </a:pPr>
            <a:r>
              <a:rPr lang="en-IN"/>
              <a:t>Cumulative Financial Progress of</a:t>
            </a:r>
            <a:r>
              <a:rPr lang="en-IN" baseline="0"/>
              <a:t> CA Release</a:t>
            </a:r>
            <a:endParaRPr lang="en-IN"/>
          </a:p>
        </c:rich>
      </c:tx>
    </c:title>
    <c:plotArea>
      <c:layout/>
      <c:barChart>
        <c:barDir val="col"/>
        <c:grouping val="clustered"/>
        <c:ser>
          <c:idx val="0"/>
          <c:order val="0"/>
          <c:tx>
            <c:strRef>
              <c:f>'Sheet5 (2)'!$C$1</c:f>
              <c:strCache>
                <c:ptCount val="1"/>
                <c:pt idx="0">
                  <c:v>Target CA (Rs. in Cr.)</c:v>
                </c:pt>
              </c:strCache>
            </c:strRef>
          </c:tx>
          <c:dLbls>
            <c:txPr>
              <a:bodyPr/>
              <a:lstStyle/>
              <a:p>
                <a:pPr>
                  <a:defRPr lang="en-IN"/>
                </a:pPr>
                <a:endParaRPr lang="en-US"/>
              </a:p>
            </c:txPr>
            <c:showVal val="1"/>
          </c:dLbls>
          <c:cat>
            <c:strRef>
              <c:f>'Sheet5 (2)'!$B$2:$B$20</c:f>
              <c:strCache>
                <c:ptCount val="19"/>
                <c:pt idx="1">
                  <c:v>Andhra Pradesh </c:v>
                </c:pt>
                <c:pt idx="2">
                  <c:v>Assam </c:v>
                </c:pt>
                <c:pt idx="3">
                  <c:v>Bihar </c:v>
                </c:pt>
                <c:pt idx="4">
                  <c:v>Chhattisgarh </c:v>
                </c:pt>
                <c:pt idx="5">
                  <c:v>Goa </c:v>
                </c:pt>
                <c:pt idx="6">
                  <c:v>Gujarat </c:v>
                </c:pt>
                <c:pt idx="7">
                  <c:v>J&amp;K </c:v>
                </c:pt>
                <c:pt idx="8">
                  <c:v>Jharkhand </c:v>
                </c:pt>
                <c:pt idx="9">
                  <c:v>Karnataka </c:v>
                </c:pt>
                <c:pt idx="10">
                  <c:v>Kerala </c:v>
                </c:pt>
                <c:pt idx="11">
                  <c:v>Madhya Pradesh </c:v>
                </c:pt>
                <c:pt idx="12">
                  <c:v>Maharashtra </c:v>
                </c:pt>
                <c:pt idx="13">
                  <c:v>Manipur </c:v>
                </c:pt>
                <c:pt idx="14">
                  <c:v>Odisha </c:v>
                </c:pt>
                <c:pt idx="15">
                  <c:v>Punjab </c:v>
                </c:pt>
                <c:pt idx="16">
                  <c:v>Rajasthan</c:v>
                </c:pt>
                <c:pt idx="17">
                  <c:v>Telangana </c:v>
                </c:pt>
                <c:pt idx="18">
                  <c:v>Uttar Pradesh </c:v>
                </c:pt>
              </c:strCache>
            </c:strRef>
          </c:cat>
          <c:val>
            <c:numRef>
              <c:f>'Sheet5 (2)'!$C$2:$C$20</c:f>
              <c:numCache>
                <c:formatCode>0</c:formatCode>
                <c:ptCount val="19"/>
                <c:pt idx="1">
                  <c:v>278.97999999999911</c:v>
                </c:pt>
                <c:pt idx="2">
                  <c:v>55.56</c:v>
                </c:pt>
                <c:pt idx="3">
                  <c:v>74.287999999999997</c:v>
                </c:pt>
                <c:pt idx="4">
                  <c:v>79.58</c:v>
                </c:pt>
                <c:pt idx="5">
                  <c:v>68.959999999999994</c:v>
                </c:pt>
                <c:pt idx="6">
                  <c:v>2510.8829999999998</c:v>
                </c:pt>
                <c:pt idx="7">
                  <c:v>11.638999999999999</c:v>
                </c:pt>
                <c:pt idx="8">
                  <c:v>0</c:v>
                </c:pt>
                <c:pt idx="9">
                  <c:v>116.33</c:v>
                </c:pt>
                <c:pt idx="10">
                  <c:v>48.71</c:v>
                </c:pt>
                <c:pt idx="11">
                  <c:v>1347.74</c:v>
                </c:pt>
                <c:pt idx="12">
                  <c:v>1019.4209999999994</c:v>
                </c:pt>
                <c:pt idx="13">
                  <c:v>61.356999999999999</c:v>
                </c:pt>
                <c:pt idx="14">
                  <c:v>419.4</c:v>
                </c:pt>
                <c:pt idx="15">
                  <c:v>0</c:v>
                </c:pt>
                <c:pt idx="16">
                  <c:v>115.3</c:v>
                </c:pt>
                <c:pt idx="17">
                  <c:v>943.726</c:v>
                </c:pt>
                <c:pt idx="18">
                  <c:v>926</c:v>
                </c:pt>
              </c:numCache>
            </c:numRef>
          </c:val>
        </c:ser>
        <c:ser>
          <c:idx val="1"/>
          <c:order val="1"/>
          <c:tx>
            <c:strRef>
              <c:f>'Sheet5 (2)'!$D$1</c:f>
              <c:strCache>
                <c:ptCount val="1"/>
                <c:pt idx="0">
                  <c:v>Cumlative CA Progress</c:v>
                </c:pt>
              </c:strCache>
            </c:strRef>
          </c:tx>
          <c:dLbls>
            <c:txPr>
              <a:bodyPr/>
              <a:lstStyle/>
              <a:p>
                <a:pPr>
                  <a:defRPr lang="en-IN"/>
                </a:pPr>
                <a:endParaRPr lang="en-US"/>
              </a:p>
            </c:txPr>
            <c:showVal val="1"/>
          </c:dLbls>
          <c:cat>
            <c:strRef>
              <c:f>'Sheet5 (2)'!$B$2:$B$20</c:f>
              <c:strCache>
                <c:ptCount val="19"/>
                <c:pt idx="1">
                  <c:v>Andhra Pradesh </c:v>
                </c:pt>
                <c:pt idx="2">
                  <c:v>Assam </c:v>
                </c:pt>
                <c:pt idx="3">
                  <c:v>Bihar </c:v>
                </c:pt>
                <c:pt idx="4">
                  <c:v>Chhattisgarh </c:v>
                </c:pt>
                <c:pt idx="5">
                  <c:v>Goa </c:v>
                </c:pt>
                <c:pt idx="6">
                  <c:v>Gujarat </c:v>
                </c:pt>
                <c:pt idx="7">
                  <c:v>J&amp;K </c:v>
                </c:pt>
                <c:pt idx="8">
                  <c:v>Jharkhand </c:v>
                </c:pt>
                <c:pt idx="9">
                  <c:v>Karnataka </c:v>
                </c:pt>
                <c:pt idx="10">
                  <c:v>Kerala </c:v>
                </c:pt>
                <c:pt idx="11">
                  <c:v>Madhya Pradesh </c:v>
                </c:pt>
                <c:pt idx="12">
                  <c:v>Maharashtra </c:v>
                </c:pt>
                <c:pt idx="13">
                  <c:v>Manipur </c:v>
                </c:pt>
                <c:pt idx="14">
                  <c:v>Odisha </c:v>
                </c:pt>
                <c:pt idx="15">
                  <c:v>Punjab </c:v>
                </c:pt>
                <c:pt idx="16">
                  <c:v>Rajasthan</c:v>
                </c:pt>
                <c:pt idx="17">
                  <c:v>Telangana </c:v>
                </c:pt>
                <c:pt idx="18">
                  <c:v>Uttar Pradesh </c:v>
                </c:pt>
              </c:strCache>
            </c:strRef>
          </c:cat>
          <c:val>
            <c:numRef>
              <c:f>'Sheet5 (2)'!$D$2:$D$20</c:f>
              <c:numCache>
                <c:formatCode>0</c:formatCode>
                <c:ptCount val="19"/>
                <c:pt idx="1">
                  <c:v>3.645</c:v>
                </c:pt>
                <c:pt idx="2">
                  <c:v>3.55</c:v>
                </c:pt>
                <c:pt idx="3">
                  <c:v>21.407999999999987</c:v>
                </c:pt>
                <c:pt idx="4">
                  <c:v>21.34</c:v>
                </c:pt>
                <c:pt idx="5">
                  <c:v>0</c:v>
                </c:pt>
                <c:pt idx="6">
                  <c:v>1372.1139999999998</c:v>
                </c:pt>
                <c:pt idx="7">
                  <c:v>0</c:v>
                </c:pt>
                <c:pt idx="8">
                  <c:v>0</c:v>
                </c:pt>
                <c:pt idx="9">
                  <c:v>46.666000000000011</c:v>
                </c:pt>
                <c:pt idx="10">
                  <c:v>0</c:v>
                </c:pt>
                <c:pt idx="11">
                  <c:v>180.57900000000001</c:v>
                </c:pt>
                <c:pt idx="12">
                  <c:v>48.514000000000003</c:v>
                </c:pt>
                <c:pt idx="13">
                  <c:v>0</c:v>
                </c:pt>
                <c:pt idx="14">
                  <c:v>87.336000000000013</c:v>
                </c:pt>
                <c:pt idx="15">
                  <c:v>0</c:v>
                </c:pt>
                <c:pt idx="16">
                  <c:v>2.4789999999999988</c:v>
                </c:pt>
                <c:pt idx="17">
                  <c:v>0</c:v>
                </c:pt>
                <c:pt idx="18">
                  <c:v>0</c:v>
                </c:pt>
              </c:numCache>
            </c:numRef>
          </c:val>
        </c:ser>
        <c:dLbls>
          <c:showVal val="1"/>
        </c:dLbls>
        <c:overlap val="-25"/>
        <c:axId val="137066752"/>
        <c:axId val="137080832"/>
      </c:barChart>
      <c:catAx>
        <c:axId val="137066752"/>
        <c:scaling>
          <c:orientation val="minMax"/>
        </c:scaling>
        <c:axPos val="b"/>
        <c:majorTickMark val="none"/>
        <c:tickLblPos val="nextTo"/>
        <c:txPr>
          <a:bodyPr/>
          <a:lstStyle/>
          <a:p>
            <a:pPr>
              <a:defRPr lang="en-IN"/>
            </a:pPr>
            <a:endParaRPr lang="en-US"/>
          </a:p>
        </c:txPr>
        <c:crossAx val="137080832"/>
        <c:crosses val="autoZero"/>
        <c:auto val="1"/>
        <c:lblAlgn val="ctr"/>
        <c:lblOffset val="100"/>
      </c:catAx>
      <c:valAx>
        <c:axId val="137080832"/>
        <c:scaling>
          <c:orientation val="minMax"/>
        </c:scaling>
        <c:delete val="1"/>
        <c:axPos val="l"/>
        <c:numFmt formatCode="General" sourceLinked="1"/>
        <c:tickLblPos val="nextTo"/>
        <c:crossAx val="137066752"/>
        <c:crosses val="autoZero"/>
        <c:crossBetween val="between"/>
      </c:valAx>
    </c:plotArea>
    <c:legend>
      <c:legendPos val="t"/>
      <c:txPr>
        <a:bodyPr/>
        <a:lstStyle/>
        <a:p>
          <a:pPr>
            <a:defRPr lang="en-IN"/>
          </a:pPr>
          <a:endParaRPr lang="en-US"/>
        </a:p>
      </c:txPr>
    </c:legend>
    <c:plotVisOnly val="1"/>
  </c:chart>
  <c:externalData r:id="rId1"/>
</c:chartSpace>
</file>

<file path=ppt/drawings/drawing1.xml><?xml version="1.0" encoding="utf-8"?>
<c:userShapes xmlns:c="http://schemas.openxmlformats.org/drawingml/2006/chart">
  <cdr:relSizeAnchor xmlns:cdr="http://schemas.openxmlformats.org/drawingml/2006/chartDrawing">
    <cdr:from>
      <cdr:x>0.32927</cdr:x>
      <cdr:y>0.91406</cdr:y>
    </cdr:from>
    <cdr:to>
      <cdr:x>1</cdr:x>
      <cdr:y>1</cdr:y>
    </cdr:to>
    <cdr:sp macro="" textlink="">
      <cdr:nvSpPr>
        <cdr:cNvPr id="2" name="TextBox 9"/>
        <cdr:cNvSpPr txBox="1">
          <a:spLocks xmlns:a="http://schemas.openxmlformats.org/drawingml/2006/main" noChangeArrowheads="1"/>
        </cdr:cNvSpPr>
      </cdr:nvSpPr>
      <cdr:spPr bwMode="auto">
        <a:xfrm xmlns:a="http://schemas.openxmlformats.org/drawingml/2006/main">
          <a:off x="2483947" y="5572110"/>
          <a:ext cx="5059853" cy="523890"/>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a:spAutoFit/>
        </a:bodyPr>
        <a:lstStyle xmlns:a="http://schemas.openxmlformats.org/drawingml/2006/main">
          <a:defPPr>
            <a:defRPr lang="en-US"/>
          </a:defPPr>
          <a:lvl1pPr algn="l" rtl="0" fontAlgn="base">
            <a:spcBef>
              <a:spcPct val="0"/>
            </a:spcBef>
            <a:spcAft>
              <a:spcPct val="0"/>
            </a:spcAft>
            <a:defRPr kern="1200">
              <a:solidFill>
                <a:sysClr val="windowText" lastClr="000000"/>
              </a:solidFill>
              <a:latin typeface="Arial" charset="0"/>
              <a:cs typeface="Arial" charset="0"/>
            </a:defRPr>
          </a:lvl1pPr>
          <a:lvl2pPr marL="457200" algn="l" rtl="0" fontAlgn="base">
            <a:spcBef>
              <a:spcPct val="0"/>
            </a:spcBef>
            <a:spcAft>
              <a:spcPct val="0"/>
            </a:spcAft>
            <a:defRPr kern="1200">
              <a:solidFill>
                <a:sysClr val="windowText" lastClr="000000"/>
              </a:solidFill>
              <a:latin typeface="Arial" charset="0"/>
              <a:cs typeface="Arial" charset="0"/>
            </a:defRPr>
          </a:lvl2pPr>
          <a:lvl3pPr marL="914400" algn="l" rtl="0" fontAlgn="base">
            <a:spcBef>
              <a:spcPct val="0"/>
            </a:spcBef>
            <a:spcAft>
              <a:spcPct val="0"/>
            </a:spcAft>
            <a:defRPr kern="1200">
              <a:solidFill>
                <a:sysClr val="windowText" lastClr="000000"/>
              </a:solidFill>
              <a:latin typeface="Arial" charset="0"/>
              <a:cs typeface="Arial" charset="0"/>
            </a:defRPr>
          </a:lvl3pPr>
          <a:lvl4pPr marL="1371600" algn="l" rtl="0" fontAlgn="base">
            <a:spcBef>
              <a:spcPct val="0"/>
            </a:spcBef>
            <a:spcAft>
              <a:spcPct val="0"/>
            </a:spcAft>
            <a:defRPr kern="1200">
              <a:solidFill>
                <a:sysClr val="windowText" lastClr="000000"/>
              </a:solidFill>
              <a:latin typeface="Arial" charset="0"/>
              <a:cs typeface="Arial" charset="0"/>
            </a:defRPr>
          </a:lvl4pPr>
          <a:lvl5pPr marL="1828800" algn="l" rtl="0" fontAlgn="base">
            <a:spcBef>
              <a:spcPct val="0"/>
            </a:spcBef>
            <a:spcAft>
              <a:spcPct val="0"/>
            </a:spcAft>
            <a:defRPr kern="1200">
              <a:solidFill>
                <a:sysClr val="windowText" lastClr="000000"/>
              </a:solidFill>
              <a:latin typeface="Arial" charset="0"/>
              <a:cs typeface="Arial" charset="0"/>
            </a:defRPr>
          </a:lvl5pPr>
          <a:lvl6pPr marL="2286000" algn="l" defTabSz="914400" rtl="0" eaLnBrk="1" latinLnBrk="0" hangingPunct="1">
            <a:defRPr kern="1200">
              <a:solidFill>
                <a:sysClr val="windowText" lastClr="000000"/>
              </a:solidFill>
              <a:latin typeface="Arial" charset="0"/>
              <a:cs typeface="Arial" charset="0"/>
            </a:defRPr>
          </a:lvl6pPr>
          <a:lvl7pPr marL="2743200" algn="l" defTabSz="914400" rtl="0" eaLnBrk="1" latinLnBrk="0" hangingPunct="1">
            <a:defRPr kern="1200">
              <a:solidFill>
                <a:sysClr val="windowText" lastClr="000000"/>
              </a:solidFill>
              <a:latin typeface="Arial" charset="0"/>
              <a:cs typeface="Arial" charset="0"/>
            </a:defRPr>
          </a:lvl7pPr>
          <a:lvl8pPr marL="3200400" algn="l" defTabSz="914400" rtl="0" eaLnBrk="1" latinLnBrk="0" hangingPunct="1">
            <a:defRPr kern="1200">
              <a:solidFill>
                <a:sysClr val="windowText" lastClr="000000"/>
              </a:solidFill>
              <a:latin typeface="Arial" charset="0"/>
              <a:cs typeface="Arial" charset="0"/>
            </a:defRPr>
          </a:lvl8pPr>
          <a:lvl9pPr marL="3657600" algn="l" defTabSz="914400" rtl="0" eaLnBrk="1" latinLnBrk="0" hangingPunct="1">
            <a:defRPr kern="1200">
              <a:solidFill>
                <a:sysClr val="windowText" lastClr="000000"/>
              </a:solidFill>
              <a:latin typeface="Arial" charset="0"/>
              <a:cs typeface="Arial" charset="0"/>
            </a:defRPr>
          </a:lvl9pPr>
        </a:lstStyle>
        <a:p xmlns:a="http://schemas.openxmlformats.org/drawingml/2006/main">
          <a:pPr algn="ctr"/>
          <a:r>
            <a:rPr lang="en-IN" sz="1400" i="1" dirty="0"/>
            <a:t>Note: Pie chart shows percentage share of </a:t>
          </a:r>
          <a:r>
            <a:rPr lang="en-IN" sz="1400" i="1" dirty="0" smtClean="0"/>
            <a:t>Frontal </a:t>
          </a:r>
          <a:r>
            <a:rPr lang="en-IN" sz="1400" i="1" dirty="0"/>
            <a:t>States in </a:t>
          </a:r>
          <a:r>
            <a:rPr lang="en-IN" sz="1400" i="1" dirty="0" smtClean="0"/>
            <a:t>their </a:t>
          </a:r>
          <a:r>
            <a:rPr lang="en-IN" sz="1400" i="1" dirty="0"/>
            <a:t>coverage</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2750" cy="498475"/>
          </a:xfrm>
          <a:prstGeom prst="rect">
            <a:avLst/>
          </a:prstGeom>
        </p:spPr>
        <p:txBody>
          <a:bodyPr vert="horz" lIns="91612" tIns="45806" rIns="91612" bIns="45806" rtlCol="0"/>
          <a:lstStyle>
            <a:lvl1pPr algn="l">
              <a:defRPr sz="1200"/>
            </a:lvl1pPr>
          </a:lstStyle>
          <a:p>
            <a:pPr>
              <a:defRPr/>
            </a:pPr>
            <a:endParaRPr lang="en-ZW"/>
          </a:p>
        </p:txBody>
      </p:sp>
      <p:sp>
        <p:nvSpPr>
          <p:cNvPr id="3" name="Date Placeholder 2"/>
          <p:cNvSpPr>
            <a:spLocks noGrp="1"/>
          </p:cNvSpPr>
          <p:nvPr>
            <p:ph type="dt" sz="quarter" idx="1"/>
          </p:nvPr>
        </p:nvSpPr>
        <p:spPr>
          <a:xfrm>
            <a:off x="3859213" y="0"/>
            <a:ext cx="2952750" cy="498475"/>
          </a:xfrm>
          <a:prstGeom prst="rect">
            <a:avLst/>
          </a:prstGeom>
        </p:spPr>
        <p:txBody>
          <a:bodyPr vert="horz" lIns="91612" tIns="45806" rIns="91612" bIns="45806" rtlCol="0"/>
          <a:lstStyle>
            <a:lvl1pPr algn="r">
              <a:defRPr sz="1200"/>
            </a:lvl1pPr>
          </a:lstStyle>
          <a:p>
            <a:pPr>
              <a:defRPr/>
            </a:pPr>
            <a:fld id="{DC1B9D28-49D0-4CF1-B7A8-6D270169A38E}" type="datetimeFigureOut">
              <a:rPr lang="en-US"/>
              <a:pPr>
                <a:defRPr/>
              </a:pPr>
              <a:t>3/13/2018</a:t>
            </a:fld>
            <a:endParaRPr lang="en-ZW"/>
          </a:p>
        </p:txBody>
      </p:sp>
      <p:sp>
        <p:nvSpPr>
          <p:cNvPr id="4" name="Footer Placeholder 3"/>
          <p:cNvSpPr>
            <a:spLocks noGrp="1"/>
          </p:cNvSpPr>
          <p:nvPr>
            <p:ph type="ftr" sz="quarter" idx="2"/>
          </p:nvPr>
        </p:nvSpPr>
        <p:spPr>
          <a:xfrm>
            <a:off x="0" y="9445625"/>
            <a:ext cx="2952750" cy="498475"/>
          </a:xfrm>
          <a:prstGeom prst="rect">
            <a:avLst/>
          </a:prstGeom>
        </p:spPr>
        <p:txBody>
          <a:bodyPr vert="horz" lIns="91612" tIns="45806" rIns="91612" bIns="45806" rtlCol="0" anchor="b"/>
          <a:lstStyle>
            <a:lvl1pPr algn="l">
              <a:defRPr sz="1200"/>
            </a:lvl1pPr>
          </a:lstStyle>
          <a:p>
            <a:pPr>
              <a:defRPr/>
            </a:pPr>
            <a:endParaRPr lang="en-ZW"/>
          </a:p>
        </p:txBody>
      </p:sp>
      <p:sp>
        <p:nvSpPr>
          <p:cNvPr id="5" name="Slide Number Placeholder 4"/>
          <p:cNvSpPr>
            <a:spLocks noGrp="1"/>
          </p:cNvSpPr>
          <p:nvPr>
            <p:ph type="sldNum" sz="quarter" idx="3"/>
          </p:nvPr>
        </p:nvSpPr>
        <p:spPr>
          <a:xfrm>
            <a:off x="3859213" y="9445625"/>
            <a:ext cx="2952750" cy="498475"/>
          </a:xfrm>
          <a:prstGeom prst="rect">
            <a:avLst/>
          </a:prstGeom>
        </p:spPr>
        <p:txBody>
          <a:bodyPr vert="horz" lIns="91612" tIns="45806" rIns="91612" bIns="45806" rtlCol="0" anchor="b"/>
          <a:lstStyle>
            <a:lvl1pPr algn="r">
              <a:defRPr sz="1200"/>
            </a:lvl1pPr>
          </a:lstStyle>
          <a:p>
            <a:pPr>
              <a:defRPr/>
            </a:pPr>
            <a:fld id="{84E2C000-6270-44F1-864B-367331311233}" type="slidenum">
              <a:rPr lang="en-ZW"/>
              <a:pPr>
                <a:defRPr/>
              </a:pPr>
              <a:t>‹#›</a:t>
            </a:fld>
            <a:endParaRPr lang="en-ZW"/>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2750" cy="496888"/>
          </a:xfrm>
          <a:prstGeom prst="rect">
            <a:avLst/>
          </a:prstGeom>
        </p:spPr>
        <p:txBody>
          <a:bodyPr vert="horz" lIns="91742" tIns="45871" rIns="91742" bIns="45871" rtlCol="0"/>
          <a:lstStyle>
            <a:lvl1pPr algn="l">
              <a:defRPr sz="1200"/>
            </a:lvl1pPr>
          </a:lstStyle>
          <a:p>
            <a:pPr>
              <a:defRPr/>
            </a:pPr>
            <a:endParaRPr lang="en-IN"/>
          </a:p>
        </p:txBody>
      </p:sp>
      <p:sp>
        <p:nvSpPr>
          <p:cNvPr id="3" name="Date Placeholder 2"/>
          <p:cNvSpPr>
            <a:spLocks noGrp="1"/>
          </p:cNvSpPr>
          <p:nvPr>
            <p:ph type="dt" idx="1"/>
          </p:nvPr>
        </p:nvSpPr>
        <p:spPr>
          <a:xfrm>
            <a:off x="3859213" y="0"/>
            <a:ext cx="2952750" cy="496888"/>
          </a:xfrm>
          <a:prstGeom prst="rect">
            <a:avLst/>
          </a:prstGeom>
        </p:spPr>
        <p:txBody>
          <a:bodyPr vert="horz" lIns="91742" tIns="45871" rIns="91742" bIns="45871" rtlCol="0"/>
          <a:lstStyle>
            <a:lvl1pPr algn="r">
              <a:defRPr sz="1200"/>
            </a:lvl1pPr>
          </a:lstStyle>
          <a:p>
            <a:pPr>
              <a:defRPr/>
            </a:pPr>
            <a:fld id="{3479F6C4-6092-47D8-A308-C151112BD669}" type="datetimeFigureOut">
              <a:rPr lang="en-US"/>
              <a:pPr>
                <a:defRPr/>
              </a:pPr>
              <a:t>3/13/2018</a:t>
            </a:fld>
            <a:endParaRPr lang="en-IN"/>
          </a:p>
        </p:txBody>
      </p:sp>
      <p:sp>
        <p:nvSpPr>
          <p:cNvPr id="4" name="Slide Image Placeholder 3"/>
          <p:cNvSpPr>
            <a:spLocks noGrp="1" noRot="1" noChangeAspect="1"/>
          </p:cNvSpPr>
          <p:nvPr>
            <p:ph type="sldImg" idx="2"/>
          </p:nvPr>
        </p:nvSpPr>
        <p:spPr>
          <a:xfrm>
            <a:off x="920750" y="746125"/>
            <a:ext cx="4972050" cy="3729038"/>
          </a:xfrm>
          <a:prstGeom prst="rect">
            <a:avLst/>
          </a:prstGeom>
          <a:noFill/>
          <a:ln w="12700">
            <a:solidFill>
              <a:prstClr val="black"/>
            </a:solidFill>
          </a:ln>
        </p:spPr>
        <p:txBody>
          <a:bodyPr vert="horz" lIns="91742" tIns="45871" rIns="91742" bIns="45871" rtlCol="0" anchor="ctr"/>
          <a:lstStyle/>
          <a:p>
            <a:pPr lvl="0"/>
            <a:endParaRPr lang="en-IN" noProof="0" smtClean="0"/>
          </a:p>
        </p:txBody>
      </p:sp>
      <p:sp>
        <p:nvSpPr>
          <p:cNvPr id="5" name="Notes Placeholder 4"/>
          <p:cNvSpPr>
            <a:spLocks noGrp="1"/>
          </p:cNvSpPr>
          <p:nvPr>
            <p:ph type="body" sz="quarter" idx="3"/>
          </p:nvPr>
        </p:nvSpPr>
        <p:spPr>
          <a:xfrm>
            <a:off x="681038" y="4724400"/>
            <a:ext cx="5451475" cy="4475163"/>
          </a:xfrm>
          <a:prstGeom prst="rect">
            <a:avLst/>
          </a:prstGeom>
        </p:spPr>
        <p:txBody>
          <a:bodyPr vert="horz" lIns="91742" tIns="45871" rIns="91742" bIns="45871"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IN" noProof="0" smtClean="0"/>
          </a:p>
        </p:txBody>
      </p:sp>
      <p:sp>
        <p:nvSpPr>
          <p:cNvPr id="6" name="Footer Placeholder 5"/>
          <p:cNvSpPr>
            <a:spLocks noGrp="1"/>
          </p:cNvSpPr>
          <p:nvPr>
            <p:ph type="ftr" sz="quarter" idx="4"/>
          </p:nvPr>
        </p:nvSpPr>
        <p:spPr>
          <a:xfrm>
            <a:off x="0" y="9447213"/>
            <a:ext cx="2952750" cy="496887"/>
          </a:xfrm>
          <a:prstGeom prst="rect">
            <a:avLst/>
          </a:prstGeom>
        </p:spPr>
        <p:txBody>
          <a:bodyPr vert="horz" lIns="91742" tIns="45871" rIns="91742" bIns="45871" rtlCol="0" anchor="b"/>
          <a:lstStyle>
            <a:lvl1pPr algn="l">
              <a:defRPr sz="1200"/>
            </a:lvl1pPr>
          </a:lstStyle>
          <a:p>
            <a:pPr>
              <a:defRPr/>
            </a:pPr>
            <a:endParaRPr lang="en-IN"/>
          </a:p>
        </p:txBody>
      </p:sp>
      <p:sp>
        <p:nvSpPr>
          <p:cNvPr id="7" name="Slide Number Placeholder 6"/>
          <p:cNvSpPr>
            <a:spLocks noGrp="1"/>
          </p:cNvSpPr>
          <p:nvPr>
            <p:ph type="sldNum" sz="quarter" idx="5"/>
          </p:nvPr>
        </p:nvSpPr>
        <p:spPr>
          <a:xfrm>
            <a:off x="3859213" y="9447213"/>
            <a:ext cx="2952750" cy="496887"/>
          </a:xfrm>
          <a:prstGeom prst="rect">
            <a:avLst/>
          </a:prstGeom>
        </p:spPr>
        <p:txBody>
          <a:bodyPr vert="horz" lIns="91742" tIns="45871" rIns="91742" bIns="45871" rtlCol="0" anchor="b"/>
          <a:lstStyle>
            <a:lvl1pPr algn="r">
              <a:defRPr sz="1200"/>
            </a:lvl1pPr>
          </a:lstStyle>
          <a:p>
            <a:pPr>
              <a:defRPr/>
            </a:pPr>
            <a:fld id="{12619E7E-B1B3-4EBD-83A5-DA492E33098F}" type="slidenum">
              <a:rPr lang="en-IN"/>
              <a:pPr>
                <a:defRPr/>
              </a:pPr>
              <a:t>‹#›</a:t>
            </a:fld>
            <a:endParaRPr lang="en-IN"/>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IN" smtClean="0"/>
          </a:p>
        </p:txBody>
      </p:sp>
      <p:sp>
        <p:nvSpPr>
          <p:cNvPr id="286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3C2AABF-04F4-4E81-880F-D3F186F401A7}" type="slidenum">
              <a:rPr lang="en-IN" smtClean="0"/>
              <a:pPr/>
              <a:t>8</a:t>
            </a:fld>
            <a:endParaRPr lang="en-IN"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ZW"/>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ZW"/>
          </a:p>
        </p:txBody>
      </p:sp>
      <p:sp>
        <p:nvSpPr>
          <p:cNvPr id="4" name="Date Placeholder 3"/>
          <p:cNvSpPr>
            <a:spLocks noGrp="1"/>
          </p:cNvSpPr>
          <p:nvPr>
            <p:ph type="dt" sz="half" idx="10"/>
          </p:nvPr>
        </p:nvSpPr>
        <p:spPr/>
        <p:txBody>
          <a:bodyPr/>
          <a:lstStyle>
            <a:lvl1pPr>
              <a:defRPr/>
            </a:lvl1pPr>
          </a:lstStyle>
          <a:p>
            <a:pPr>
              <a:defRPr/>
            </a:pPr>
            <a:fld id="{2EC7EC1B-21D9-4EB7-8411-7BA9528D59FC}" type="datetimeFigureOut">
              <a:rPr lang="en-US"/>
              <a:pPr>
                <a:defRPr/>
              </a:pPr>
              <a:t>3/13/2018</a:t>
            </a:fld>
            <a:endParaRPr lang="en-ZW"/>
          </a:p>
        </p:txBody>
      </p:sp>
      <p:sp>
        <p:nvSpPr>
          <p:cNvPr id="5" name="Footer Placeholder 4"/>
          <p:cNvSpPr>
            <a:spLocks noGrp="1"/>
          </p:cNvSpPr>
          <p:nvPr>
            <p:ph type="ftr" sz="quarter" idx="11"/>
          </p:nvPr>
        </p:nvSpPr>
        <p:spPr/>
        <p:txBody>
          <a:bodyPr/>
          <a:lstStyle>
            <a:lvl1pPr>
              <a:defRPr/>
            </a:lvl1pPr>
          </a:lstStyle>
          <a:p>
            <a:pPr>
              <a:defRPr/>
            </a:pPr>
            <a:endParaRPr lang="en-ZW"/>
          </a:p>
        </p:txBody>
      </p:sp>
      <p:sp>
        <p:nvSpPr>
          <p:cNvPr id="6" name="Slide Number Placeholder 5"/>
          <p:cNvSpPr>
            <a:spLocks noGrp="1"/>
          </p:cNvSpPr>
          <p:nvPr>
            <p:ph type="sldNum" sz="quarter" idx="12"/>
          </p:nvPr>
        </p:nvSpPr>
        <p:spPr/>
        <p:txBody>
          <a:bodyPr/>
          <a:lstStyle>
            <a:lvl1pPr>
              <a:defRPr/>
            </a:lvl1pPr>
          </a:lstStyle>
          <a:p>
            <a:pPr>
              <a:defRPr/>
            </a:pPr>
            <a:fld id="{724387CF-B060-4C4C-8A82-60757CFF2419}" type="slidenum">
              <a:rPr lang="en-ZW"/>
              <a:pPr>
                <a:defRPr/>
              </a:pPr>
              <a:t>‹#›</a:t>
            </a:fld>
            <a:endParaRPr lang="en-ZW"/>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W"/>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4" name="Date Placeholder 3"/>
          <p:cNvSpPr>
            <a:spLocks noGrp="1"/>
          </p:cNvSpPr>
          <p:nvPr>
            <p:ph type="dt" sz="half" idx="10"/>
          </p:nvPr>
        </p:nvSpPr>
        <p:spPr/>
        <p:txBody>
          <a:bodyPr/>
          <a:lstStyle>
            <a:lvl1pPr>
              <a:defRPr/>
            </a:lvl1pPr>
          </a:lstStyle>
          <a:p>
            <a:pPr>
              <a:defRPr/>
            </a:pPr>
            <a:fld id="{9A4DE9BE-A821-46D7-9CE1-07B73A6ECD24}" type="datetimeFigureOut">
              <a:rPr lang="en-US"/>
              <a:pPr>
                <a:defRPr/>
              </a:pPr>
              <a:t>3/13/2018</a:t>
            </a:fld>
            <a:endParaRPr lang="en-ZW"/>
          </a:p>
        </p:txBody>
      </p:sp>
      <p:sp>
        <p:nvSpPr>
          <p:cNvPr id="5" name="Footer Placeholder 4"/>
          <p:cNvSpPr>
            <a:spLocks noGrp="1"/>
          </p:cNvSpPr>
          <p:nvPr>
            <p:ph type="ftr" sz="quarter" idx="11"/>
          </p:nvPr>
        </p:nvSpPr>
        <p:spPr/>
        <p:txBody>
          <a:bodyPr/>
          <a:lstStyle>
            <a:lvl1pPr>
              <a:defRPr/>
            </a:lvl1pPr>
          </a:lstStyle>
          <a:p>
            <a:pPr>
              <a:defRPr/>
            </a:pPr>
            <a:endParaRPr lang="en-ZW"/>
          </a:p>
        </p:txBody>
      </p:sp>
      <p:sp>
        <p:nvSpPr>
          <p:cNvPr id="6" name="Slide Number Placeholder 5"/>
          <p:cNvSpPr>
            <a:spLocks noGrp="1"/>
          </p:cNvSpPr>
          <p:nvPr>
            <p:ph type="sldNum" sz="quarter" idx="12"/>
          </p:nvPr>
        </p:nvSpPr>
        <p:spPr/>
        <p:txBody>
          <a:bodyPr/>
          <a:lstStyle>
            <a:lvl1pPr>
              <a:defRPr/>
            </a:lvl1pPr>
          </a:lstStyle>
          <a:p>
            <a:pPr>
              <a:defRPr/>
            </a:pPr>
            <a:fld id="{CAE12097-29C6-4363-88B8-C942215B3DE0}" type="slidenum">
              <a:rPr lang="en-ZW"/>
              <a:pPr>
                <a:defRPr/>
              </a:pPr>
              <a:t>‹#›</a:t>
            </a:fld>
            <a:endParaRPr lang="en-ZW"/>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ZW"/>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4" name="Date Placeholder 3"/>
          <p:cNvSpPr>
            <a:spLocks noGrp="1"/>
          </p:cNvSpPr>
          <p:nvPr>
            <p:ph type="dt" sz="half" idx="10"/>
          </p:nvPr>
        </p:nvSpPr>
        <p:spPr/>
        <p:txBody>
          <a:bodyPr/>
          <a:lstStyle>
            <a:lvl1pPr>
              <a:defRPr/>
            </a:lvl1pPr>
          </a:lstStyle>
          <a:p>
            <a:pPr>
              <a:defRPr/>
            </a:pPr>
            <a:fld id="{2AB2E292-5F55-47BD-991A-9E276011ED86}" type="datetimeFigureOut">
              <a:rPr lang="en-US"/>
              <a:pPr>
                <a:defRPr/>
              </a:pPr>
              <a:t>3/13/2018</a:t>
            </a:fld>
            <a:endParaRPr lang="en-ZW"/>
          </a:p>
        </p:txBody>
      </p:sp>
      <p:sp>
        <p:nvSpPr>
          <p:cNvPr id="5" name="Footer Placeholder 4"/>
          <p:cNvSpPr>
            <a:spLocks noGrp="1"/>
          </p:cNvSpPr>
          <p:nvPr>
            <p:ph type="ftr" sz="quarter" idx="11"/>
          </p:nvPr>
        </p:nvSpPr>
        <p:spPr/>
        <p:txBody>
          <a:bodyPr/>
          <a:lstStyle>
            <a:lvl1pPr>
              <a:defRPr/>
            </a:lvl1pPr>
          </a:lstStyle>
          <a:p>
            <a:pPr>
              <a:defRPr/>
            </a:pPr>
            <a:endParaRPr lang="en-ZW"/>
          </a:p>
        </p:txBody>
      </p:sp>
      <p:sp>
        <p:nvSpPr>
          <p:cNvPr id="6" name="Slide Number Placeholder 5"/>
          <p:cNvSpPr>
            <a:spLocks noGrp="1"/>
          </p:cNvSpPr>
          <p:nvPr>
            <p:ph type="sldNum" sz="quarter" idx="12"/>
          </p:nvPr>
        </p:nvSpPr>
        <p:spPr/>
        <p:txBody>
          <a:bodyPr/>
          <a:lstStyle>
            <a:lvl1pPr>
              <a:defRPr/>
            </a:lvl1pPr>
          </a:lstStyle>
          <a:p>
            <a:pPr>
              <a:defRPr/>
            </a:pPr>
            <a:fld id="{214ACEF2-4BD1-4B47-BF68-D2CA6BD729E5}" type="slidenum">
              <a:rPr lang="en-ZW"/>
              <a:pPr>
                <a:defRPr/>
              </a:pPr>
              <a:t>‹#›</a:t>
            </a:fld>
            <a:endParaRPr lang="en-ZW"/>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ZW"/>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ZW"/>
          </a:p>
        </p:txBody>
      </p:sp>
      <p:sp>
        <p:nvSpPr>
          <p:cNvPr id="4" name="Date Placeholder 3"/>
          <p:cNvSpPr>
            <a:spLocks noGrp="1"/>
          </p:cNvSpPr>
          <p:nvPr>
            <p:ph type="dt" sz="half" idx="10"/>
          </p:nvPr>
        </p:nvSpPr>
        <p:spPr/>
        <p:txBody>
          <a:bodyPr/>
          <a:lstStyle>
            <a:lvl1pPr>
              <a:defRPr/>
            </a:lvl1pPr>
          </a:lstStyle>
          <a:p>
            <a:pPr>
              <a:defRPr/>
            </a:pPr>
            <a:fld id="{1767B304-39B7-477D-975F-900AFC8533AC}" type="datetimeFigureOut">
              <a:rPr lang="en-US"/>
              <a:pPr>
                <a:defRPr/>
              </a:pPr>
              <a:t>3/13/2018</a:t>
            </a:fld>
            <a:endParaRPr lang="en-ZW"/>
          </a:p>
        </p:txBody>
      </p:sp>
      <p:sp>
        <p:nvSpPr>
          <p:cNvPr id="5" name="Footer Placeholder 4"/>
          <p:cNvSpPr>
            <a:spLocks noGrp="1"/>
          </p:cNvSpPr>
          <p:nvPr>
            <p:ph type="ftr" sz="quarter" idx="11"/>
          </p:nvPr>
        </p:nvSpPr>
        <p:spPr/>
        <p:txBody>
          <a:bodyPr/>
          <a:lstStyle>
            <a:lvl1pPr>
              <a:defRPr/>
            </a:lvl1pPr>
          </a:lstStyle>
          <a:p>
            <a:pPr>
              <a:defRPr/>
            </a:pPr>
            <a:endParaRPr lang="en-ZW"/>
          </a:p>
        </p:txBody>
      </p:sp>
      <p:sp>
        <p:nvSpPr>
          <p:cNvPr id="6" name="Slide Number Placeholder 5"/>
          <p:cNvSpPr>
            <a:spLocks noGrp="1"/>
          </p:cNvSpPr>
          <p:nvPr>
            <p:ph type="sldNum" sz="quarter" idx="12"/>
          </p:nvPr>
        </p:nvSpPr>
        <p:spPr/>
        <p:txBody>
          <a:bodyPr/>
          <a:lstStyle>
            <a:lvl1pPr>
              <a:defRPr/>
            </a:lvl1pPr>
          </a:lstStyle>
          <a:p>
            <a:pPr>
              <a:defRPr/>
            </a:pPr>
            <a:fld id="{B2CEF6C6-D3A3-4223-B0F5-EF4A62B88FC7}" type="slidenum">
              <a:rPr lang="en-ZW"/>
              <a:pPr>
                <a:defRPr/>
              </a:pPr>
              <a:t>‹#›</a:t>
            </a:fld>
            <a:endParaRPr lang="en-ZW"/>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W"/>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4" name="Date Placeholder 3"/>
          <p:cNvSpPr>
            <a:spLocks noGrp="1"/>
          </p:cNvSpPr>
          <p:nvPr>
            <p:ph type="dt" sz="half" idx="10"/>
          </p:nvPr>
        </p:nvSpPr>
        <p:spPr/>
        <p:txBody>
          <a:bodyPr/>
          <a:lstStyle>
            <a:lvl1pPr>
              <a:defRPr/>
            </a:lvl1pPr>
          </a:lstStyle>
          <a:p>
            <a:pPr>
              <a:defRPr/>
            </a:pPr>
            <a:fld id="{BA37E35B-CC2B-44A1-A564-7661DBE627BC}" type="datetimeFigureOut">
              <a:rPr lang="en-US"/>
              <a:pPr>
                <a:defRPr/>
              </a:pPr>
              <a:t>3/13/2018</a:t>
            </a:fld>
            <a:endParaRPr lang="en-ZW"/>
          </a:p>
        </p:txBody>
      </p:sp>
      <p:sp>
        <p:nvSpPr>
          <p:cNvPr id="5" name="Footer Placeholder 4"/>
          <p:cNvSpPr>
            <a:spLocks noGrp="1"/>
          </p:cNvSpPr>
          <p:nvPr>
            <p:ph type="ftr" sz="quarter" idx="11"/>
          </p:nvPr>
        </p:nvSpPr>
        <p:spPr/>
        <p:txBody>
          <a:bodyPr/>
          <a:lstStyle>
            <a:lvl1pPr>
              <a:defRPr/>
            </a:lvl1pPr>
          </a:lstStyle>
          <a:p>
            <a:pPr>
              <a:defRPr/>
            </a:pPr>
            <a:endParaRPr lang="en-ZW"/>
          </a:p>
        </p:txBody>
      </p:sp>
      <p:sp>
        <p:nvSpPr>
          <p:cNvPr id="6" name="Slide Number Placeholder 5"/>
          <p:cNvSpPr>
            <a:spLocks noGrp="1"/>
          </p:cNvSpPr>
          <p:nvPr>
            <p:ph type="sldNum" sz="quarter" idx="12"/>
          </p:nvPr>
        </p:nvSpPr>
        <p:spPr/>
        <p:txBody>
          <a:bodyPr/>
          <a:lstStyle>
            <a:lvl1pPr>
              <a:defRPr/>
            </a:lvl1pPr>
          </a:lstStyle>
          <a:p>
            <a:pPr>
              <a:defRPr/>
            </a:pPr>
            <a:fld id="{102770F1-F4C9-4F23-9101-597EB4040C36}" type="slidenum">
              <a:rPr lang="en-ZW"/>
              <a:pPr>
                <a:defRPr/>
              </a:pPr>
              <a:t>‹#›</a:t>
            </a:fld>
            <a:endParaRPr lang="en-ZW"/>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ZW"/>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1A15F93A-42FE-4B2B-ACA8-112B355CF508}" type="datetimeFigureOut">
              <a:rPr lang="en-US"/>
              <a:pPr>
                <a:defRPr/>
              </a:pPr>
              <a:t>3/13/2018</a:t>
            </a:fld>
            <a:endParaRPr lang="en-ZW"/>
          </a:p>
        </p:txBody>
      </p:sp>
      <p:sp>
        <p:nvSpPr>
          <p:cNvPr id="5" name="Footer Placeholder 4"/>
          <p:cNvSpPr>
            <a:spLocks noGrp="1"/>
          </p:cNvSpPr>
          <p:nvPr>
            <p:ph type="ftr" sz="quarter" idx="11"/>
          </p:nvPr>
        </p:nvSpPr>
        <p:spPr/>
        <p:txBody>
          <a:bodyPr/>
          <a:lstStyle>
            <a:lvl1pPr>
              <a:defRPr/>
            </a:lvl1pPr>
          </a:lstStyle>
          <a:p>
            <a:pPr>
              <a:defRPr/>
            </a:pPr>
            <a:endParaRPr lang="en-ZW"/>
          </a:p>
        </p:txBody>
      </p:sp>
      <p:sp>
        <p:nvSpPr>
          <p:cNvPr id="6" name="Slide Number Placeholder 5"/>
          <p:cNvSpPr>
            <a:spLocks noGrp="1"/>
          </p:cNvSpPr>
          <p:nvPr>
            <p:ph type="sldNum" sz="quarter" idx="12"/>
          </p:nvPr>
        </p:nvSpPr>
        <p:spPr/>
        <p:txBody>
          <a:bodyPr/>
          <a:lstStyle>
            <a:lvl1pPr>
              <a:defRPr/>
            </a:lvl1pPr>
          </a:lstStyle>
          <a:p>
            <a:pPr>
              <a:defRPr/>
            </a:pPr>
            <a:fld id="{941915CA-3C4D-488B-9439-A04659C47009}" type="slidenum">
              <a:rPr lang="en-ZW"/>
              <a:pPr>
                <a:defRPr/>
              </a:pPr>
              <a:t>‹#›</a:t>
            </a:fld>
            <a:endParaRPr lang="en-ZW"/>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W"/>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5" name="Date Placeholder 3"/>
          <p:cNvSpPr>
            <a:spLocks noGrp="1"/>
          </p:cNvSpPr>
          <p:nvPr>
            <p:ph type="dt" sz="half" idx="10"/>
          </p:nvPr>
        </p:nvSpPr>
        <p:spPr/>
        <p:txBody>
          <a:bodyPr/>
          <a:lstStyle>
            <a:lvl1pPr>
              <a:defRPr/>
            </a:lvl1pPr>
          </a:lstStyle>
          <a:p>
            <a:pPr>
              <a:defRPr/>
            </a:pPr>
            <a:fld id="{F06D5357-25FF-4C7A-A084-F7DC3E9E5FE7}" type="datetimeFigureOut">
              <a:rPr lang="en-US"/>
              <a:pPr>
                <a:defRPr/>
              </a:pPr>
              <a:t>3/13/2018</a:t>
            </a:fld>
            <a:endParaRPr lang="en-ZW"/>
          </a:p>
        </p:txBody>
      </p:sp>
      <p:sp>
        <p:nvSpPr>
          <p:cNvPr id="6" name="Footer Placeholder 4"/>
          <p:cNvSpPr>
            <a:spLocks noGrp="1"/>
          </p:cNvSpPr>
          <p:nvPr>
            <p:ph type="ftr" sz="quarter" idx="11"/>
          </p:nvPr>
        </p:nvSpPr>
        <p:spPr/>
        <p:txBody>
          <a:bodyPr/>
          <a:lstStyle>
            <a:lvl1pPr>
              <a:defRPr/>
            </a:lvl1pPr>
          </a:lstStyle>
          <a:p>
            <a:pPr>
              <a:defRPr/>
            </a:pPr>
            <a:endParaRPr lang="en-ZW"/>
          </a:p>
        </p:txBody>
      </p:sp>
      <p:sp>
        <p:nvSpPr>
          <p:cNvPr id="7" name="Slide Number Placeholder 5"/>
          <p:cNvSpPr>
            <a:spLocks noGrp="1"/>
          </p:cNvSpPr>
          <p:nvPr>
            <p:ph type="sldNum" sz="quarter" idx="12"/>
          </p:nvPr>
        </p:nvSpPr>
        <p:spPr/>
        <p:txBody>
          <a:bodyPr/>
          <a:lstStyle>
            <a:lvl1pPr>
              <a:defRPr/>
            </a:lvl1pPr>
          </a:lstStyle>
          <a:p>
            <a:pPr>
              <a:defRPr/>
            </a:pPr>
            <a:fld id="{BB6097F1-E4F9-4D8A-B169-3F2D93A4065A}" type="slidenum">
              <a:rPr lang="en-ZW"/>
              <a:pPr>
                <a:defRPr/>
              </a:pPr>
              <a:t>‹#›</a:t>
            </a:fld>
            <a:endParaRPr lang="en-ZW"/>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ZW"/>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7" name="Date Placeholder 3"/>
          <p:cNvSpPr>
            <a:spLocks noGrp="1"/>
          </p:cNvSpPr>
          <p:nvPr>
            <p:ph type="dt" sz="half" idx="10"/>
          </p:nvPr>
        </p:nvSpPr>
        <p:spPr/>
        <p:txBody>
          <a:bodyPr/>
          <a:lstStyle>
            <a:lvl1pPr>
              <a:defRPr/>
            </a:lvl1pPr>
          </a:lstStyle>
          <a:p>
            <a:pPr>
              <a:defRPr/>
            </a:pPr>
            <a:fld id="{1451AB1A-FA06-4BA1-8C13-D2213A079761}" type="datetimeFigureOut">
              <a:rPr lang="en-US"/>
              <a:pPr>
                <a:defRPr/>
              </a:pPr>
              <a:t>3/13/2018</a:t>
            </a:fld>
            <a:endParaRPr lang="en-ZW"/>
          </a:p>
        </p:txBody>
      </p:sp>
      <p:sp>
        <p:nvSpPr>
          <p:cNvPr id="8" name="Footer Placeholder 4"/>
          <p:cNvSpPr>
            <a:spLocks noGrp="1"/>
          </p:cNvSpPr>
          <p:nvPr>
            <p:ph type="ftr" sz="quarter" idx="11"/>
          </p:nvPr>
        </p:nvSpPr>
        <p:spPr/>
        <p:txBody>
          <a:bodyPr/>
          <a:lstStyle>
            <a:lvl1pPr>
              <a:defRPr/>
            </a:lvl1pPr>
          </a:lstStyle>
          <a:p>
            <a:pPr>
              <a:defRPr/>
            </a:pPr>
            <a:endParaRPr lang="en-ZW"/>
          </a:p>
        </p:txBody>
      </p:sp>
      <p:sp>
        <p:nvSpPr>
          <p:cNvPr id="9" name="Slide Number Placeholder 5"/>
          <p:cNvSpPr>
            <a:spLocks noGrp="1"/>
          </p:cNvSpPr>
          <p:nvPr>
            <p:ph type="sldNum" sz="quarter" idx="12"/>
          </p:nvPr>
        </p:nvSpPr>
        <p:spPr/>
        <p:txBody>
          <a:bodyPr/>
          <a:lstStyle>
            <a:lvl1pPr>
              <a:defRPr/>
            </a:lvl1pPr>
          </a:lstStyle>
          <a:p>
            <a:pPr>
              <a:defRPr/>
            </a:pPr>
            <a:fld id="{3BBDE427-ED00-48BE-8344-1521130B06AA}" type="slidenum">
              <a:rPr lang="en-ZW"/>
              <a:pPr>
                <a:defRPr/>
              </a:pPr>
              <a:t>‹#›</a:t>
            </a:fld>
            <a:endParaRPr lang="en-ZW"/>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W"/>
          </a:p>
        </p:txBody>
      </p:sp>
      <p:sp>
        <p:nvSpPr>
          <p:cNvPr id="3" name="Date Placeholder 3"/>
          <p:cNvSpPr>
            <a:spLocks noGrp="1"/>
          </p:cNvSpPr>
          <p:nvPr>
            <p:ph type="dt" sz="half" idx="10"/>
          </p:nvPr>
        </p:nvSpPr>
        <p:spPr/>
        <p:txBody>
          <a:bodyPr/>
          <a:lstStyle>
            <a:lvl1pPr>
              <a:defRPr/>
            </a:lvl1pPr>
          </a:lstStyle>
          <a:p>
            <a:pPr>
              <a:defRPr/>
            </a:pPr>
            <a:fld id="{FD181FE3-4E9E-44DF-86A0-2315FB77FF7A}" type="datetimeFigureOut">
              <a:rPr lang="en-US"/>
              <a:pPr>
                <a:defRPr/>
              </a:pPr>
              <a:t>3/13/2018</a:t>
            </a:fld>
            <a:endParaRPr lang="en-ZW"/>
          </a:p>
        </p:txBody>
      </p:sp>
      <p:sp>
        <p:nvSpPr>
          <p:cNvPr id="4" name="Footer Placeholder 4"/>
          <p:cNvSpPr>
            <a:spLocks noGrp="1"/>
          </p:cNvSpPr>
          <p:nvPr>
            <p:ph type="ftr" sz="quarter" idx="11"/>
          </p:nvPr>
        </p:nvSpPr>
        <p:spPr/>
        <p:txBody>
          <a:bodyPr/>
          <a:lstStyle>
            <a:lvl1pPr>
              <a:defRPr/>
            </a:lvl1pPr>
          </a:lstStyle>
          <a:p>
            <a:pPr>
              <a:defRPr/>
            </a:pPr>
            <a:endParaRPr lang="en-ZW"/>
          </a:p>
        </p:txBody>
      </p:sp>
      <p:sp>
        <p:nvSpPr>
          <p:cNvPr id="5" name="Slide Number Placeholder 5"/>
          <p:cNvSpPr>
            <a:spLocks noGrp="1"/>
          </p:cNvSpPr>
          <p:nvPr>
            <p:ph type="sldNum" sz="quarter" idx="12"/>
          </p:nvPr>
        </p:nvSpPr>
        <p:spPr/>
        <p:txBody>
          <a:bodyPr/>
          <a:lstStyle>
            <a:lvl1pPr>
              <a:defRPr/>
            </a:lvl1pPr>
          </a:lstStyle>
          <a:p>
            <a:pPr>
              <a:defRPr/>
            </a:pPr>
            <a:fld id="{26A13E34-CFFC-4615-A4C0-A803609516C9}" type="slidenum">
              <a:rPr lang="en-ZW"/>
              <a:pPr>
                <a:defRPr/>
              </a:pPr>
              <a:t>‹#›</a:t>
            </a:fld>
            <a:endParaRPr lang="en-ZW"/>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B2AA942A-C1AD-46F5-8206-D4C08D83D086}" type="datetimeFigureOut">
              <a:rPr lang="en-US"/>
              <a:pPr>
                <a:defRPr/>
              </a:pPr>
              <a:t>3/13/2018</a:t>
            </a:fld>
            <a:endParaRPr lang="en-ZW"/>
          </a:p>
        </p:txBody>
      </p:sp>
      <p:sp>
        <p:nvSpPr>
          <p:cNvPr id="3" name="Footer Placeholder 4"/>
          <p:cNvSpPr>
            <a:spLocks noGrp="1"/>
          </p:cNvSpPr>
          <p:nvPr>
            <p:ph type="ftr" sz="quarter" idx="11"/>
          </p:nvPr>
        </p:nvSpPr>
        <p:spPr/>
        <p:txBody>
          <a:bodyPr/>
          <a:lstStyle>
            <a:lvl1pPr>
              <a:defRPr/>
            </a:lvl1pPr>
          </a:lstStyle>
          <a:p>
            <a:pPr>
              <a:defRPr/>
            </a:pPr>
            <a:endParaRPr lang="en-ZW"/>
          </a:p>
        </p:txBody>
      </p:sp>
      <p:sp>
        <p:nvSpPr>
          <p:cNvPr id="4" name="Slide Number Placeholder 5"/>
          <p:cNvSpPr>
            <a:spLocks noGrp="1"/>
          </p:cNvSpPr>
          <p:nvPr>
            <p:ph type="sldNum" sz="quarter" idx="12"/>
          </p:nvPr>
        </p:nvSpPr>
        <p:spPr/>
        <p:txBody>
          <a:bodyPr/>
          <a:lstStyle>
            <a:lvl1pPr>
              <a:defRPr/>
            </a:lvl1pPr>
          </a:lstStyle>
          <a:p>
            <a:pPr>
              <a:defRPr/>
            </a:pPr>
            <a:fld id="{1A2ABD42-BE6B-4B8C-AD64-82F1389160F6}" type="slidenum">
              <a:rPr lang="en-ZW"/>
              <a:pPr>
                <a:defRPr/>
              </a:pPr>
              <a:t>‹#›</a:t>
            </a:fld>
            <a:endParaRPr lang="en-ZW"/>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ZW"/>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F86D56E9-12D3-49F8-ACD7-7AEF898C71AE}" type="datetimeFigureOut">
              <a:rPr lang="en-US"/>
              <a:pPr>
                <a:defRPr/>
              </a:pPr>
              <a:t>3/13/2018</a:t>
            </a:fld>
            <a:endParaRPr lang="en-ZW"/>
          </a:p>
        </p:txBody>
      </p:sp>
      <p:sp>
        <p:nvSpPr>
          <p:cNvPr id="6" name="Footer Placeholder 4"/>
          <p:cNvSpPr>
            <a:spLocks noGrp="1"/>
          </p:cNvSpPr>
          <p:nvPr>
            <p:ph type="ftr" sz="quarter" idx="11"/>
          </p:nvPr>
        </p:nvSpPr>
        <p:spPr/>
        <p:txBody>
          <a:bodyPr/>
          <a:lstStyle>
            <a:lvl1pPr>
              <a:defRPr/>
            </a:lvl1pPr>
          </a:lstStyle>
          <a:p>
            <a:pPr>
              <a:defRPr/>
            </a:pPr>
            <a:endParaRPr lang="en-ZW"/>
          </a:p>
        </p:txBody>
      </p:sp>
      <p:sp>
        <p:nvSpPr>
          <p:cNvPr id="7" name="Slide Number Placeholder 5"/>
          <p:cNvSpPr>
            <a:spLocks noGrp="1"/>
          </p:cNvSpPr>
          <p:nvPr>
            <p:ph type="sldNum" sz="quarter" idx="12"/>
          </p:nvPr>
        </p:nvSpPr>
        <p:spPr/>
        <p:txBody>
          <a:bodyPr/>
          <a:lstStyle>
            <a:lvl1pPr>
              <a:defRPr/>
            </a:lvl1pPr>
          </a:lstStyle>
          <a:p>
            <a:pPr>
              <a:defRPr/>
            </a:pPr>
            <a:fld id="{F386FD11-942A-49D6-BFD2-64991F2AF9CB}" type="slidenum">
              <a:rPr lang="en-ZW"/>
              <a:pPr>
                <a:defRPr/>
              </a:pPr>
              <a:t>‹#›</a:t>
            </a:fld>
            <a:endParaRPr lang="en-ZW"/>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W"/>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4" name="Date Placeholder 3"/>
          <p:cNvSpPr>
            <a:spLocks noGrp="1"/>
          </p:cNvSpPr>
          <p:nvPr>
            <p:ph type="dt" sz="half" idx="10"/>
          </p:nvPr>
        </p:nvSpPr>
        <p:spPr/>
        <p:txBody>
          <a:bodyPr/>
          <a:lstStyle>
            <a:lvl1pPr>
              <a:defRPr/>
            </a:lvl1pPr>
          </a:lstStyle>
          <a:p>
            <a:pPr>
              <a:defRPr/>
            </a:pPr>
            <a:fld id="{BB74248D-265E-4489-AB91-A164B32F298D}" type="datetimeFigureOut">
              <a:rPr lang="en-US"/>
              <a:pPr>
                <a:defRPr/>
              </a:pPr>
              <a:t>3/13/2018</a:t>
            </a:fld>
            <a:endParaRPr lang="en-ZW"/>
          </a:p>
        </p:txBody>
      </p:sp>
      <p:sp>
        <p:nvSpPr>
          <p:cNvPr id="5" name="Footer Placeholder 4"/>
          <p:cNvSpPr>
            <a:spLocks noGrp="1"/>
          </p:cNvSpPr>
          <p:nvPr>
            <p:ph type="ftr" sz="quarter" idx="11"/>
          </p:nvPr>
        </p:nvSpPr>
        <p:spPr/>
        <p:txBody>
          <a:bodyPr/>
          <a:lstStyle>
            <a:lvl1pPr>
              <a:defRPr/>
            </a:lvl1pPr>
          </a:lstStyle>
          <a:p>
            <a:pPr>
              <a:defRPr/>
            </a:pPr>
            <a:endParaRPr lang="en-ZW"/>
          </a:p>
        </p:txBody>
      </p:sp>
      <p:sp>
        <p:nvSpPr>
          <p:cNvPr id="6" name="Slide Number Placeholder 5"/>
          <p:cNvSpPr>
            <a:spLocks noGrp="1"/>
          </p:cNvSpPr>
          <p:nvPr>
            <p:ph type="sldNum" sz="quarter" idx="12"/>
          </p:nvPr>
        </p:nvSpPr>
        <p:spPr/>
        <p:txBody>
          <a:bodyPr/>
          <a:lstStyle>
            <a:lvl1pPr>
              <a:defRPr/>
            </a:lvl1pPr>
          </a:lstStyle>
          <a:p>
            <a:pPr>
              <a:defRPr/>
            </a:pPr>
            <a:fld id="{87A8CA88-4113-4AE5-AAD0-6E8CD64092A5}" type="slidenum">
              <a:rPr lang="en-ZW"/>
              <a:pPr>
                <a:defRPr/>
              </a:pPr>
              <a:t>‹#›</a:t>
            </a:fld>
            <a:endParaRPr lang="en-ZW"/>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ZW"/>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ZW"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0A8CA70-24B5-4BFB-95C4-993D7D9B9BC8}" type="datetimeFigureOut">
              <a:rPr lang="en-US"/>
              <a:pPr>
                <a:defRPr/>
              </a:pPr>
              <a:t>3/13/2018</a:t>
            </a:fld>
            <a:endParaRPr lang="en-ZW"/>
          </a:p>
        </p:txBody>
      </p:sp>
      <p:sp>
        <p:nvSpPr>
          <p:cNvPr id="6" name="Footer Placeholder 4"/>
          <p:cNvSpPr>
            <a:spLocks noGrp="1"/>
          </p:cNvSpPr>
          <p:nvPr>
            <p:ph type="ftr" sz="quarter" idx="11"/>
          </p:nvPr>
        </p:nvSpPr>
        <p:spPr/>
        <p:txBody>
          <a:bodyPr/>
          <a:lstStyle>
            <a:lvl1pPr>
              <a:defRPr/>
            </a:lvl1pPr>
          </a:lstStyle>
          <a:p>
            <a:pPr>
              <a:defRPr/>
            </a:pPr>
            <a:endParaRPr lang="en-ZW"/>
          </a:p>
        </p:txBody>
      </p:sp>
      <p:sp>
        <p:nvSpPr>
          <p:cNvPr id="7" name="Slide Number Placeholder 5"/>
          <p:cNvSpPr>
            <a:spLocks noGrp="1"/>
          </p:cNvSpPr>
          <p:nvPr>
            <p:ph type="sldNum" sz="quarter" idx="12"/>
          </p:nvPr>
        </p:nvSpPr>
        <p:spPr/>
        <p:txBody>
          <a:bodyPr/>
          <a:lstStyle>
            <a:lvl1pPr>
              <a:defRPr/>
            </a:lvl1pPr>
          </a:lstStyle>
          <a:p>
            <a:pPr>
              <a:defRPr/>
            </a:pPr>
            <a:fld id="{FC1F582C-01C7-4D58-9814-4DBC8F1EC44B}" type="slidenum">
              <a:rPr lang="en-ZW"/>
              <a:pPr>
                <a:defRPr/>
              </a:pPr>
              <a:t>‹#›</a:t>
            </a:fld>
            <a:endParaRPr lang="en-ZW"/>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W"/>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4" name="Date Placeholder 3"/>
          <p:cNvSpPr>
            <a:spLocks noGrp="1"/>
          </p:cNvSpPr>
          <p:nvPr>
            <p:ph type="dt" sz="half" idx="10"/>
          </p:nvPr>
        </p:nvSpPr>
        <p:spPr/>
        <p:txBody>
          <a:bodyPr/>
          <a:lstStyle>
            <a:lvl1pPr>
              <a:defRPr/>
            </a:lvl1pPr>
          </a:lstStyle>
          <a:p>
            <a:pPr>
              <a:defRPr/>
            </a:pPr>
            <a:fld id="{1D73B2E9-6B51-4F9B-B026-D58DFE0539F6}" type="datetimeFigureOut">
              <a:rPr lang="en-US"/>
              <a:pPr>
                <a:defRPr/>
              </a:pPr>
              <a:t>3/13/2018</a:t>
            </a:fld>
            <a:endParaRPr lang="en-ZW"/>
          </a:p>
        </p:txBody>
      </p:sp>
      <p:sp>
        <p:nvSpPr>
          <p:cNvPr id="5" name="Footer Placeholder 4"/>
          <p:cNvSpPr>
            <a:spLocks noGrp="1"/>
          </p:cNvSpPr>
          <p:nvPr>
            <p:ph type="ftr" sz="quarter" idx="11"/>
          </p:nvPr>
        </p:nvSpPr>
        <p:spPr/>
        <p:txBody>
          <a:bodyPr/>
          <a:lstStyle>
            <a:lvl1pPr>
              <a:defRPr/>
            </a:lvl1pPr>
          </a:lstStyle>
          <a:p>
            <a:pPr>
              <a:defRPr/>
            </a:pPr>
            <a:endParaRPr lang="en-ZW"/>
          </a:p>
        </p:txBody>
      </p:sp>
      <p:sp>
        <p:nvSpPr>
          <p:cNvPr id="6" name="Slide Number Placeholder 5"/>
          <p:cNvSpPr>
            <a:spLocks noGrp="1"/>
          </p:cNvSpPr>
          <p:nvPr>
            <p:ph type="sldNum" sz="quarter" idx="12"/>
          </p:nvPr>
        </p:nvSpPr>
        <p:spPr/>
        <p:txBody>
          <a:bodyPr/>
          <a:lstStyle>
            <a:lvl1pPr>
              <a:defRPr/>
            </a:lvl1pPr>
          </a:lstStyle>
          <a:p>
            <a:pPr>
              <a:defRPr/>
            </a:pPr>
            <a:fld id="{D4EC4E80-52E4-4709-B436-AD10251115CF}" type="slidenum">
              <a:rPr lang="en-ZW"/>
              <a:pPr>
                <a:defRPr/>
              </a:pPr>
              <a:t>‹#›</a:t>
            </a:fld>
            <a:endParaRPr lang="en-ZW"/>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ZW"/>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4" name="Date Placeholder 3"/>
          <p:cNvSpPr>
            <a:spLocks noGrp="1"/>
          </p:cNvSpPr>
          <p:nvPr>
            <p:ph type="dt" sz="half" idx="10"/>
          </p:nvPr>
        </p:nvSpPr>
        <p:spPr/>
        <p:txBody>
          <a:bodyPr/>
          <a:lstStyle>
            <a:lvl1pPr>
              <a:defRPr/>
            </a:lvl1pPr>
          </a:lstStyle>
          <a:p>
            <a:pPr>
              <a:defRPr/>
            </a:pPr>
            <a:fld id="{8BDADF72-375E-4E31-86CB-1FD21DCCA8AA}" type="datetimeFigureOut">
              <a:rPr lang="en-US"/>
              <a:pPr>
                <a:defRPr/>
              </a:pPr>
              <a:t>3/13/2018</a:t>
            </a:fld>
            <a:endParaRPr lang="en-ZW"/>
          </a:p>
        </p:txBody>
      </p:sp>
      <p:sp>
        <p:nvSpPr>
          <p:cNvPr id="5" name="Footer Placeholder 4"/>
          <p:cNvSpPr>
            <a:spLocks noGrp="1"/>
          </p:cNvSpPr>
          <p:nvPr>
            <p:ph type="ftr" sz="quarter" idx="11"/>
          </p:nvPr>
        </p:nvSpPr>
        <p:spPr/>
        <p:txBody>
          <a:bodyPr/>
          <a:lstStyle>
            <a:lvl1pPr>
              <a:defRPr/>
            </a:lvl1pPr>
          </a:lstStyle>
          <a:p>
            <a:pPr>
              <a:defRPr/>
            </a:pPr>
            <a:endParaRPr lang="en-ZW"/>
          </a:p>
        </p:txBody>
      </p:sp>
      <p:sp>
        <p:nvSpPr>
          <p:cNvPr id="6" name="Slide Number Placeholder 5"/>
          <p:cNvSpPr>
            <a:spLocks noGrp="1"/>
          </p:cNvSpPr>
          <p:nvPr>
            <p:ph type="sldNum" sz="quarter" idx="12"/>
          </p:nvPr>
        </p:nvSpPr>
        <p:spPr/>
        <p:txBody>
          <a:bodyPr/>
          <a:lstStyle>
            <a:lvl1pPr>
              <a:defRPr/>
            </a:lvl1pPr>
          </a:lstStyle>
          <a:p>
            <a:pPr>
              <a:defRPr/>
            </a:pPr>
            <a:fld id="{677F1B2A-D8AE-47B0-8FDA-3ED00E32382C}" type="slidenum">
              <a:rPr lang="en-ZW"/>
              <a:pPr>
                <a:defRPr/>
              </a:pPr>
              <a:t>‹#›</a:t>
            </a:fld>
            <a:endParaRPr lang="en-ZW"/>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ZW"/>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948249A0-F6C1-4941-ACFF-31E1F3434BDF}" type="datetimeFigureOut">
              <a:rPr lang="en-US"/>
              <a:pPr>
                <a:defRPr/>
              </a:pPr>
              <a:t>3/13/2018</a:t>
            </a:fld>
            <a:endParaRPr lang="en-ZW"/>
          </a:p>
        </p:txBody>
      </p:sp>
      <p:sp>
        <p:nvSpPr>
          <p:cNvPr id="5" name="Footer Placeholder 4"/>
          <p:cNvSpPr>
            <a:spLocks noGrp="1"/>
          </p:cNvSpPr>
          <p:nvPr>
            <p:ph type="ftr" sz="quarter" idx="11"/>
          </p:nvPr>
        </p:nvSpPr>
        <p:spPr/>
        <p:txBody>
          <a:bodyPr/>
          <a:lstStyle>
            <a:lvl1pPr>
              <a:defRPr/>
            </a:lvl1pPr>
          </a:lstStyle>
          <a:p>
            <a:pPr>
              <a:defRPr/>
            </a:pPr>
            <a:endParaRPr lang="en-ZW"/>
          </a:p>
        </p:txBody>
      </p:sp>
      <p:sp>
        <p:nvSpPr>
          <p:cNvPr id="6" name="Slide Number Placeholder 5"/>
          <p:cNvSpPr>
            <a:spLocks noGrp="1"/>
          </p:cNvSpPr>
          <p:nvPr>
            <p:ph type="sldNum" sz="quarter" idx="12"/>
          </p:nvPr>
        </p:nvSpPr>
        <p:spPr/>
        <p:txBody>
          <a:bodyPr/>
          <a:lstStyle>
            <a:lvl1pPr>
              <a:defRPr/>
            </a:lvl1pPr>
          </a:lstStyle>
          <a:p>
            <a:pPr>
              <a:defRPr/>
            </a:pPr>
            <a:fld id="{96F77671-11F3-49D7-ACCA-2D08B40CBB0C}" type="slidenum">
              <a:rPr lang="en-ZW"/>
              <a:pPr>
                <a:defRPr/>
              </a:pPr>
              <a:t>‹#›</a:t>
            </a:fld>
            <a:endParaRPr lang="en-ZW"/>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W"/>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5" name="Date Placeholder 3"/>
          <p:cNvSpPr>
            <a:spLocks noGrp="1"/>
          </p:cNvSpPr>
          <p:nvPr>
            <p:ph type="dt" sz="half" idx="10"/>
          </p:nvPr>
        </p:nvSpPr>
        <p:spPr/>
        <p:txBody>
          <a:bodyPr/>
          <a:lstStyle>
            <a:lvl1pPr>
              <a:defRPr/>
            </a:lvl1pPr>
          </a:lstStyle>
          <a:p>
            <a:pPr>
              <a:defRPr/>
            </a:pPr>
            <a:fld id="{729DEA7E-0CC0-46FD-AD72-7E785120B055}" type="datetimeFigureOut">
              <a:rPr lang="en-US"/>
              <a:pPr>
                <a:defRPr/>
              </a:pPr>
              <a:t>3/13/2018</a:t>
            </a:fld>
            <a:endParaRPr lang="en-ZW"/>
          </a:p>
        </p:txBody>
      </p:sp>
      <p:sp>
        <p:nvSpPr>
          <p:cNvPr id="6" name="Footer Placeholder 4"/>
          <p:cNvSpPr>
            <a:spLocks noGrp="1"/>
          </p:cNvSpPr>
          <p:nvPr>
            <p:ph type="ftr" sz="quarter" idx="11"/>
          </p:nvPr>
        </p:nvSpPr>
        <p:spPr/>
        <p:txBody>
          <a:bodyPr/>
          <a:lstStyle>
            <a:lvl1pPr>
              <a:defRPr/>
            </a:lvl1pPr>
          </a:lstStyle>
          <a:p>
            <a:pPr>
              <a:defRPr/>
            </a:pPr>
            <a:endParaRPr lang="en-ZW"/>
          </a:p>
        </p:txBody>
      </p:sp>
      <p:sp>
        <p:nvSpPr>
          <p:cNvPr id="7" name="Slide Number Placeholder 5"/>
          <p:cNvSpPr>
            <a:spLocks noGrp="1"/>
          </p:cNvSpPr>
          <p:nvPr>
            <p:ph type="sldNum" sz="quarter" idx="12"/>
          </p:nvPr>
        </p:nvSpPr>
        <p:spPr/>
        <p:txBody>
          <a:bodyPr/>
          <a:lstStyle>
            <a:lvl1pPr>
              <a:defRPr/>
            </a:lvl1pPr>
          </a:lstStyle>
          <a:p>
            <a:pPr>
              <a:defRPr/>
            </a:pPr>
            <a:fld id="{3596F2CB-0718-477D-8183-D58E7AD86B0F}" type="slidenum">
              <a:rPr lang="en-ZW"/>
              <a:pPr>
                <a:defRPr/>
              </a:pPr>
              <a:t>‹#›</a:t>
            </a:fld>
            <a:endParaRPr lang="en-ZW"/>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ZW"/>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7" name="Date Placeholder 3"/>
          <p:cNvSpPr>
            <a:spLocks noGrp="1"/>
          </p:cNvSpPr>
          <p:nvPr>
            <p:ph type="dt" sz="half" idx="10"/>
          </p:nvPr>
        </p:nvSpPr>
        <p:spPr/>
        <p:txBody>
          <a:bodyPr/>
          <a:lstStyle>
            <a:lvl1pPr>
              <a:defRPr/>
            </a:lvl1pPr>
          </a:lstStyle>
          <a:p>
            <a:pPr>
              <a:defRPr/>
            </a:pPr>
            <a:fld id="{0151923C-8F61-49F1-97AF-75C5D55789DC}" type="datetimeFigureOut">
              <a:rPr lang="en-US"/>
              <a:pPr>
                <a:defRPr/>
              </a:pPr>
              <a:t>3/13/2018</a:t>
            </a:fld>
            <a:endParaRPr lang="en-ZW"/>
          </a:p>
        </p:txBody>
      </p:sp>
      <p:sp>
        <p:nvSpPr>
          <p:cNvPr id="8" name="Footer Placeholder 4"/>
          <p:cNvSpPr>
            <a:spLocks noGrp="1"/>
          </p:cNvSpPr>
          <p:nvPr>
            <p:ph type="ftr" sz="quarter" idx="11"/>
          </p:nvPr>
        </p:nvSpPr>
        <p:spPr/>
        <p:txBody>
          <a:bodyPr/>
          <a:lstStyle>
            <a:lvl1pPr>
              <a:defRPr/>
            </a:lvl1pPr>
          </a:lstStyle>
          <a:p>
            <a:pPr>
              <a:defRPr/>
            </a:pPr>
            <a:endParaRPr lang="en-ZW"/>
          </a:p>
        </p:txBody>
      </p:sp>
      <p:sp>
        <p:nvSpPr>
          <p:cNvPr id="9" name="Slide Number Placeholder 5"/>
          <p:cNvSpPr>
            <a:spLocks noGrp="1"/>
          </p:cNvSpPr>
          <p:nvPr>
            <p:ph type="sldNum" sz="quarter" idx="12"/>
          </p:nvPr>
        </p:nvSpPr>
        <p:spPr/>
        <p:txBody>
          <a:bodyPr/>
          <a:lstStyle>
            <a:lvl1pPr>
              <a:defRPr/>
            </a:lvl1pPr>
          </a:lstStyle>
          <a:p>
            <a:pPr>
              <a:defRPr/>
            </a:pPr>
            <a:fld id="{1A6ED9D2-4F78-4B16-99A1-18314CCE661B}" type="slidenum">
              <a:rPr lang="en-ZW"/>
              <a:pPr>
                <a:defRPr/>
              </a:pPr>
              <a:t>‹#›</a:t>
            </a:fld>
            <a:endParaRPr lang="en-ZW"/>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W"/>
          </a:p>
        </p:txBody>
      </p:sp>
      <p:sp>
        <p:nvSpPr>
          <p:cNvPr id="3" name="Date Placeholder 3"/>
          <p:cNvSpPr>
            <a:spLocks noGrp="1"/>
          </p:cNvSpPr>
          <p:nvPr>
            <p:ph type="dt" sz="half" idx="10"/>
          </p:nvPr>
        </p:nvSpPr>
        <p:spPr/>
        <p:txBody>
          <a:bodyPr/>
          <a:lstStyle>
            <a:lvl1pPr>
              <a:defRPr/>
            </a:lvl1pPr>
          </a:lstStyle>
          <a:p>
            <a:pPr>
              <a:defRPr/>
            </a:pPr>
            <a:fld id="{B627CA83-2515-46D9-ADA9-DF9E1C27C2EC}" type="datetimeFigureOut">
              <a:rPr lang="en-US"/>
              <a:pPr>
                <a:defRPr/>
              </a:pPr>
              <a:t>3/13/2018</a:t>
            </a:fld>
            <a:endParaRPr lang="en-ZW"/>
          </a:p>
        </p:txBody>
      </p:sp>
      <p:sp>
        <p:nvSpPr>
          <p:cNvPr id="4" name="Footer Placeholder 4"/>
          <p:cNvSpPr>
            <a:spLocks noGrp="1"/>
          </p:cNvSpPr>
          <p:nvPr>
            <p:ph type="ftr" sz="quarter" idx="11"/>
          </p:nvPr>
        </p:nvSpPr>
        <p:spPr/>
        <p:txBody>
          <a:bodyPr/>
          <a:lstStyle>
            <a:lvl1pPr>
              <a:defRPr/>
            </a:lvl1pPr>
          </a:lstStyle>
          <a:p>
            <a:pPr>
              <a:defRPr/>
            </a:pPr>
            <a:endParaRPr lang="en-ZW"/>
          </a:p>
        </p:txBody>
      </p:sp>
      <p:sp>
        <p:nvSpPr>
          <p:cNvPr id="5" name="Slide Number Placeholder 5"/>
          <p:cNvSpPr>
            <a:spLocks noGrp="1"/>
          </p:cNvSpPr>
          <p:nvPr>
            <p:ph type="sldNum" sz="quarter" idx="12"/>
          </p:nvPr>
        </p:nvSpPr>
        <p:spPr/>
        <p:txBody>
          <a:bodyPr/>
          <a:lstStyle>
            <a:lvl1pPr>
              <a:defRPr/>
            </a:lvl1pPr>
          </a:lstStyle>
          <a:p>
            <a:pPr>
              <a:defRPr/>
            </a:pPr>
            <a:fld id="{1615F846-2367-464A-B274-FD96D0DB3873}" type="slidenum">
              <a:rPr lang="en-ZW"/>
              <a:pPr>
                <a:defRPr/>
              </a:pPr>
              <a:t>‹#›</a:t>
            </a:fld>
            <a:endParaRPr lang="en-ZW"/>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68C5CCD-6B72-4156-A455-8C0CD180E96E}" type="datetimeFigureOut">
              <a:rPr lang="en-US"/>
              <a:pPr>
                <a:defRPr/>
              </a:pPr>
              <a:t>3/13/2018</a:t>
            </a:fld>
            <a:endParaRPr lang="en-ZW"/>
          </a:p>
        </p:txBody>
      </p:sp>
      <p:sp>
        <p:nvSpPr>
          <p:cNvPr id="3" name="Footer Placeholder 4"/>
          <p:cNvSpPr>
            <a:spLocks noGrp="1"/>
          </p:cNvSpPr>
          <p:nvPr>
            <p:ph type="ftr" sz="quarter" idx="11"/>
          </p:nvPr>
        </p:nvSpPr>
        <p:spPr/>
        <p:txBody>
          <a:bodyPr/>
          <a:lstStyle>
            <a:lvl1pPr>
              <a:defRPr/>
            </a:lvl1pPr>
          </a:lstStyle>
          <a:p>
            <a:pPr>
              <a:defRPr/>
            </a:pPr>
            <a:endParaRPr lang="en-ZW"/>
          </a:p>
        </p:txBody>
      </p:sp>
      <p:sp>
        <p:nvSpPr>
          <p:cNvPr id="4" name="Slide Number Placeholder 5"/>
          <p:cNvSpPr>
            <a:spLocks noGrp="1"/>
          </p:cNvSpPr>
          <p:nvPr>
            <p:ph type="sldNum" sz="quarter" idx="12"/>
          </p:nvPr>
        </p:nvSpPr>
        <p:spPr/>
        <p:txBody>
          <a:bodyPr/>
          <a:lstStyle>
            <a:lvl1pPr>
              <a:defRPr/>
            </a:lvl1pPr>
          </a:lstStyle>
          <a:p>
            <a:pPr>
              <a:defRPr/>
            </a:pPr>
            <a:fld id="{F1B6E036-4995-4598-B9FF-6B6EACA3710F}" type="slidenum">
              <a:rPr lang="en-ZW"/>
              <a:pPr>
                <a:defRPr/>
              </a:pPr>
              <a:t>‹#›</a:t>
            </a:fld>
            <a:endParaRPr lang="en-ZW"/>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ZW"/>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2025876-1131-4FD1-B97B-2520990664B3}" type="datetimeFigureOut">
              <a:rPr lang="en-US"/>
              <a:pPr>
                <a:defRPr/>
              </a:pPr>
              <a:t>3/13/2018</a:t>
            </a:fld>
            <a:endParaRPr lang="en-ZW"/>
          </a:p>
        </p:txBody>
      </p:sp>
      <p:sp>
        <p:nvSpPr>
          <p:cNvPr id="6" name="Footer Placeholder 4"/>
          <p:cNvSpPr>
            <a:spLocks noGrp="1"/>
          </p:cNvSpPr>
          <p:nvPr>
            <p:ph type="ftr" sz="quarter" idx="11"/>
          </p:nvPr>
        </p:nvSpPr>
        <p:spPr/>
        <p:txBody>
          <a:bodyPr/>
          <a:lstStyle>
            <a:lvl1pPr>
              <a:defRPr/>
            </a:lvl1pPr>
          </a:lstStyle>
          <a:p>
            <a:pPr>
              <a:defRPr/>
            </a:pPr>
            <a:endParaRPr lang="en-ZW"/>
          </a:p>
        </p:txBody>
      </p:sp>
      <p:sp>
        <p:nvSpPr>
          <p:cNvPr id="7" name="Slide Number Placeholder 5"/>
          <p:cNvSpPr>
            <a:spLocks noGrp="1"/>
          </p:cNvSpPr>
          <p:nvPr>
            <p:ph type="sldNum" sz="quarter" idx="12"/>
          </p:nvPr>
        </p:nvSpPr>
        <p:spPr/>
        <p:txBody>
          <a:bodyPr/>
          <a:lstStyle>
            <a:lvl1pPr>
              <a:defRPr/>
            </a:lvl1pPr>
          </a:lstStyle>
          <a:p>
            <a:pPr>
              <a:defRPr/>
            </a:pPr>
            <a:fld id="{5A050B0B-3F83-4E17-A4AB-C946A70DF945}" type="slidenum">
              <a:rPr lang="en-ZW"/>
              <a:pPr>
                <a:defRPr/>
              </a:pPr>
              <a:t>‹#›</a:t>
            </a:fld>
            <a:endParaRPr lang="en-ZW"/>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ZW"/>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ZW"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334526A-281D-43FE-BB9F-C97860903D4D}" type="datetimeFigureOut">
              <a:rPr lang="en-US"/>
              <a:pPr>
                <a:defRPr/>
              </a:pPr>
              <a:t>3/13/2018</a:t>
            </a:fld>
            <a:endParaRPr lang="en-ZW"/>
          </a:p>
        </p:txBody>
      </p:sp>
      <p:sp>
        <p:nvSpPr>
          <p:cNvPr id="6" name="Footer Placeholder 4"/>
          <p:cNvSpPr>
            <a:spLocks noGrp="1"/>
          </p:cNvSpPr>
          <p:nvPr>
            <p:ph type="ftr" sz="quarter" idx="11"/>
          </p:nvPr>
        </p:nvSpPr>
        <p:spPr/>
        <p:txBody>
          <a:bodyPr/>
          <a:lstStyle>
            <a:lvl1pPr>
              <a:defRPr/>
            </a:lvl1pPr>
          </a:lstStyle>
          <a:p>
            <a:pPr>
              <a:defRPr/>
            </a:pPr>
            <a:endParaRPr lang="en-ZW"/>
          </a:p>
        </p:txBody>
      </p:sp>
      <p:sp>
        <p:nvSpPr>
          <p:cNvPr id="7" name="Slide Number Placeholder 5"/>
          <p:cNvSpPr>
            <a:spLocks noGrp="1"/>
          </p:cNvSpPr>
          <p:nvPr>
            <p:ph type="sldNum" sz="quarter" idx="12"/>
          </p:nvPr>
        </p:nvSpPr>
        <p:spPr/>
        <p:txBody>
          <a:bodyPr/>
          <a:lstStyle>
            <a:lvl1pPr>
              <a:defRPr/>
            </a:lvl1pPr>
          </a:lstStyle>
          <a:p>
            <a:pPr>
              <a:defRPr/>
            </a:pPr>
            <a:fld id="{C35E3D2B-CE3B-40B4-9C4D-BA62F9618838}" type="slidenum">
              <a:rPr lang="en-ZW"/>
              <a:pPr>
                <a:defRPr/>
              </a:pPr>
              <a:t>‹#›</a:t>
            </a:fld>
            <a:endParaRPr lang="en-ZW"/>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ZW"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41CBE944-1CF5-4409-AF34-F375F4DEB885}" type="datetimeFigureOut">
              <a:rPr lang="en-US"/>
              <a:pPr>
                <a:defRPr/>
              </a:pPr>
              <a:t>3/13/2018</a:t>
            </a:fld>
            <a:endParaRPr lang="en-ZW"/>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ZW"/>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F23956CA-D640-4D21-ADC0-6D70FAF4969F}" type="slidenum">
              <a:rPr lang="en-ZW"/>
              <a:pPr>
                <a:defRPr/>
              </a:pPr>
              <a:t>‹#›</a:t>
            </a:fld>
            <a:endParaRPr lang="en-ZW"/>
          </a:p>
        </p:txBody>
      </p:sp>
    </p:spTree>
  </p:cSld>
  <p:clrMap bg1="lt1" tx1="dk1" bg2="lt2" tx2="dk2" accent1="accent1" accent2="accent2" accent3="accent3" accent4="accent4" accent5="accent5" accent6="accent6" hlink="hlink" folHlink="folHlink"/>
  <p:sldLayoutIdLst>
    <p:sldLayoutId id="2147483878" r:id="rId1"/>
    <p:sldLayoutId id="2147483879" r:id="rId2"/>
    <p:sldLayoutId id="2147483880" r:id="rId3"/>
    <p:sldLayoutId id="2147483881" r:id="rId4"/>
    <p:sldLayoutId id="2147483882" r:id="rId5"/>
    <p:sldLayoutId id="2147483883" r:id="rId6"/>
    <p:sldLayoutId id="2147483884" r:id="rId7"/>
    <p:sldLayoutId id="2147483885" r:id="rId8"/>
    <p:sldLayoutId id="2147483886" r:id="rId9"/>
    <p:sldLayoutId id="2147483887" r:id="rId10"/>
    <p:sldLayoutId id="2147483888"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ZW" smtClean="0"/>
          </a:p>
        </p:txBody>
      </p:sp>
      <p:sp>
        <p:nvSpPr>
          <p:cNvPr id="205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024F8D24-2435-4101-9D17-AA81CBC407C1}" type="datetimeFigureOut">
              <a:rPr lang="en-US"/>
              <a:pPr>
                <a:defRPr/>
              </a:pPr>
              <a:t>3/13/2018</a:t>
            </a:fld>
            <a:endParaRPr lang="en-ZW"/>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ZW"/>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7922A853-F7F5-495E-B783-C71FF17356F5}" type="slidenum">
              <a:rPr lang="en-ZW"/>
              <a:pPr>
                <a:defRPr/>
              </a:pPr>
              <a:t>‹#›</a:t>
            </a:fld>
            <a:endParaRPr lang="en-ZW"/>
          </a:p>
        </p:txBody>
      </p:sp>
    </p:spTree>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endParaRPr lang="en-IN" smtClean="0"/>
          </a:p>
        </p:txBody>
      </p:sp>
      <p:sp>
        <p:nvSpPr>
          <p:cNvPr id="4099" name="Content Placeholder 2"/>
          <p:cNvSpPr>
            <a:spLocks noGrp="1"/>
          </p:cNvSpPr>
          <p:nvPr>
            <p:ph idx="1"/>
          </p:nvPr>
        </p:nvSpPr>
        <p:spPr/>
        <p:txBody>
          <a:bodyPr/>
          <a:lstStyle/>
          <a:p>
            <a:endParaRPr lang="en-IN" smtClean="0"/>
          </a:p>
        </p:txBody>
      </p:sp>
      <p:sp>
        <p:nvSpPr>
          <p:cNvPr id="4100" name="Rectangle 3"/>
          <p:cNvSpPr>
            <a:spLocks noChangeArrowheads="1"/>
          </p:cNvSpPr>
          <p:nvPr/>
        </p:nvSpPr>
        <p:spPr bwMode="auto">
          <a:xfrm>
            <a:off x="2808288" y="3244850"/>
            <a:ext cx="3527425" cy="368300"/>
          </a:xfrm>
          <a:prstGeom prst="rect">
            <a:avLst/>
          </a:prstGeom>
          <a:noFill/>
          <a:ln w="9525">
            <a:noFill/>
            <a:miter lim="800000"/>
            <a:headEnd/>
            <a:tailEnd/>
          </a:ln>
        </p:spPr>
        <p:txBody>
          <a:bodyPr wrap="none">
            <a:spAutoFit/>
          </a:bodyPr>
          <a:lstStyle/>
          <a:p>
            <a:r>
              <a:rPr lang="hi-IN"/>
              <a:t>जल ईश्वर का दिया अमूल्य वरदान है।</a:t>
            </a:r>
            <a:endParaRPr lang="en-IN"/>
          </a:p>
        </p:txBody>
      </p:sp>
      <p:pic>
        <p:nvPicPr>
          <p:cNvPr id="4101" name="Picture 2" descr="Image result for ppt backgrounds water"/>
          <p:cNvPicPr>
            <a:picLocks noChangeAspect="1" noChangeArrowheads="1"/>
          </p:cNvPicPr>
          <p:nvPr/>
        </p:nvPicPr>
        <p:blipFill>
          <a:blip r:embed="rId2">
            <a:lum bright="24000"/>
          </a:blip>
          <a:srcRect/>
          <a:stretch>
            <a:fillRect/>
          </a:stretch>
        </p:blipFill>
        <p:spPr bwMode="auto">
          <a:xfrm>
            <a:off x="0" y="0"/>
            <a:ext cx="9144000" cy="6858000"/>
          </a:xfrm>
          <a:prstGeom prst="rect">
            <a:avLst/>
          </a:prstGeom>
          <a:noFill/>
          <a:ln w="9525">
            <a:noFill/>
            <a:miter lim="800000"/>
            <a:headEnd/>
            <a:tailEnd/>
          </a:ln>
        </p:spPr>
      </p:pic>
      <p:sp>
        <p:nvSpPr>
          <p:cNvPr id="4102" name="Rectangle 5"/>
          <p:cNvSpPr>
            <a:spLocks noChangeArrowheads="1"/>
          </p:cNvSpPr>
          <p:nvPr/>
        </p:nvSpPr>
        <p:spPr bwMode="auto">
          <a:xfrm>
            <a:off x="381000" y="4419600"/>
            <a:ext cx="8763000" cy="1508125"/>
          </a:xfrm>
          <a:prstGeom prst="rect">
            <a:avLst/>
          </a:prstGeom>
          <a:noFill/>
          <a:ln w="9525">
            <a:noFill/>
            <a:miter lim="800000"/>
            <a:headEnd/>
            <a:tailEnd/>
          </a:ln>
        </p:spPr>
        <p:txBody>
          <a:bodyPr>
            <a:spAutoFit/>
          </a:bodyPr>
          <a:lstStyle/>
          <a:p>
            <a:pPr algn="ctr"/>
            <a:r>
              <a:rPr lang="en-IN" sz="2800" b="1" i="1"/>
              <a:t>						</a:t>
            </a:r>
            <a:r>
              <a:rPr lang="en-IN" sz="2800" b="1">
                <a:solidFill>
                  <a:srgbClr val="7030A0"/>
                </a:solidFill>
              </a:rPr>
              <a:t>T. D. SHARMA</a:t>
            </a:r>
          </a:p>
          <a:p>
            <a:r>
              <a:rPr lang="en-IN" sz="3200" b="1"/>
              <a:t>Ministry of Water Resources, </a:t>
            </a:r>
            <a:br>
              <a:rPr lang="en-IN" sz="3200" b="1"/>
            </a:br>
            <a:r>
              <a:rPr lang="en-IN" sz="3200" b="1"/>
              <a:t>River Development &amp; Ganga Rejuvenation</a:t>
            </a:r>
          </a:p>
        </p:txBody>
      </p:sp>
      <p:sp>
        <p:nvSpPr>
          <p:cNvPr id="4103" name="Rectangle 6"/>
          <p:cNvSpPr>
            <a:spLocks noChangeArrowheads="1"/>
          </p:cNvSpPr>
          <p:nvPr/>
        </p:nvSpPr>
        <p:spPr bwMode="auto">
          <a:xfrm>
            <a:off x="381000" y="228600"/>
            <a:ext cx="5715000" cy="3539430"/>
          </a:xfrm>
          <a:prstGeom prst="rect">
            <a:avLst/>
          </a:prstGeom>
          <a:noFill/>
          <a:ln w="9525">
            <a:noFill/>
            <a:miter lim="800000"/>
            <a:headEnd/>
            <a:tailEnd/>
          </a:ln>
        </p:spPr>
        <p:txBody>
          <a:bodyPr>
            <a:spAutoFit/>
          </a:bodyPr>
          <a:lstStyle/>
          <a:p>
            <a:pPr>
              <a:buFont typeface="Arial" charset="0"/>
              <a:buNone/>
            </a:pPr>
            <a:r>
              <a:rPr lang="en-US" sz="3200" b="1" dirty="0">
                <a:solidFill>
                  <a:srgbClr val="000099"/>
                </a:solidFill>
              </a:rPr>
              <a:t>COMMAND AREA DEVELOPMENT</a:t>
            </a:r>
            <a:br>
              <a:rPr lang="en-US" sz="3200" b="1" dirty="0">
                <a:solidFill>
                  <a:srgbClr val="000099"/>
                </a:solidFill>
              </a:rPr>
            </a:br>
            <a:r>
              <a:rPr lang="en-US" sz="3200" b="1" dirty="0">
                <a:solidFill>
                  <a:srgbClr val="000099"/>
                </a:solidFill>
              </a:rPr>
              <a:t>AND WATER MANAGEMENT (CADWM)</a:t>
            </a:r>
          </a:p>
          <a:p>
            <a:pPr>
              <a:buFont typeface="Arial" charset="0"/>
              <a:buNone/>
            </a:pPr>
            <a:r>
              <a:rPr lang="en-US" sz="3200" b="1" dirty="0">
                <a:solidFill>
                  <a:srgbClr val="000099"/>
                </a:solidFill>
              </a:rPr>
              <a:t>PROGRAMME </a:t>
            </a:r>
            <a:r>
              <a:rPr lang="en-US" sz="3200" b="1" dirty="0" smtClean="0">
                <a:solidFill>
                  <a:srgbClr val="000099"/>
                </a:solidFill>
              </a:rPr>
              <a:t>IMPLEMENTATION </a:t>
            </a:r>
          </a:p>
          <a:p>
            <a:pPr>
              <a:buFont typeface="Arial" charset="0"/>
              <a:buNone/>
            </a:pPr>
            <a:r>
              <a:rPr lang="en-US" sz="3200" b="1" dirty="0" smtClean="0">
                <a:solidFill>
                  <a:srgbClr val="000099"/>
                </a:solidFill>
              </a:rPr>
              <a:t>UNDER </a:t>
            </a:r>
            <a:r>
              <a:rPr lang="en-US" sz="3200" b="1" dirty="0">
                <a:solidFill>
                  <a:srgbClr val="000099"/>
                </a:solidFill>
              </a:rPr>
              <a:t>PMKSY</a:t>
            </a:r>
            <a:endParaRPr lang="en-IN" sz="3200" b="1" dirty="0">
              <a:solidFill>
                <a:schemeClr val="tx2"/>
              </a:solidFill>
            </a:endParaRPr>
          </a:p>
        </p:txBody>
      </p:sp>
      <p:sp>
        <p:nvSpPr>
          <p:cNvPr id="4104" name="Rectangle 7"/>
          <p:cNvSpPr>
            <a:spLocks noChangeArrowheads="1"/>
          </p:cNvSpPr>
          <p:nvPr/>
        </p:nvSpPr>
        <p:spPr bwMode="auto">
          <a:xfrm>
            <a:off x="5257800" y="6248400"/>
            <a:ext cx="3886200" cy="523875"/>
          </a:xfrm>
          <a:prstGeom prst="rect">
            <a:avLst/>
          </a:prstGeom>
          <a:noFill/>
          <a:ln w="9525">
            <a:noFill/>
            <a:miter lim="800000"/>
            <a:headEnd/>
            <a:tailEnd/>
          </a:ln>
        </p:spPr>
        <p:txBody>
          <a:bodyPr>
            <a:spAutoFit/>
          </a:bodyPr>
          <a:lstStyle/>
          <a:p>
            <a:pPr algn="ctr">
              <a:buFont typeface="Arial" charset="0"/>
              <a:buNone/>
            </a:pPr>
            <a:r>
              <a:rPr lang="en-IN" sz="2800" b="1" baseline="30000">
                <a:solidFill>
                  <a:schemeClr val="tx2"/>
                </a:solidFill>
              </a:rPr>
              <a:t> </a:t>
            </a:r>
            <a:r>
              <a:rPr lang="en-IN" sz="2800" b="1">
                <a:solidFill>
                  <a:schemeClr val="tx2"/>
                </a:solidFill>
              </a:rPr>
              <a:t> 13</a:t>
            </a:r>
            <a:r>
              <a:rPr lang="en-IN" sz="2800" b="1" baseline="30000">
                <a:solidFill>
                  <a:schemeClr val="tx2"/>
                </a:solidFill>
              </a:rPr>
              <a:t>th</a:t>
            </a:r>
            <a:r>
              <a:rPr lang="en-IN" sz="2800" b="1">
                <a:solidFill>
                  <a:schemeClr val="tx2"/>
                </a:solidFill>
              </a:rPr>
              <a:t> March 2018</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457200" y="274638"/>
            <a:ext cx="8229600" cy="715962"/>
          </a:xfrm>
        </p:spPr>
        <p:txBody>
          <a:bodyPr/>
          <a:lstStyle/>
          <a:p>
            <a:r>
              <a:rPr lang="en-IN" sz="3200" b="1" smtClean="0"/>
              <a:t>Financial Progress of CADWM works- contd.</a:t>
            </a:r>
            <a:endParaRPr lang="en-IN" sz="3200" smtClean="0"/>
          </a:p>
        </p:txBody>
      </p:sp>
      <p:graphicFrame>
        <p:nvGraphicFramePr>
          <p:cNvPr id="4" name="Content Placeholder 3"/>
          <p:cNvGraphicFramePr>
            <a:graphicFrameLocks noGrp="1"/>
          </p:cNvGraphicFramePr>
          <p:nvPr>
            <p:ph idx="1"/>
          </p:nvPr>
        </p:nvGraphicFramePr>
        <p:xfrm>
          <a:off x="0" y="914400"/>
          <a:ext cx="9144000" cy="59436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457200" y="0"/>
            <a:ext cx="8229600" cy="685800"/>
          </a:xfrm>
        </p:spPr>
        <p:txBody>
          <a:bodyPr/>
          <a:lstStyle/>
          <a:p>
            <a:r>
              <a:rPr lang="en-IN" sz="3200" b="1" smtClean="0"/>
              <a:t>Financial Progress of CADWM works- contd.</a:t>
            </a:r>
            <a:endParaRPr lang="en-IN" sz="3200" smtClean="0"/>
          </a:p>
        </p:txBody>
      </p:sp>
      <p:graphicFrame>
        <p:nvGraphicFramePr>
          <p:cNvPr id="4" name="Content Placeholder 3"/>
          <p:cNvGraphicFramePr>
            <a:graphicFrameLocks noGrp="1"/>
          </p:cNvGraphicFramePr>
          <p:nvPr>
            <p:ph idx="1"/>
          </p:nvPr>
        </p:nvGraphicFramePr>
        <p:xfrm>
          <a:off x="152400" y="762000"/>
          <a:ext cx="8686800" cy="58674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457200" y="0"/>
            <a:ext cx="7696200" cy="533400"/>
          </a:xfrm>
        </p:spPr>
        <p:txBody>
          <a:bodyPr/>
          <a:lstStyle/>
          <a:p>
            <a:r>
              <a:rPr lang="en-US" sz="3200" b="1" u="sng" smtClean="0"/>
              <a:t>Monitoring of CADWM works</a:t>
            </a:r>
            <a:endParaRPr lang="en-IN" sz="3200" b="1" u="sng" smtClean="0"/>
          </a:p>
        </p:txBody>
      </p:sp>
      <p:sp>
        <p:nvSpPr>
          <p:cNvPr id="18435" name="Content Placeholder 2"/>
          <p:cNvSpPr>
            <a:spLocks noGrp="1"/>
          </p:cNvSpPr>
          <p:nvPr>
            <p:ph idx="1"/>
          </p:nvPr>
        </p:nvSpPr>
        <p:spPr>
          <a:xfrm>
            <a:off x="152400" y="457200"/>
            <a:ext cx="8839200" cy="6172200"/>
          </a:xfrm>
        </p:spPr>
        <p:txBody>
          <a:bodyPr/>
          <a:lstStyle/>
          <a:p>
            <a:pPr algn="just"/>
            <a:r>
              <a:rPr lang="en-IN" sz="2000" smtClean="0">
                <a:latin typeface="Arial" charset="0"/>
                <a:cs typeface="Arial" charset="0"/>
              </a:rPr>
              <a:t>CAD cells of CWC have undertaken Monitoring visits to  19 CAD projects under PMKSY during 2017-18</a:t>
            </a:r>
          </a:p>
          <a:p>
            <a:pPr algn="just"/>
            <a:r>
              <a:rPr lang="en-IN" sz="2000" smtClean="0">
                <a:latin typeface="Arial" charset="0"/>
                <a:cs typeface="Arial" charset="0"/>
              </a:rPr>
              <a:t>Project Monitoring Unit (PMU) have undertaken Monitoring visits to  41  Projects under PMKSY during 2017-18</a:t>
            </a:r>
          </a:p>
          <a:p>
            <a:pPr algn="just"/>
            <a:r>
              <a:rPr lang="en-IN" sz="2000" smtClean="0">
                <a:latin typeface="Arial" charset="0"/>
                <a:cs typeface="Arial" charset="0"/>
              </a:rPr>
              <a:t>Two meetings of the Project Implementation Review Committee  (PIRC), have been held during 2017-18 </a:t>
            </a:r>
            <a:r>
              <a:rPr lang="en-IN" sz="1400" smtClean="0">
                <a:latin typeface="Arial" charset="0"/>
                <a:cs typeface="Arial" charset="0"/>
              </a:rPr>
              <a:t>(Bhubaneshwar- April, 2017; Shivpuri- November, 2017)</a:t>
            </a:r>
          </a:p>
          <a:p>
            <a:pPr algn="just"/>
            <a:r>
              <a:rPr lang="en-IN" sz="2000" smtClean="0">
                <a:latin typeface="Arial" charset="0"/>
                <a:cs typeface="Arial" charset="0"/>
              </a:rPr>
              <a:t>Ho’nble Minister, WR took  5 review meetings of PMKSY Projects of various states at Delhi, Mumbai and Nagpur during 2017-18 with focus on CAD implementation.</a:t>
            </a:r>
          </a:p>
          <a:p>
            <a:pPr algn="just"/>
            <a:r>
              <a:rPr lang="en-IN" sz="2000" smtClean="0">
                <a:latin typeface="Arial" charset="0"/>
                <a:cs typeface="Arial" charset="0"/>
              </a:rPr>
              <a:t>During 2017-18, Secretary WR has taken 3 review meetings with different states by video-conferencing and 4 review meetings at Delhi to monitor progress of PMKSY Projects including CADWM works.</a:t>
            </a:r>
          </a:p>
          <a:p>
            <a:pPr algn="just"/>
            <a:r>
              <a:rPr lang="en-IN" sz="2000" smtClean="0">
                <a:latin typeface="Arial" charset="0"/>
                <a:cs typeface="Arial" charset="0"/>
              </a:rPr>
              <a:t>Command Area Development &amp; Water Management Information System (CADWM-IS) has become operational.  State-Nodal and Project-Nodal Officers have been identified and role based activities initiated. Including the Central-Nodal Officers, a total of 210 user-IDs have been activated.</a:t>
            </a:r>
          </a:p>
          <a:p>
            <a:pPr algn="just"/>
            <a:r>
              <a:rPr lang="en-IN" sz="2000" smtClean="0">
                <a:latin typeface="Arial" charset="0"/>
                <a:cs typeface="Arial" charset="0"/>
              </a:rPr>
              <a:t>MIS Data has been captured for about 38 projects and information/ analysis in respect of these projects is available on Dashboard. Scope of CADWM-IS is also being enhanced for facilitating CA release process.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381000"/>
            <a:ext cx="8229600" cy="1219200"/>
          </a:xfrm>
        </p:spPr>
        <p:txBody>
          <a:bodyPr/>
          <a:lstStyle/>
          <a:p>
            <a:r>
              <a:rPr lang="en-US" smtClean="0"/>
              <a:t>Field Channels</a:t>
            </a:r>
          </a:p>
        </p:txBody>
      </p:sp>
      <p:pic>
        <p:nvPicPr>
          <p:cNvPr id="8195" name="Picture 4" descr="pic2"/>
          <p:cNvPicPr>
            <a:picLocks noGrp="1" noChangeAspect="1" noChangeArrowheads="1"/>
          </p:cNvPicPr>
          <p:nvPr>
            <p:ph idx="1"/>
          </p:nvPr>
        </p:nvPicPr>
        <p:blipFill>
          <a:blip r:embed="rId2"/>
          <a:srcRect t="11412" b="12553"/>
          <a:stretch>
            <a:fillRect/>
          </a:stretch>
        </p:blipFill>
        <p:spPr>
          <a:xfrm>
            <a:off x="4495800" y="2209800"/>
            <a:ext cx="4648200" cy="4419600"/>
          </a:xfrm>
          <a:noFill/>
        </p:spPr>
      </p:pic>
      <p:pic>
        <p:nvPicPr>
          <p:cNvPr id="8196" name="Picture 4" descr="pic5"/>
          <p:cNvPicPr>
            <a:picLocks noChangeAspect="1" noChangeArrowheads="1"/>
          </p:cNvPicPr>
          <p:nvPr/>
        </p:nvPicPr>
        <p:blipFill>
          <a:blip r:embed="rId3"/>
          <a:srcRect t="23434" b="4688"/>
          <a:stretch>
            <a:fillRect/>
          </a:stretch>
        </p:blipFill>
        <p:spPr bwMode="auto">
          <a:xfrm>
            <a:off x="0" y="2209800"/>
            <a:ext cx="4343400" cy="4440238"/>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457200" y="152400"/>
            <a:ext cx="8229600" cy="457200"/>
          </a:xfrm>
        </p:spPr>
        <p:txBody>
          <a:bodyPr/>
          <a:lstStyle/>
          <a:p>
            <a:r>
              <a:rPr lang="en-ZW" sz="3200" b="1" u="sng" smtClean="0"/>
              <a:t>CADWM Progress- Reasons for Delay</a:t>
            </a:r>
          </a:p>
        </p:txBody>
      </p:sp>
      <p:sp>
        <p:nvSpPr>
          <p:cNvPr id="19459" name="Content Placeholder 2"/>
          <p:cNvSpPr>
            <a:spLocks noGrp="1"/>
          </p:cNvSpPr>
          <p:nvPr>
            <p:ph idx="1"/>
          </p:nvPr>
        </p:nvSpPr>
        <p:spPr>
          <a:xfrm>
            <a:off x="228600" y="762000"/>
            <a:ext cx="8763000" cy="5867400"/>
          </a:xfrm>
        </p:spPr>
        <p:txBody>
          <a:bodyPr/>
          <a:lstStyle/>
          <a:p>
            <a:pPr algn="just"/>
            <a:r>
              <a:rPr lang="en-IN" sz="2000" smtClean="0">
                <a:latin typeface="Arial" charset="0"/>
                <a:cs typeface="Arial" charset="0"/>
              </a:rPr>
              <a:t>Lag in progress of AIBP components delaying the hydraulic connectivity.</a:t>
            </a:r>
          </a:p>
          <a:p>
            <a:pPr algn="just"/>
            <a:r>
              <a:rPr lang="en-IN" sz="2000" smtClean="0">
                <a:latin typeface="Arial" charset="0"/>
                <a:cs typeface="Arial" charset="0"/>
              </a:rPr>
              <a:t>Issues of defects in existing canal networks of the old projects.</a:t>
            </a:r>
          </a:p>
          <a:p>
            <a:pPr algn="just"/>
            <a:r>
              <a:rPr lang="en-IN" sz="2000" smtClean="0">
                <a:latin typeface="Arial" charset="0"/>
                <a:cs typeface="Arial" charset="0"/>
              </a:rPr>
              <a:t>Insufficient budgetary allocation by state governments.</a:t>
            </a:r>
          </a:p>
          <a:p>
            <a:pPr algn="just"/>
            <a:r>
              <a:rPr lang="en-IN" sz="2000" smtClean="0">
                <a:latin typeface="Arial" charset="0"/>
                <a:cs typeface="Arial" charset="0"/>
              </a:rPr>
              <a:t>Small contract packages for CAD works, mostly done through WUAs.</a:t>
            </a:r>
          </a:p>
          <a:p>
            <a:pPr algn="just"/>
            <a:r>
              <a:rPr lang="en-IN" sz="2000" smtClean="0">
                <a:latin typeface="Arial" charset="0"/>
                <a:cs typeface="Arial" charset="0"/>
              </a:rPr>
              <a:t>Slow pace in creation of WUAs and implementation of non-structural interventions.</a:t>
            </a:r>
          </a:p>
          <a:p>
            <a:pPr algn="just">
              <a:buFont typeface="Arial" charset="0"/>
              <a:buNone/>
            </a:pPr>
            <a:r>
              <a:rPr lang="en-IN" sz="2000" u="sng" smtClean="0">
                <a:latin typeface="Arial" charset="0"/>
                <a:cs typeface="Arial" charset="0"/>
              </a:rPr>
              <a:t>Measures Undertaken</a:t>
            </a:r>
          </a:p>
          <a:p>
            <a:pPr algn="just"/>
            <a:r>
              <a:rPr lang="en-IN" sz="2000" smtClean="0">
                <a:latin typeface="Arial" charset="0"/>
                <a:cs typeface="Arial" charset="0"/>
              </a:rPr>
              <a:t>Measures being taken to expedite progress of AIBP components; linked progress of CAD works likely to pick momentum.</a:t>
            </a:r>
          </a:p>
          <a:p>
            <a:pPr algn="just"/>
            <a:r>
              <a:rPr lang="en-IN" sz="2000" smtClean="0">
                <a:latin typeface="Arial" charset="0"/>
                <a:cs typeface="Arial" charset="0"/>
              </a:rPr>
              <a:t>State governments advised to take up large contract packages. The Guidelines tailored to encourage large contract packages.</a:t>
            </a:r>
          </a:p>
          <a:p>
            <a:pPr algn="just"/>
            <a:r>
              <a:rPr lang="en-IN" sz="2000" smtClean="0">
                <a:latin typeface="Arial" charset="0"/>
                <a:cs typeface="Arial" charset="0"/>
              </a:rPr>
              <a:t>State government have been repeatedly advised to keep sufficient budgetary provisions.</a:t>
            </a:r>
          </a:p>
          <a:p>
            <a:pPr algn="just"/>
            <a:r>
              <a:rPr lang="en-IN" sz="2000" smtClean="0">
                <a:latin typeface="Arial" charset="0"/>
                <a:cs typeface="Arial" charset="0"/>
              </a:rPr>
              <a:t>States governments advised to take up underground pipe network, wherever feasible.</a:t>
            </a:r>
          </a:p>
          <a:p>
            <a:pPr algn="just"/>
            <a:r>
              <a:rPr lang="en-IN" sz="2000" smtClean="0">
                <a:latin typeface="Arial" charset="0"/>
                <a:cs typeface="Arial" charset="0"/>
              </a:rPr>
              <a:t>States are encouraged to take advantage of cross-learning through meetings, field visits, and projection of success stories. .</a:t>
            </a:r>
          </a:p>
          <a:p>
            <a:pPr algn="just"/>
            <a:endParaRPr lang="en-ZW" sz="2000" smtClean="0">
              <a:latin typeface="Arial" charset="0"/>
              <a:cs typeface="Arial"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endParaRPr lang="en-IN" smtClean="0"/>
          </a:p>
        </p:txBody>
      </p:sp>
      <p:sp>
        <p:nvSpPr>
          <p:cNvPr id="20483" name="Content Placeholder 2"/>
          <p:cNvSpPr>
            <a:spLocks noGrp="1"/>
          </p:cNvSpPr>
          <p:nvPr>
            <p:ph idx="1"/>
          </p:nvPr>
        </p:nvSpPr>
        <p:spPr/>
        <p:txBody>
          <a:bodyPr/>
          <a:lstStyle/>
          <a:p>
            <a:endParaRPr lang="en-IN" smtClean="0"/>
          </a:p>
        </p:txBody>
      </p:sp>
      <p:sp>
        <p:nvSpPr>
          <p:cNvPr id="20484" name="Rectangle 3"/>
          <p:cNvSpPr>
            <a:spLocks noChangeArrowheads="1"/>
          </p:cNvSpPr>
          <p:nvPr/>
        </p:nvSpPr>
        <p:spPr bwMode="auto">
          <a:xfrm>
            <a:off x="2808288" y="3244850"/>
            <a:ext cx="3527425" cy="368300"/>
          </a:xfrm>
          <a:prstGeom prst="rect">
            <a:avLst/>
          </a:prstGeom>
          <a:noFill/>
          <a:ln w="9525">
            <a:noFill/>
            <a:miter lim="800000"/>
            <a:headEnd/>
            <a:tailEnd/>
          </a:ln>
        </p:spPr>
        <p:txBody>
          <a:bodyPr wrap="none">
            <a:spAutoFit/>
          </a:bodyPr>
          <a:lstStyle/>
          <a:p>
            <a:r>
              <a:rPr lang="hi-IN"/>
              <a:t>जल ईश्वर का दिया अमूल्य वरदान है।</a:t>
            </a:r>
            <a:endParaRPr lang="en-IN"/>
          </a:p>
        </p:txBody>
      </p:sp>
      <p:pic>
        <p:nvPicPr>
          <p:cNvPr id="20485" name="Picture 2" descr="Image result for ppt backgrounds water"/>
          <p:cNvPicPr>
            <a:picLocks noChangeAspect="1" noChangeArrowheads="1"/>
          </p:cNvPicPr>
          <p:nvPr/>
        </p:nvPicPr>
        <p:blipFill>
          <a:blip r:embed="rId2">
            <a:lum bright="24000"/>
          </a:blip>
          <a:srcRect/>
          <a:stretch>
            <a:fillRect/>
          </a:stretch>
        </p:blipFill>
        <p:spPr bwMode="auto">
          <a:xfrm>
            <a:off x="0" y="0"/>
            <a:ext cx="9144000" cy="6858000"/>
          </a:xfrm>
          <a:prstGeom prst="rect">
            <a:avLst/>
          </a:prstGeom>
          <a:noFill/>
          <a:ln w="9525">
            <a:noFill/>
            <a:miter lim="800000"/>
            <a:headEnd/>
            <a:tailEnd/>
          </a:ln>
        </p:spPr>
      </p:pic>
      <p:sp>
        <p:nvSpPr>
          <p:cNvPr id="20486" name="Rectangle 6"/>
          <p:cNvSpPr>
            <a:spLocks noChangeArrowheads="1"/>
          </p:cNvSpPr>
          <p:nvPr/>
        </p:nvSpPr>
        <p:spPr bwMode="auto">
          <a:xfrm>
            <a:off x="228600" y="1524000"/>
            <a:ext cx="8915400" cy="3046988"/>
          </a:xfrm>
          <a:prstGeom prst="rect">
            <a:avLst/>
          </a:prstGeom>
          <a:noFill/>
          <a:ln w="9525">
            <a:noFill/>
            <a:miter lim="800000"/>
            <a:headEnd/>
            <a:tailEnd/>
          </a:ln>
        </p:spPr>
        <p:txBody>
          <a:bodyPr>
            <a:spAutoFit/>
          </a:bodyPr>
          <a:lstStyle/>
          <a:p>
            <a:pPr>
              <a:buFont typeface="Arial" charset="0"/>
              <a:buNone/>
            </a:pPr>
            <a:r>
              <a:rPr lang="en-US" sz="3200" b="1" dirty="0"/>
              <a:t>Command Area Development &amp; Water Management Information System </a:t>
            </a:r>
            <a:r>
              <a:rPr lang="en-US" sz="3200" dirty="0"/>
              <a:t/>
            </a:r>
            <a:br>
              <a:rPr lang="en-US" sz="3200" dirty="0"/>
            </a:br>
            <a:r>
              <a:rPr lang="en-US" sz="3200" b="1" dirty="0"/>
              <a:t>(CADWM-IS</a:t>
            </a:r>
            <a:r>
              <a:rPr lang="en-US" sz="3200" b="1" dirty="0" smtClean="0"/>
              <a:t>)</a:t>
            </a:r>
          </a:p>
          <a:p>
            <a:pPr>
              <a:buFont typeface="Arial" charset="0"/>
              <a:buNone/>
            </a:pPr>
            <a:endParaRPr lang="en-US" sz="3200" b="1" dirty="0" smtClean="0">
              <a:solidFill>
                <a:schemeClr val="tx2"/>
              </a:solidFill>
            </a:endParaRPr>
          </a:p>
          <a:p>
            <a:pPr>
              <a:buFont typeface="Arial" charset="0"/>
              <a:buNone/>
            </a:pPr>
            <a:endParaRPr lang="en-US" sz="3200" b="1" dirty="0">
              <a:solidFill>
                <a:schemeClr val="tx2"/>
              </a:solidFill>
            </a:endParaRPr>
          </a:p>
          <a:p>
            <a:pPr>
              <a:buFont typeface="Arial" charset="0"/>
              <a:buNone/>
            </a:pPr>
            <a:r>
              <a:rPr lang="en-US" sz="3200" b="1" dirty="0" smtClean="0">
                <a:solidFill>
                  <a:schemeClr val="tx2"/>
                </a:solidFill>
              </a:rPr>
              <a:t>Brief Overview</a:t>
            </a:r>
            <a:endParaRPr lang="en-IN" sz="3200" b="1" dirty="0">
              <a:solidFill>
                <a:schemeClr val="tx2"/>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571500" y="0"/>
            <a:ext cx="7929563" cy="990600"/>
          </a:xfrm>
        </p:spPr>
        <p:txBody>
          <a:bodyPr/>
          <a:lstStyle/>
          <a:p>
            <a:r>
              <a:rPr lang="en-US" sz="3200" b="1" smtClean="0"/>
              <a:t>INTRODUCTION</a:t>
            </a:r>
            <a:endParaRPr lang="en-US" sz="3200" smtClean="0"/>
          </a:p>
        </p:txBody>
      </p:sp>
      <p:graphicFrame>
        <p:nvGraphicFramePr>
          <p:cNvPr id="5" name="Table 4"/>
          <p:cNvGraphicFramePr>
            <a:graphicFrameLocks noGrp="1"/>
          </p:cNvGraphicFramePr>
          <p:nvPr/>
        </p:nvGraphicFramePr>
        <p:xfrm>
          <a:off x="214313" y="838200"/>
          <a:ext cx="8643998" cy="7507590"/>
        </p:xfrm>
        <a:graphic>
          <a:graphicData uri="http://schemas.openxmlformats.org/drawingml/2006/table">
            <a:tbl>
              <a:tblPr/>
              <a:tblGrid>
                <a:gridCol w="8643998"/>
              </a:tblGrid>
              <a:tr h="3008009">
                <a:tc>
                  <a:txBody>
                    <a:bodyPr/>
                    <a:lstStyle/>
                    <a:p>
                      <a:pPr marL="342900" lvl="0" indent="-342900" algn="just">
                        <a:lnSpc>
                          <a:spcPct val="150000"/>
                        </a:lnSpc>
                        <a:spcAft>
                          <a:spcPts val="0"/>
                        </a:spcAft>
                        <a:buFont typeface="Courier New"/>
                        <a:buChar char="o"/>
                      </a:pPr>
                      <a:r>
                        <a:rPr lang="en-US" sz="2400" kern="1200" dirty="0" smtClean="0">
                          <a:solidFill>
                            <a:schemeClr val="tx1"/>
                          </a:solidFill>
                          <a:latin typeface="Arial" pitchFamily="34" charset="0"/>
                          <a:ea typeface="+mn-ea"/>
                          <a:cs typeface="Arial" pitchFamily="34" charset="0"/>
                        </a:rPr>
                        <a:t>CADWM-IS is a comprehensive integrated and user-friendly software for capturing and monitoring the progress of CADWM projects, analysis of project Information and long term archiving of project data. </a:t>
                      </a:r>
                    </a:p>
                    <a:p>
                      <a:pPr marL="342900" lvl="0" indent="-342900" algn="just">
                        <a:lnSpc>
                          <a:spcPct val="150000"/>
                        </a:lnSpc>
                        <a:spcAft>
                          <a:spcPts val="0"/>
                        </a:spcAft>
                        <a:buFont typeface="Courier New"/>
                        <a:buChar char="o"/>
                      </a:pPr>
                      <a:r>
                        <a:rPr lang="en-US" sz="2400" kern="1200" dirty="0" smtClean="0">
                          <a:solidFill>
                            <a:schemeClr val="tx1"/>
                          </a:solidFill>
                          <a:latin typeface="Arial" pitchFamily="34" charset="0"/>
                          <a:ea typeface="+mn-ea"/>
                          <a:cs typeface="Arial" pitchFamily="34" charset="0"/>
                        </a:rPr>
                        <a:t>CADWM-IS has been developed with a view</a:t>
                      </a:r>
                    </a:p>
                    <a:p>
                      <a:pPr marL="342900" lvl="0" indent="-342900" algn="just">
                        <a:lnSpc>
                          <a:spcPct val="150000"/>
                        </a:lnSpc>
                        <a:spcAft>
                          <a:spcPts val="0"/>
                        </a:spcAft>
                        <a:buFont typeface="Wingdings" pitchFamily="2" charset="2"/>
                        <a:buChar char="Ø"/>
                      </a:pPr>
                      <a:r>
                        <a:rPr lang="en-US" sz="2400" kern="1200" dirty="0" smtClean="0">
                          <a:solidFill>
                            <a:schemeClr val="tx1"/>
                          </a:solidFill>
                          <a:latin typeface="Arial" pitchFamily="34" charset="0"/>
                          <a:ea typeface="+mn-ea"/>
                          <a:cs typeface="Arial" pitchFamily="34" charset="0"/>
                        </a:rPr>
                        <a:t> to help project officials in easy online recording of the voluminous project data including outlet wise </a:t>
                      </a:r>
                      <a:r>
                        <a:rPr lang="en-US" sz="2400" i="1" kern="1200" dirty="0" err="1" smtClean="0">
                          <a:solidFill>
                            <a:schemeClr val="tx1"/>
                          </a:solidFill>
                          <a:latin typeface="Arial" pitchFamily="34" charset="0"/>
                          <a:ea typeface="+mn-ea"/>
                          <a:cs typeface="Arial" pitchFamily="34" charset="0"/>
                        </a:rPr>
                        <a:t>kulawa</a:t>
                      </a:r>
                      <a:r>
                        <a:rPr lang="en-US" sz="2400" kern="1200" dirty="0" smtClean="0">
                          <a:solidFill>
                            <a:schemeClr val="tx1"/>
                          </a:solidFill>
                          <a:latin typeface="Arial" pitchFamily="34" charset="0"/>
                          <a:ea typeface="+mn-ea"/>
                          <a:cs typeface="Arial" pitchFamily="34" charset="0"/>
                        </a:rPr>
                        <a:t> details, </a:t>
                      </a:r>
                    </a:p>
                    <a:p>
                      <a:pPr marL="342900" lvl="0" indent="-342900" algn="just">
                        <a:lnSpc>
                          <a:spcPct val="150000"/>
                        </a:lnSpc>
                        <a:spcAft>
                          <a:spcPts val="0"/>
                        </a:spcAft>
                        <a:buFont typeface="Wingdings" pitchFamily="2" charset="2"/>
                        <a:buChar char="Ø"/>
                      </a:pPr>
                      <a:r>
                        <a:rPr lang="en-US" sz="2400" kern="1200" dirty="0" smtClean="0">
                          <a:solidFill>
                            <a:schemeClr val="tx1"/>
                          </a:solidFill>
                          <a:latin typeface="Arial" pitchFamily="34" charset="0"/>
                          <a:ea typeface="+mn-ea"/>
                          <a:cs typeface="Arial" pitchFamily="34" charset="0"/>
                        </a:rPr>
                        <a:t>details of contract packages, </a:t>
                      </a:r>
                    </a:p>
                    <a:p>
                      <a:pPr marL="342900" lvl="0" indent="-342900" algn="just">
                        <a:lnSpc>
                          <a:spcPct val="150000"/>
                        </a:lnSpc>
                        <a:spcAft>
                          <a:spcPts val="0"/>
                        </a:spcAft>
                        <a:buFont typeface="Wingdings" pitchFamily="2" charset="2"/>
                        <a:buChar char="Ø"/>
                      </a:pPr>
                      <a:r>
                        <a:rPr lang="en-US" sz="2400" kern="1200" dirty="0" smtClean="0">
                          <a:solidFill>
                            <a:schemeClr val="tx1"/>
                          </a:solidFill>
                          <a:latin typeface="Arial" pitchFamily="34" charset="0"/>
                          <a:ea typeface="+mn-ea"/>
                          <a:cs typeface="Arial" pitchFamily="34" charset="0"/>
                        </a:rPr>
                        <a:t>details of Water Users’ Association, </a:t>
                      </a:r>
                    </a:p>
                    <a:p>
                      <a:pPr marL="342900" lvl="0" indent="-342900" algn="just">
                        <a:lnSpc>
                          <a:spcPct val="150000"/>
                        </a:lnSpc>
                        <a:spcAft>
                          <a:spcPts val="0"/>
                        </a:spcAft>
                        <a:buFont typeface="Wingdings" pitchFamily="2" charset="2"/>
                        <a:buChar char="Ø"/>
                      </a:pPr>
                      <a:r>
                        <a:rPr lang="en-US" sz="2400" kern="1200" dirty="0" smtClean="0">
                          <a:solidFill>
                            <a:schemeClr val="tx1"/>
                          </a:solidFill>
                          <a:latin typeface="Arial" pitchFamily="34" charset="0"/>
                          <a:ea typeface="+mn-ea"/>
                          <a:cs typeface="Arial" pitchFamily="34" charset="0"/>
                        </a:rPr>
                        <a:t>and time series data of projects physical/ financial progress.</a:t>
                      </a:r>
                      <a:endParaRPr lang="en-IN" sz="2400" baseline="0" dirty="0" smtClean="0">
                        <a:solidFill>
                          <a:schemeClr val="tx1"/>
                        </a:solidFill>
                        <a:latin typeface="Arial" pitchFamily="34" charset="0"/>
                        <a:ea typeface="Calibri"/>
                        <a:cs typeface="Arial" pitchFamily="34" charset="0"/>
                      </a:endParaRPr>
                    </a:p>
                  </a:txBody>
                  <a:tcPr marL="68580" marR="68580" marT="0" marB="0">
                    <a:lnL>
                      <a:noFill/>
                    </a:lnL>
                    <a:lnR>
                      <a:noFill/>
                    </a:lnR>
                    <a:lnT>
                      <a:noFill/>
                    </a:lnT>
                    <a:lnB>
                      <a:noFill/>
                    </a:lnB>
                    <a:noFill/>
                  </a:tcPr>
                </a:tc>
              </a:tr>
              <a:tr h="1010595">
                <a:tc>
                  <a:txBody>
                    <a:bodyPr/>
                    <a:lstStyle/>
                    <a:p>
                      <a:pPr marL="342900" lvl="0" indent="-342900" algn="just">
                        <a:lnSpc>
                          <a:spcPct val="150000"/>
                        </a:lnSpc>
                        <a:spcAft>
                          <a:spcPts val="0"/>
                        </a:spcAft>
                        <a:buFont typeface="Courier New"/>
                        <a:buNone/>
                      </a:pPr>
                      <a:endParaRPr lang="en-IN" sz="2200" baseline="0" dirty="0" smtClean="0">
                        <a:solidFill>
                          <a:schemeClr val="tx1"/>
                        </a:solidFill>
                        <a:latin typeface="Arial"/>
                        <a:ea typeface="Calibri"/>
                      </a:endParaRPr>
                    </a:p>
                  </a:txBody>
                  <a:tcPr marL="68580" marR="68580" marT="0" marB="0">
                    <a:lnL>
                      <a:noFill/>
                    </a:lnL>
                    <a:lnR>
                      <a:noFill/>
                    </a:lnR>
                    <a:lnT>
                      <a:noFill/>
                    </a:lnT>
                    <a:lnB>
                      <a:noFill/>
                    </a:lnB>
                    <a:noFill/>
                  </a:tcPr>
                </a:tc>
              </a:tr>
              <a:tr h="1010595">
                <a:tc>
                  <a:txBody>
                    <a:bodyPr/>
                    <a:lstStyle/>
                    <a:p>
                      <a:pPr marL="342900" lvl="0" indent="-342900" algn="just">
                        <a:spcAft>
                          <a:spcPts val="0"/>
                        </a:spcAft>
                        <a:buFont typeface="Courier New"/>
                        <a:buNone/>
                      </a:pPr>
                      <a:endParaRPr lang="en-IN" sz="2200" baseline="0" dirty="0" smtClean="0">
                        <a:solidFill>
                          <a:schemeClr val="tx1"/>
                        </a:solidFill>
                        <a:latin typeface="Arial"/>
                        <a:ea typeface="Calibri"/>
                      </a:endParaRPr>
                    </a:p>
                  </a:txBody>
                  <a:tcPr marL="68580" marR="68580" marT="0" marB="0">
                    <a:lnL>
                      <a:noFill/>
                    </a:lnL>
                    <a:lnR>
                      <a:noFill/>
                    </a:lnR>
                    <a:lnT>
                      <a:noFill/>
                    </a:lnT>
                    <a:lnB>
                      <a:noFill/>
                    </a:lnB>
                    <a:no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571500" y="0"/>
            <a:ext cx="7929563" cy="838200"/>
          </a:xfrm>
        </p:spPr>
        <p:txBody>
          <a:bodyPr/>
          <a:lstStyle/>
          <a:p>
            <a:pPr eaLnBrk="1" hangingPunct="1"/>
            <a:r>
              <a:rPr lang="en-US" sz="3200" b="1" smtClean="0"/>
              <a:t>Role Management</a:t>
            </a:r>
            <a:endParaRPr lang="en-IN" sz="3200" b="1" u="sng" smtClean="0">
              <a:latin typeface="Arial" charset="0"/>
              <a:cs typeface="Arial" charset="0"/>
            </a:endParaRPr>
          </a:p>
        </p:txBody>
      </p:sp>
      <p:graphicFrame>
        <p:nvGraphicFramePr>
          <p:cNvPr id="5" name="Table 4"/>
          <p:cNvGraphicFramePr>
            <a:graphicFrameLocks noGrp="1"/>
          </p:cNvGraphicFramePr>
          <p:nvPr/>
        </p:nvGraphicFramePr>
        <p:xfrm>
          <a:off x="214313" y="762000"/>
          <a:ext cx="8929687" cy="6080760"/>
        </p:xfrm>
        <a:graphic>
          <a:graphicData uri="http://schemas.openxmlformats.org/drawingml/2006/table">
            <a:tbl>
              <a:tblPr/>
              <a:tblGrid>
                <a:gridCol w="8929687"/>
              </a:tblGrid>
              <a:tr h="6080760">
                <a:tc>
                  <a:txBody>
                    <a:bodyPr/>
                    <a:lstStyle/>
                    <a:p>
                      <a:r>
                        <a:rPr lang="en-US" sz="2400" kern="1200" dirty="0" smtClean="0">
                          <a:solidFill>
                            <a:schemeClr val="tx1"/>
                          </a:solidFill>
                          <a:latin typeface="Arial" pitchFamily="34" charset="0"/>
                          <a:ea typeface="+mn-ea"/>
                          <a:cs typeface="Arial" pitchFamily="34" charset="0"/>
                        </a:rPr>
                        <a:t>The Role Management permits the authorization of different users for accessing the specific features/ resource of the program. The five fold roles, which can be administered in a cascading manner, includes:</a:t>
                      </a:r>
                      <a:endParaRPr lang="en-US" sz="2400" b="1" kern="1200" dirty="0" smtClean="0">
                        <a:solidFill>
                          <a:schemeClr val="tx1"/>
                        </a:solidFill>
                        <a:latin typeface="Arial" pitchFamily="34" charset="0"/>
                        <a:ea typeface="+mn-ea"/>
                        <a:cs typeface="Arial" pitchFamily="34" charset="0"/>
                      </a:endParaRPr>
                    </a:p>
                    <a:p>
                      <a:pPr lvl="0"/>
                      <a:r>
                        <a:rPr lang="en-US" sz="2400" b="1" kern="1200" dirty="0" smtClean="0">
                          <a:solidFill>
                            <a:schemeClr val="tx1"/>
                          </a:solidFill>
                          <a:latin typeface="Arial" pitchFamily="34" charset="0"/>
                          <a:ea typeface="+mn-ea"/>
                          <a:cs typeface="Arial" pitchFamily="34" charset="0"/>
                        </a:rPr>
                        <a:t>Administrator</a:t>
                      </a:r>
                      <a:r>
                        <a:rPr lang="en-US" sz="2400" kern="1200" dirty="0" smtClean="0">
                          <a:solidFill>
                            <a:schemeClr val="tx1"/>
                          </a:solidFill>
                          <a:latin typeface="Arial" pitchFamily="34" charset="0"/>
                          <a:ea typeface="+mn-ea"/>
                          <a:cs typeface="Arial" pitchFamily="34" charset="0"/>
                        </a:rPr>
                        <a:t> to control whole application; create Central and State nodal users.</a:t>
                      </a:r>
                    </a:p>
                    <a:p>
                      <a:pPr lvl="0"/>
                      <a:r>
                        <a:rPr lang="en-US" sz="2400" b="1" kern="1200" dirty="0" smtClean="0">
                          <a:solidFill>
                            <a:schemeClr val="tx1"/>
                          </a:solidFill>
                          <a:latin typeface="Arial" pitchFamily="34" charset="0"/>
                          <a:ea typeface="+mn-ea"/>
                          <a:cs typeface="Arial" pitchFamily="34" charset="0"/>
                        </a:rPr>
                        <a:t>Central Nodal</a:t>
                      </a:r>
                      <a:r>
                        <a:rPr lang="en-US" sz="2400" kern="1200" dirty="0" smtClean="0">
                          <a:solidFill>
                            <a:schemeClr val="tx1"/>
                          </a:solidFill>
                          <a:latin typeface="Arial" pitchFamily="34" charset="0"/>
                          <a:ea typeface="+mn-ea"/>
                          <a:cs typeface="Arial" pitchFamily="34" charset="0"/>
                        </a:rPr>
                        <a:t> to view/edit the details/data of specific State and the projects therein. </a:t>
                      </a:r>
                      <a:endParaRPr lang="en-US" sz="2400" b="1" kern="1200" dirty="0" smtClean="0">
                        <a:solidFill>
                          <a:schemeClr val="tx1"/>
                        </a:solidFill>
                        <a:latin typeface="Arial" pitchFamily="34" charset="0"/>
                        <a:ea typeface="+mn-ea"/>
                        <a:cs typeface="Arial" pitchFamily="34" charset="0"/>
                      </a:endParaRPr>
                    </a:p>
                    <a:p>
                      <a:pPr lvl="0"/>
                      <a:r>
                        <a:rPr lang="en-US" sz="2400" b="1" kern="1200" dirty="0" smtClean="0">
                          <a:solidFill>
                            <a:schemeClr val="tx1"/>
                          </a:solidFill>
                          <a:latin typeface="Arial" pitchFamily="34" charset="0"/>
                          <a:ea typeface="+mn-ea"/>
                          <a:cs typeface="Arial" pitchFamily="34" charset="0"/>
                        </a:rPr>
                        <a:t>State Nodal </a:t>
                      </a:r>
                      <a:r>
                        <a:rPr lang="en-US" sz="2400" kern="1200" dirty="0" smtClean="0">
                          <a:solidFill>
                            <a:schemeClr val="tx1"/>
                          </a:solidFill>
                          <a:latin typeface="Arial" pitchFamily="34" charset="0"/>
                          <a:ea typeface="+mn-ea"/>
                          <a:cs typeface="Arial" pitchFamily="34" charset="0"/>
                        </a:rPr>
                        <a:t>to view/edit the details/data of his/ her State and the projects therein.</a:t>
                      </a:r>
                    </a:p>
                    <a:p>
                      <a:pPr lvl="0"/>
                      <a:r>
                        <a:rPr lang="en-US" sz="2400" b="1" kern="1200" dirty="0" smtClean="0">
                          <a:solidFill>
                            <a:schemeClr val="tx1"/>
                          </a:solidFill>
                          <a:latin typeface="Arial" pitchFamily="34" charset="0"/>
                          <a:ea typeface="+mn-ea"/>
                          <a:cs typeface="Arial" pitchFamily="34" charset="0"/>
                        </a:rPr>
                        <a:t>Project Nodal </a:t>
                      </a:r>
                      <a:r>
                        <a:rPr lang="en-US" sz="2400" kern="1200" dirty="0" smtClean="0">
                          <a:solidFill>
                            <a:schemeClr val="tx1"/>
                          </a:solidFill>
                          <a:latin typeface="Arial" pitchFamily="34" charset="0"/>
                          <a:ea typeface="+mn-ea"/>
                          <a:cs typeface="Arial" pitchFamily="34" charset="0"/>
                        </a:rPr>
                        <a:t>to enter the details/ data of the specific project(s) assigned to the user.</a:t>
                      </a:r>
                    </a:p>
                    <a:p>
                      <a:pPr lvl="0"/>
                      <a:r>
                        <a:rPr lang="en-US" sz="2400" b="1" kern="1200" dirty="0" smtClean="0">
                          <a:solidFill>
                            <a:schemeClr val="tx1"/>
                          </a:solidFill>
                          <a:latin typeface="Arial" pitchFamily="34" charset="0"/>
                          <a:ea typeface="+mn-ea"/>
                          <a:cs typeface="Arial" pitchFamily="34" charset="0"/>
                        </a:rPr>
                        <a:t>General User </a:t>
                      </a:r>
                      <a:r>
                        <a:rPr lang="en-US" sz="2400" kern="1200" dirty="0" smtClean="0">
                          <a:solidFill>
                            <a:schemeClr val="tx1"/>
                          </a:solidFill>
                          <a:latin typeface="Arial" pitchFamily="34" charset="0"/>
                          <a:ea typeface="+mn-ea"/>
                          <a:cs typeface="Arial" pitchFamily="34" charset="0"/>
                        </a:rPr>
                        <a:t>is like a guest user who can be created by any of the Central/ State/ Project Nodal. He/ She can only view the data within the domain of the concerned nodal. </a:t>
                      </a:r>
                    </a:p>
                    <a:p>
                      <a:pPr marL="342900" lvl="0" indent="-342900" algn="just">
                        <a:spcAft>
                          <a:spcPts val="0"/>
                        </a:spcAft>
                        <a:buFont typeface="Courier New"/>
                        <a:buNone/>
                      </a:pPr>
                      <a:endParaRPr lang="en-IN" sz="2400" kern="1200" dirty="0" smtClean="0">
                        <a:solidFill>
                          <a:schemeClr val="tx1"/>
                        </a:solidFill>
                        <a:latin typeface="Arial" pitchFamily="34" charset="0"/>
                        <a:ea typeface="+mn-ea"/>
                        <a:cs typeface="Arial" pitchFamily="34" charset="0"/>
                      </a:endParaRPr>
                    </a:p>
                  </a:txBody>
                  <a:tcPr marL="68580" marR="68580" marT="0" marB="0">
                    <a:lnL>
                      <a:noFill/>
                    </a:lnL>
                    <a:lnR>
                      <a:noFill/>
                    </a:lnR>
                    <a:lnT>
                      <a:noFill/>
                    </a:lnT>
                    <a:lnB>
                      <a:noFill/>
                    </a:lnB>
                    <a:no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571500" y="0"/>
            <a:ext cx="7929563" cy="500063"/>
          </a:xfrm>
        </p:spPr>
        <p:txBody>
          <a:bodyPr/>
          <a:lstStyle/>
          <a:p>
            <a:pPr marL="342900" indent="-342900"/>
            <a:r>
              <a:rPr lang="en-IN" sz="4000" u="sng" smtClean="0">
                <a:latin typeface="Arial" charset="0"/>
                <a:cs typeface="Calibri" pitchFamily="34" charset="0"/>
              </a:rPr>
              <a:t/>
            </a:r>
            <a:br>
              <a:rPr lang="en-IN" sz="4000" u="sng" smtClean="0">
                <a:latin typeface="Arial" charset="0"/>
                <a:cs typeface="Calibri" pitchFamily="34" charset="0"/>
              </a:rPr>
            </a:br>
            <a:r>
              <a:rPr lang="en-US" sz="3200" b="1" smtClean="0">
                <a:latin typeface="Arial" charset="0"/>
                <a:cs typeface="Arial" charset="0"/>
              </a:rPr>
              <a:t>Modular Framework</a:t>
            </a:r>
            <a:endParaRPr lang="en-IN" sz="3200" b="1" u="sng" smtClean="0">
              <a:latin typeface="Arial" charset="0"/>
              <a:cs typeface="Arial" charset="0"/>
            </a:endParaRPr>
          </a:p>
        </p:txBody>
      </p:sp>
      <p:graphicFrame>
        <p:nvGraphicFramePr>
          <p:cNvPr id="5" name="Table 4"/>
          <p:cNvGraphicFramePr>
            <a:graphicFrameLocks noGrp="1"/>
          </p:cNvGraphicFramePr>
          <p:nvPr/>
        </p:nvGraphicFramePr>
        <p:xfrm>
          <a:off x="214313" y="762000"/>
          <a:ext cx="8929687" cy="5987416"/>
        </p:xfrm>
        <a:graphic>
          <a:graphicData uri="http://schemas.openxmlformats.org/drawingml/2006/table">
            <a:tbl>
              <a:tblPr/>
              <a:tblGrid>
                <a:gridCol w="8929687"/>
              </a:tblGrid>
              <a:tr h="5987416">
                <a:tc>
                  <a:txBody>
                    <a:bodyPr/>
                    <a:lstStyle/>
                    <a:p>
                      <a:pPr marL="342900" lvl="0" indent="-342900" algn="just">
                        <a:spcAft>
                          <a:spcPts val="0"/>
                        </a:spcAft>
                        <a:buFont typeface="Courier New"/>
                        <a:buNone/>
                      </a:pPr>
                      <a:endParaRPr lang="en-US" sz="1800" kern="1200" dirty="0" smtClean="0">
                        <a:solidFill>
                          <a:schemeClr val="tx1"/>
                        </a:solidFill>
                        <a:latin typeface="+mn-lt"/>
                        <a:ea typeface="+mn-ea"/>
                        <a:cs typeface="+mn-cs"/>
                      </a:endParaRPr>
                    </a:p>
                    <a:p>
                      <a:pPr>
                        <a:lnSpc>
                          <a:spcPct val="150000"/>
                        </a:lnSpc>
                      </a:pPr>
                      <a:r>
                        <a:rPr lang="en-US" sz="2400" kern="1200" dirty="0" smtClean="0">
                          <a:solidFill>
                            <a:schemeClr val="tx1"/>
                          </a:solidFill>
                          <a:latin typeface="Arial" pitchFamily="34" charset="0"/>
                          <a:ea typeface="+mn-ea"/>
                          <a:cs typeface="Arial" pitchFamily="34" charset="0"/>
                        </a:rPr>
                        <a:t>CADWM-IS provides a sound framework for gathering and dissemination of information in a modular manner covering:</a:t>
                      </a:r>
                    </a:p>
                    <a:p>
                      <a:pPr lvl="0">
                        <a:lnSpc>
                          <a:spcPct val="150000"/>
                        </a:lnSpc>
                        <a:buFont typeface="Wingdings" pitchFamily="2" charset="2"/>
                        <a:buChar char="Ø"/>
                      </a:pPr>
                      <a:r>
                        <a:rPr lang="en-US" sz="2400" kern="1200" dirty="0" smtClean="0">
                          <a:solidFill>
                            <a:schemeClr val="tx1"/>
                          </a:solidFill>
                          <a:latin typeface="Arial" pitchFamily="34" charset="0"/>
                          <a:ea typeface="+mn-ea"/>
                          <a:cs typeface="Arial" pitchFamily="34" charset="0"/>
                        </a:rPr>
                        <a:t>Physical and financial progress of Structural Intervention</a:t>
                      </a:r>
                    </a:p>
                    <a:p>
                      <a:pPr lvl="0">
                        <a:lnSpc>
                          <a:spcPct val="150000"/>
                        </a:lnSpc>
                        <a:buFont typeface="Wingdings" pitchFamily="2" charset="2"/>
                        <a:buChar char="Ø"/>
                      </a:pPr>
                      <a:r>
                        <a:rPr lang="en-US" sz="2400" kern="1200" dirty="0" smtClean="0">
                          <a:solidFill>
                            <a:schemeClr val="tx1"/>
                          </a:solidFill>
                          <a:latin typeface="Arial" pitchFamily="34" charset="0"/>
                          <a:ea typeface="+mn-ea"/>
                          <a:cs typeface="Arial" pitchFamily="34" charset="0"/>
                        </a:rPr>
                        <a:t>Physical and financial progress of Non-Structural Intervention</a:t>
                      </a:r>
                    </a:p>
                    <a:p>
                      <a:pPr lvl="0">
                        <a:lnSpc>
                          <a:spcPct val="150000"/>
                        </a:lnSpc>
                        <a:buFont typeface="Wingdings" pitchFamily="2" charset="2"/>
                        <a:buChar char="Ø"/>
                      </a:pPr>
                      <a:r>
                        <a:rPr lang="en-US" sz="2400" kern="1200" dirty="0" smtClean="0">
                          <a:solidFill>
                            <a:schemeClr val="tx1"/>
                          </a:solidFill>
                          <a:latin typeface="Arial" pitchFamily="34" charset="0"/>
                          <a:ea typeface="+mn-ea"/>
                          <a:cs typeface="Arial" pitchFamily="34" charset="0"/>
                        </a:rPr>
                        <a:t>Monitoring Visits’ observation and follow-up compliance.</a:t>
                      </a:r>
                    </a:p>
                    <a:p>
                      <a:pPr lvl="0">
                        <a:lnSpc>
                          <a:spcPct val="150000"/>
                        </a:lnSpc>
                        <a:buFont typeface="Wingdings" pitchFamily="2" charset="2"/>
                        <a:buChar char="Ø"/>
                      </a:pPr>
                      <a:r>
                        <a:rPr lang="en-US" sz="2400" kern="1200" dirty="0" smtClean="0">
                          <a:solidFill>
                            <a:schemeClr val="tx1"/>
                          </a:solidFill>
                          <a:latin typeface="Arial" pitchFamily="34" charset="0"/>
                          <a:ea typeface="+mn-ea"/>
                          <a:cs typeface="Arial" pitchFamily="34" charset="0"/>
                        </a:rPr>
                        <a:t>Financial audit and its compliances</a:t>
                      </a:r>
                    </a:p>
                    <a:p>
                      <a:pPr lvl="0">
                        <a:lnSpc>
                          <a:spcPct val="150000"/>
                        </a:lnSpc>
                        <a:buFont typeface="Wingdings" pitchFamily="2" charset="2"/>
                        <a:buChar char="Ø"/>
                      </a:pPr>
                      <a:r>
                        <a:rPr lang="en-US" sz="2400" kern="1200" dirty="0" smtClean="0">
                          <a:solidFill>
                            <a:schemeClr val="tx1"/>
                          </a:solidFill>
                          <a:latin typeface="Arial" pitchFamily="34" charset="0"/>
                          <a:ea typeface="+mn-ea"/>
                          <a:cs typeface="Arial" pitchFamily="34" charset="0"/>
                        </a:rPr>
                        <a:t>Cascading administration of authorized users</a:t>
                      </a:r>
                    </a:p>
                    <a:p>
                      <a:pPr lvl="0">
                        <a:lnSpc>
                          <a:spcPct val="150000"/>
                        </a:lnSpc>
                        <a:buFont typeface="Wingdings" pitchFamily="2" charset="2"/>
                        <a:buChar char="Ø"/>
                      </a:pPr>
                      <a:r>
                        <a:rPr lang="en-US" sz="2400" kern="1200" dirty="0" smtClean="0">
                          <a:solidFill>
                            <a:schemeClr val="tx1"/>
                          </a:solidFill>
                          <a:latin typeface="Arial" pitchFamily="34" charset="0"/>
                          <a:ea typeface="+mn-ea"/>
                          <a:cs typeface="Arial" pitchFamily="34" charset="0"/>
                        </a:rPr>
                        <a:t>Archiving of important project documents and project/ event photographs</a:t>
                      </a:r>
                    </a:p>
                    <a:p>
                      <a:pPr marL="342900" lvl="0" indent="-342900" algn="just">
                        <a:lnSpc>
                          <a:spcPct val="100000"/>
                        </a:lnSpc>
                        <a:spcAft>
                          <a:spcPts val="0"/>
                        </a:spcAft>
                        <a:buFont typeface="Courier New"/>
                        <a:buChar char="o"/>
                      </a:pPr>
                      <a:endParaRPr lang="en-IN" sz="2400" baseline="0" dirty="0" smtClean="0">
                        <a:solidFill>
                          <a:schemeClr val="tx1"/>
                        </a:solidFill>
                        <a:latin typeface="Arial" pitchFamily="34" charset="0"/>
                        <a:ea typeface="Calibri"/>
                        <a:cs typeface="Arial" pitchFamily="34" charset="0"/>
                      </a:endParaRPr>
                    </a:p>
                  </a:txBody>
                  <a:tcPr marL="68580" marR="68580" marT="0" marB="0">
                    <a:lnL>
                      <a:noFill/>
                    </a:lnL>
                    <a:lnR>
                      <a:noFill/>
                    </a:lnR>
                    <a:lnT>
                      <a:noFill/>
                    </a:lnT>
                    <a:lnB>
                      <a:noFill/>
                    </a:lnB>
                    <a:no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571500" y="0"/>
            <a:ext cx="7929563" cy="304800"/>
          </a:xfrm>
        </p:spPr>
        <p:txBody>
          <a:bodyPr/>
          <a:lstStyle/>
          <a:p>
            <a:pPr marL="342900" indent="-342900"/>
            <a:r>
              <a:rPr lang="en-IN" sz="4000" u="sng" smtClean="0">
                <a:latin typeface="Arial" charset="0"/>
                <a:cs typeface="Calibri" pitchFamily="34" charset="0"/>
              </a:rPr>
              <a:t/>
            </a:r>
            <a:br>
              <a:rPr lang="en-IN" sz="4000" u="sng" smtClean="0">
                <a:latin typeface="Arial" charset="0"/>
                <a:cs typeface="Calibri" pitchFamily="34" charset="0"/>
              </a:rPr>
            </a:br>
            <a:r>
              <a:rPr lang="en-US" sz="3200" b="1" smtClean="0">
                <a:latin typeface="Arial" charset="0"/>
                <a:cs typeface="Arial" charset="0"/>
              </a:rPr>
              <a:t>Report Generation</a:t>
            </a:r>
            <a:endParaRPr lang="en-IN" sz="3200" b="1" u="sng" smtClean="0">
              <a:latin typeface="Arial" charset="0"/>
              <a:cs typeface="Arial" charset="0"/>
            </a:endParaRPr>
          </a:p>
        </p:txBody>
      </p:sp>
      <p:graphicFrame>
        <p:nvGraphicFramePr>
          <p:cNvPr id="5" name="Table 4"/>
          <p:cNvGraphicFramePr>
            <a:graphicFrameLocks noGrp="1"/>
          </p:cNvGraphicFramePr>
          <p:nvPr/>
        </p:nvGraphicFramePr>
        <p:xfrm>
          <a:off x="214313" y="838200"/>
          <a:ext cx="8929687" cy="6614160"/>
        </p:xfrm>
        <a:graphic>
          <a:graphicData uri="http://schemas.openxmlformats.org/drawingml/2006/table">
            <a:tbl>
              <a:tblPr/>
              <a:tblGrid>
                <a:gridCol w="8929687"/>
              </a:tblGrid>
              <a:tr h="6614160">
                <a:tc>
                  <a:txBody>
                    <a:bodyPr/>
                    <a:lstStyle/>
                    <a:p>
                      <a:r>
                        <a:rPr lang="en-US" sz="2800" kern="1200" dirty="0" smtClean="0">
                          <a:solidFill>
                            <a:schemeClr val="tx1"/>
                          </a:solidFill>
                          <a:latin typeface="Arial" pitchFamily="34" charset="0"/>
                          <a:ea typeface="+mn-ea"/>
                          <a:cs typeface="Arial" pitchFamily="34" charset="0"/>
                        </a:rPr>
                        <a:t>Reports communicate formatted information compiled from the desired analysis of data.</a:t>
                      </a:r>
                    </a:p>
                    <a:p>
                      <a:r>
                        <a:rPr lang="en-US" sz="2800" kern="1200" dirty="0" smtClean="0">
                          <a:solidFill>
                            <a:schemeClr val="tx1"/>
                          </a:solidFill>
                          <a:latin typeface="Arial" pitchFamily="34" charset="0"/>
                          <a:ea typeface="+mn-ea"/>
                          <a:cs typeface="Arial" pitchFamily="34" charset="0"/>
                        </a:rPr>
                        <a:t>Different types of Reports presently available in the Application are: </a:t>
                      </a:r>
                    </a:p>
                    <a:p>
                      <a:pPr lvl="0">
                        <a:buFont typeface="Wingdings" pitchFamily="2" charset="2"/>
                        <a:buChar char="Ø"/>
                      </a:pPr>
                      <a:r>
                        <a:rPr lang="en-US" sz="2800" kern="1200" dirty="0" smtClean="0">
                          <a:solidFill>
                            <a:schemeClr val="tx1"/>
                          </a:solidFill>
                          <a:latin typeface="Arial" pitchFamily="34" charset="0"/>
                          <a:ea typeface="+mn-ea"/>
                          <a:cs typeface="Arial" pitchFamily="34" charset="0"/>
                        </a:rPr>
                        <a:t>Physical Progress of Structure Intervention and Non-Structure Intervention </a:t>
                      </a:r>
                    </a:p>
                    <a:p>
                      <a:pPr lvl="0">
                        <a:buFont typeface="Wingdings" pitchFamily="2" charset="2"/>
                        <a:buChar char="Ø"/>
                      </a:pPr>
                      <a:r>
                        <a:rPr lang="en-US" sz="2800" kern="1200" dirty="0" smtClean="0">
                          <a:solidFill>
                            <a:schemeClr val="tx1"/>
                          </a:solidFill>
                          <a:latin typeface="Arial" pitchFamily="34" charset="0"/>
                          <a:ea typeface="+mn-ea"/>
                          <a:cs typeface="Arial" pitchFamily="34" charset="0"/>
                        </a:rPr>
                        <a:t>Financial Progress of Structure Intervention, Non-Structure intervention and Establishment cost </a:t>
                      </a:r>
                    </a:p>
                    <a:p>
                      <a:pPr lvl="0">
                        <a:buFont typeface="Wingdings" pitchFamily="2" charset="2"/>
                        <a:buChar char="Ø"/>
                      </a:pPr>
                      <a:r>
                        <a:rPr lang="en-US" sz="2800" kern="1200" dirty="0" smtClean="0">
                          <a:solidFill>
                            <a:schemeClr val="tx1"/>
                          </a:solidFill>
                          <a:latin typeface="Arial" pitchFamily="34" charset="0"/>
                          <a:ea typeface="+mn-ea"/>
                          <a:cs typeface="Arial" pitchFamily="34" charset="0"/>
                        </a:rPr>
                        <a:t>Monitoring visits observation and compliance Reports </a:t>
                      </a:r>
                    </a:p>
                    <a:p>
                      <a:pPr lvl="0">
                        <a:buFont typeface="Wingdings" pitchFamily="2" charset="2"/>
                        <a:buChar char="Ø"/>
                      </a:pPr>
                      <a:r>
                        <a:rPr lang="en-US" sz="2800" kern="1200" dirty="0" smtClean="0">
                          <a:solidFill>
                            <a:schemeClr val="tx1"/>
                          </a:solidFill>
                          <a:latin typeface="Arial" pitchFamily="34" charset="0"/>
                          <a:ea typeface="+mn-ea"/>
                          <a:cs typeface="Arial" pitchFamily="34" charset="0"/>
                        </a:rPr>
                        <a:t>Financial Audit and Compliance Reports </a:t>
                      </a:r>
                    </a:p>
                    <a:p>
                      <a:pPr lvl="0">
                        <a:buFont typeface="Wingdings" pitchFamily="2" charset="2"/>
                        <a:buChar char="Ø"/>
                      </a:pPr>
                      <a:r>
                        <a:rPr lang="en-US" sz="2800" kern="1200" dirty="0" smtClean="0">
                          <a:solidFill>
                            <a:schemeClr val="tx1"/>
                          </a:solidFill>
                          <a:latin typeface="Arial" pitchFamily="34" charset="0"/>
                          <a:ea typeface="+mn-ea"/>
                          <a:cs typeface="Arial" pitchFamily="34" charset="0"/>
                        </a:rPr>
                        <a:t>Reports containing abstracts of Project, details, Completed Outlets, No of WUAs created, Districts benefitted etc.</a:t>
                      </a:r>
                    </a:p>
                    <a:p>
                      <a:endParaRPr lang="en-IN" sz="2200" baseline="0" dirty="0" smtClean="0">
                        <a:solidFill>
                          <a:schemeClr val="tx1"/>
                        </a:solidFill>
                        <a:latin typeface="Arial"/>
                        <a:ea typeface="Calibri"/>
                      </a:endParaRPr>
                    </a:p>
                  </a:txBody>
                  <a:tcPr marL="68580" marR="68580" marT="0" marB="0">
                    <a:lnL>
                      <a:noFill/>
                    </a:lnL>
                    <a:lnR>
                      <a:noFill/>
                    </a:lnR>
                    <a:lnT>
                      <a:noFill/>
                    </a:lnT>
                    <a:lnB>
                      <a:noFill/>
                    </a:lnB>
                    <a:no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571500" y="0"/>
            <a:ext cx="7929563" cy="1295400"/>
          </a:xfrm>
        </p:spPr>
        <p:txBody>
          <a:bodyPr/>
          <a:lstStyle/>
          <a:p>
            <a:pPr eaLnBrk="1" hangingPunct="1"/>
            <a:r>
              <a:rPr lang="en-ZW" sz="3200" b="1" u="sng" smtClean="0">
                <a:latin typeface="Arial" charset="0"/>
                <a:cs typeface="Arial" charset="0"/>
              </a:rPr>
              <a:t>PMKSY-  Status of CADWM Projects</a:t>
            </a:r>
            <a:r>
              <a:rPr lang="en-IN" sz="3200" b="1" u="sng" smtClean="0">
                <a:latin typeface="Arial" charset="0"/>
                <a:cs typeface="Arial" charset="0"/>
              </a:rPr>
              <a:t>:</a:t>
            </a:r>
          </a:p>
        </p:txBody>
      </p:sp>
      <p:graphicFrame>
        <p:nvGraphicFramePr>
          <p:cNvPr id="5" name="Table 4"/>
          <p:cNvGraphicFramePr>
            <a:graphicFrameLocks noGrp="1"/>
          </p:cNvGraphicFramePr>
          <p:nvPr/>
        </p:nvGraphicFramePr>
        <p:xfrm>
          <a:off x="0" y="1066800"/>
          <a:ext cx="8915400" cy="5303520"/>
        </p:xfrm>
        <a:graphic>
          <a:graphicData uri="http://schemas.openxmlformats.org/drawingml/2006/table">
            <a:tbl>
              <a:tblPr/>
              <a:tblGrid>
                <a:gridCol w="8915400"/>
              </a:tblGrid>
              <a:tr h="5257800">
                <a:tc>
                  <a:txBody>
                    <a:bodyPr/>
                    <a:lstStyle/>
                    <a:p>
                      <a:pPr marL="342900" lvl="0" indent="-342900" algn="just">
                        <a:spcAft>
                          <a:spcPts val="0"/>
                        </a:spcAft>
                        <a:buFont typeface="Courier New"/>
                        <a:buNone/>
                      </a:pPr>
                      <a:endParaRPr lang="en-IN" sz="2400" u="sng" dirty="0" smtClean="0">
                        <a:solidFill>
                          <a:schemeClr val="tx1"/>
                        </a:solidFill>
                        <a:latin typeface="Arial"/>
                        <a:ea typeface="Calibri"/>
                      </a:endParaRPr>
                    </a:p>
                    <a:p>
                      <a:pPr marL="342900" lvl="0" indent="-342900" algn="just">
                        <a:lnSpc>
                          <a:spcPct val="150000"/>
                        </a:lnSpc>
                        <a:spcAft>
                          <a:spcPts val="0"/>
                        </a:spcAft>
                        <a:buFont typeface="Courier New"/>
                        <a:buChar char="o"/>
                      </a:pPr>
                      <a:r>
                        <a:rPr lang="en-IN" sz="2400" dirty="0" smtClean="0">
                          <a:solidFill>
                            <a:schemeClr val="tx1"/>
                          </a:solidFill>
                          <a:latin typeface="Arial"/>
                          <a:ea typeface="Calibri"/>
                        </a:rPr>
                        <a:t>99 prioritised AIBP Projects have</a:t>
                      </a:r>
                      <a:r>
                        <a:rPr lang="en-IN" sz="2400" baseline="0" dirty="0" smtClean="0">
                          <a:solidFill>
                            <a:schemeClr val="tx1"/>
                          </a:solidFill>
                          <a:latin typeface="Arial"/>
                          <a:ea typeface="Calibri"/>
                        </a:rPr>
                        <a:t> been identified for completion in Mission mode under PMKSY along with the ‘Command Area Development (CAD)’ works. </a:t>
                      </a:r>
                    </a:p>
                    <a:p>
                      <a:pPr marL="342900" lvl="0" indent="-342900" algn="just">
                        <a:lnSpc>
                          <a:spcPct val="150000"/>
                        </a:lnSpc>
                        <a:spcAft>
                          <a:spcPts val="0"/>
                        </a:spcAft>
                        <a:buFont typeface="Courier New"/>
                        <a:buChar char="o"/>
                      </a:pPr>
                      <a:r>
                        <a:rPr lang="en-IN" sz="2400" baseline="0" dirty="0" smtClean="0">
                          <a:solidFill>
                            <a:schemeClr val="tx1"/>
                          </a:solidFill>
                          <a:latin typeface="Arial"/>
                          <a:ea typeface="Calibri"/>
                        </a:rPr>
                        <a:t>Out of 99 projects, CAD works are not required in 9 projects, as intimated by state governments. As of now, 82 projects targeting CAD works in balance Culturable Command Area (CCA) of 42.40 lakh hectares have been included under CADWM programme with an estimated Central Assistance (CA) of Rs. 8077.874crores</a:t>
                      </a:r>
                      <a:r>
                        <a:rPr lang="en-IN" sz="2200" baseline="0" dirty="0" smtClean="0">
                          <a:solidFill>
                            <a:schemeClr val="tx1"/>
                          </a:solidFill>
                          <a:latin typeface="Arial"/>
                          <a:ea typeface="Calibri"/>
                        </a:rPr>
                        <a:t>. </a:t>
                      </a:r>
                    </a:p>
                  </a:txBody>
                  <a:tcPr marL="68580" marR="68580" marT="0" marB="0">
                    <a:lnL>
                      <a:noFill/>
                    </a:lnL>
                    <a:lnR>
                      <a:noFill/>
                    </a:lnR>
                    <a:lnT>
                      <a:noFill/>
                    </a:lnT>
                    <a:lnB>
                      <a:noFill/>
                    </a:lnB>
                    <a:no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571500" y="0"/>
            <a:ext cx="7929563" cy="1143000"/>
          </a:xfrm>
        </p:spPr>
        <p:txBody>
          <a:bodyPr/>
          <a:lstStyle/>
          <a:p>
            <a:pPr eaLnBrk="1" hangingPunct="1"/>
            <a:r>
              <a:rPr lang="en-US" sz="3200" b="1" u="sng" smtClean="0">
                <a:latin typeface="Arial" charset="0"/>
                <a:cs typeface="Arial" charset="0"/>
              </a:rPr>
              <a:t>CADWM-IS    UPGRADATION</a:t>
            </a:r>
            <a:endParaRPr lang="en-IN" sz="3200" b="1" u="sng" smtClean="0">
              <a:latin typeface="Arial" charset="0"/>
              <a:cs typeface="Arial" charset="0"/>
            </a:endParaRPr>
          </a:p>
        </p:txBody>
      </p:sp>
      <p:graphicFrame>
        <p:nvGraphicFramePr>
          <p:cNvPr id="5" name="Table 4"/>
          <p:cNvGraphicFramePr>
            <a:graphicFrameLocks noGrp="1"/>
          </p:cNvGraphicFramePr>
          <p:nvPr/>
        </p:nvGraphicFramePr>
        <p:xfrm>
          <a:off x="214313" y="990600"/>
          <a:ext cx="8929687" cy="5758816"/>
        </p:xfrm>
        <a:graphic>
          <a:graphicData uri="http://schemas.openxmlformats.org/drawingml/2006/table">
            <a:tbl>
              <a:tblPr/>
              <a:tblGrid>
                <a:gridCol w="8929687"/>
              </a:tblGrid>
              <a:tr h="5758816">
                <a:tc>
                  <a:txBody>
                    <a:bodyPr/>
                    <a:lstStyle/>
                    <a:p>
                      <a:pPr marL="342900" lvl="0" indent="-342900" algn="just">
                        <a:spcAft>
                          <a:spcPts val="0"/>
                        </a:spcAft>
                        <a:buFont typeface="Courier New"/>
                        <a:buNone/>
                      </a:pPr>
                      <a:endParaRPr lang="en-IN" sz="2400" u="sng" dirty="0" smtClean="0">
                        <a:solidFill>
                          <a:schemeClr val="tx1"/>
                        </a:solidFill>
                        <a:latin typeface="Arial"/>
                        <a:ea typeface="Calibri"/>
                      </a:endParaRPr>
                    </a:p>
                    <a:p>
                      <a:r>
                        <a:rPr lang="en-US" sz="2800" kern="1200" dirty="0" smtClean="0">
                          <a:solidFill>
                            <a:schemeClr val="tx1"/>
                          </a:solidFill>
                          <a:latin typeface="Arial" pitchFamily="34" charset="0"/>
                          <a:ea typeface="+mn-ea"/>
                          <a:cs typeface="Arial" pitchFamily="34" charset="0"/>
                        </a:rPr>
                        <a:t>The CADWM-IS is being upgraded to include tools for: </a:t>
                      </a:r>
                    </a:p>
                    <a:p>
                      <a:pPr>
                        <a:buFont typeface="Wingdings" pitchFamily="2" charset="2"/>
                        <a:buChar char="Ø"/>
                      </a:pPr>
                      <a:r>
                        <a:rPr lang="en-US" sz="2800" kern="1200" dirty="0" smtClean="0">
                          <a:solidFill>
                            <a:schemeClr val="tx1"/>
                          </a:solidFill>
                          <a:latin typeface="Arial" pitchFamily="34" charset="0"/>
                          <a:ea typeface="+mn-ea"/>
                          <a:cs typeface="Arial" pitchFamily="34" charset="0"/>
                        </a:rPr>
                        <a:t>submission of proposals for Central  Assistance(CA) by State </a:t>
                      </a:r>
                      <a:r>
                        <a:rPr lang="en-US" sz="2800" kern="1200" dirty="0" err="1" smtClean="0">
                          <a:solidFill>
                            <a:schemeClr val="tx1"/>
                          </a:solidFill>
                          <a:latin typeface="Arial" pitchFamily="34" charset="0"/>
                          <a:ea typeface="+mn-ea"/>
                          <a:cs typeface="Arial" pitchFamily="34" charset="0"/>
                        </a:rPr>
                        <a:t>Govts</a:t>
                      </a:r>
                      <a:r>
                        <a:rPr lang="en-US" sz="2800" kern="1200" dirty="0" smtClean="0">
                          <a:solidFill>
                            <a:schemeClr val="tx1"/>
                          </a:solidFill>
                          <a:latin typeface="Arial" pitchFamily="34" charset="0"/>
                          <a:ea typeface="+mn-ea"/>
                          <a:cs typeface="Arial" pitchFamily="34" charset="0"/>
                        </a:rPr>
                        <a:t>, </a:t>
                      </a:r>
                    </a:p>
                    <a:p>
                      <a:pPr>
                        <a:buFont typeface="Wingdings" pitchFamily="2" charset="2"/>
                        <a:buChar char="Ø"/>
                      </a:pPr>
                      <a:r>
                        <a:rPr lang="en-US" sz="2800" kern="1200" dirty="0" smtClean="0">
                          <a:solidFill>
                            <a:schemeClr val="tx1"/>
                          </a:solidFill>
                          <a:latin typeface="Arial" pitchFamily="34" charset="0"/>
                          <a:ea typeface="+mn-ea"/>
                          <a:cs typeface="Arial" pitchFamily="34" charset="0"/>
                        </a:rPr>
                        <a:t>recommendations by CWC Regional Offices,</a:t>
                      </a:r>
                    </a:p>
                    <a:p>
                      <a:pPr>
                        <a:buFont typeface="Wingdings" pitchFamily="2" charset="2"/>
                        <a:buChar char="Ø"/>
                      </a:pPr>
                      <a:r>
                        <a:rPr lang="en-US" sz="2800" kern="1200" dirty="0" smtClean="0">
                          <a:solidFill>
                            <a:schemeClr val="tx1"/>
                          </a:solidFill>
                          <a:latin typeface="Arial" pitchFamily="34" charset="0"/>
                          <a:ea typeface="+mn-ea"/>
                          <a:cs typeface="Arial" pitchFamily="34" charset="0"/>
                        </a:rPr>
                        <a:t>processing of CA release by the Union Ministry/ NWDA.</a:t>
                      </a:r>
                    </a:p>
                    <a:p>
                      <a:pPr>
                        <a:buFont typeface="Wingdings" pitchFamily="2" charset="2"/>
                        <a:buNone/>
                      </a:pPr>
                      <a:endParaRPr lang="en-US" sz="2800" kern="1200" dirty="0" smtClean="0">
                        <a:solidFill>
                          <a:schemeClr val="tx1"/>
                        </a:solidFill>
                        <a:latin typeface="Arial" pitchFamily="34" charset="0"/>
                        <a:ea typeface="+mn-ea"/>
                        <a:cs typeface="Arial" pitchFamily="34" charset="0"/>
                      </a:endParaRPr>
                    </a:p>
                    <a:p>
                      <a:pPr>
                        <a:buFont typeface="Wingdings" pitchFamily="2" charset="2"/>
                        <a:buNone/>
                      </a:pPr>
                      <a:r>
                        <a:rPr lang="en-US" sz="2800" kern="1200" dirty="0" smtClean="0">
                          <a:solidFill>
                            <a:schemeClr val="tx1"/>
                          </a:solidFill>
                          <a:latin typeface="Arial" pitchFamily="34" charset="0"/>
                          <a:ea typeface="+mn-ea"/>
                          <a:cs typeface="Arial" pitchFamily="34" charset="0"/>
                        </a:rPr>
                        <a:t> Further enhancement of CADWM-IS is expected to cover capturing of Water Users’ Association’s working, crop production/ productivity, farmers’ income etc.</a:t>
                      </a:r>
                    </a:p>
                  </a:txBody>
                  <a:tcPr marL="68580" marR="68580" marT="0" marB="0">
                    <a:lnL>
                      <a:noFill/>
                    </a:lnL>
                    <a:lnR>
                      <a:noFill/>
                    </a:lnR>
                    <a:lnT>
                      <a:noFill/>
                    </a:lnT>
                    <a:lnB>
                      <a:noFill/>
                    </a:lnB>
                    <a:no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Number Placeholder 4"/>
          <p:cNvSpPr>
            <a:spLocks noGrp="1" noChangeArrowheads="1"/>
          </p:cNvSpPr>
          <p:nvPr>
            <p:ph type="sldNum" sz="quarter" idx="12"/>
          </p:nvPr>
        </p:nvSpPr>
        <p:spPr>
          <a:ln>
            <a:headEnd/>
            <a:tailEnd/>
          </a:ln>
        </p:spPr>
        <p:txBody>
          <a:bodyPr/>
          <a:lstStyle/>
          <a:p>
            <a:pPr defTabSz="912813">
              <a:defRPr/>
            </a:pPr>
            <a:fld id="{A6F7BFC6-3799-493C-9A23-3D4C540088E1}" type="slidenum">
              <a:rPr lang="en-US" altLang="zh-CN" smtClean="0"/>
              <a:pPr defTabSz="912813">
                <a:defRPr/>
              </a:pPr>
              <a:t>21</a:t>
            </a:fld>
            <a:endParaRPr lang="en-US" altLang="zh-CN" smtClean="0"/>
          </a:p>
        </p:txBody>
      </p:sp>
      <p:sp>
        <p:nvSpPr>
          <p:cNvPr id="26627" name="WordArt 2"/>
          <p:cNvSpPr>
            <a:spLocks noChangeArrowheads="1" noChangeShapeType="1" noTextEdit="1"/>
          </p:cNvSpPr>
          <p:nvPr/>
        </p:nvSpPr>
        <p:spPr bwMode="auto">
          <a:xfrm>
            <a:off x="1066800" y="685800"/>
            <a:ext cx="6892925" cy="2667000"/>
          </a:xfrm>
          <a:prstGeom prst="rect">
            <a:avLst/>
          </a:prstGeom>
        </p:spPr>
        <p:txBody>
          <a:bodyPr wrap="none" fromWordArt="1">
            <a:prstTxWarp prst="textDoubleWave1">
              <a:avLst>
                <a:gd name="adj1" fmla="val 6500"/>
                <a:gd name="adj2" fmla="val -264"/>
              </a:avLst>
            </a:prstTxWarp>
          </a:bodyPr>
          <a:lstStyle/>
          <a:p>
            <a:pPr algn="ctr"/>
            <a:r>
              <a:rPr lang="en-US" sz="3600" kern="10" spc="-360">
                <a:ln w="12700">
                  <a:solidFill>
                    <a:srgbClr val="000099"/>
                  </a:solidFill>
                  <a:round/>
                  <a:headEnd/>
                  <a:tailEnd/>
                </a:ln>
                <a:solidFill>
                  <a:srgbClr val="00B0F0"/>
                </a:solidFill>
                <a:effectLst>
                  <a:outerShdw dist="125724" dir="18900000" algn="ctr" rotWithShape="0">
                    <a:srgbClr val="000099"/>
                  </a:outerShdw>
                </a:effectLst>
                <a:latin typeface="Kokila"/>
                <a:cs typeface="Kokila"/>
              </a:rPr>
              <a:t>THANK  YOU</a:t>
            </a:r>
          </a:p>
        </p:txBody>
      </p:sp>
      <p:pic>
        <p:nvPicPr>
          <p:cNvPr id="26628" name="Picture 2"/>
          <p:cNvPicPr>
            <a:picLocks noChangeAspect="1" noChangeArrowheads="1"/>
          </p:cNvPicPr>
          <p:nvPr/>
        </p:nvPicPr>
        <p:blipFill>
          <a:blip r:embed="rId2"/>
          <a:srcRect/>
          <a:stretch>
            <a:fillRect/>
          </a:stretch>
        </p:blipFill>
        <p:spPr bwMode="auto">
          <a:xfrm>
            <a:off x="762000" y="3352800"/>
            <a:ext cx="7454900" cy="304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152400" y="152400"/>
            <a:ext cx="8839200" cy="533400"/>
          </a:xfrm>
        </p:spPr>
        <p:txBody>
          <a:bodyPr/>
          <a:lstStyle/>
          <a:p>
            <a:r>
              <a:rPr lang="en-US" sz="4200" u="sng" smtClean="0"/>
              <a:t>CADWM: 99 Prioritized Projects of AIBP</a:t>
            </a:r>
            <a:endParaRPr lang="en-IN" sz="4200" u="sng" smtClean="0"/>
          </a:p>
        </p:txBody>
      </p:sp>
      <p:sp>
        <p:nvSpPr>
          <p:cNvPr id="7171" name="Content Placeholder 2"/>
          <p:cNvSpPr>
            <a:spLocks noGrp="1"/>
          </p:cNvSpPr>
          <p:nvPr>
            <p:ph idx="1"/>
          </p:nvPr>
        </p:nvSpPr>
        <p:spPr>
          <a:xfrm>
            <a:off x="457200" y="762000"/>
            <a:ext cx="8458200" cy="5943600"/>
          </a:xfrm>
        </p:spPr>
        <p:txBody>
          <a:bodyPr/>
          <a:lstStyle/>
          <a:p>
            <a:pPr>
              <a:spcBef>
                <a:spcPct val="0"/>
              </a:spcBef>
            </a:pPr>
            <a:r>
              <a:rPr lang="en-US" sz="3000" u="sng" dirty="0" smtClean="0"/>
              <a:t>Structural Intervention</a:t>
            </a:r>
            <a:r>
              <a:rPr lang="en-US" sz="3000" dirty="0" smtClean="0"/>
              <a:t>: includes </a:t>
            </a:r>
            <a:r>
              <a:rPr lang="en-US" sz="2800" dirty="0" smtClean="0"/>
              <a:t>Survey, Planning, Design and execution of: </a:t>
            </a:r>
            <a:endParaRPr lang="en-US" sz="3000" dirty="0" smtClean="0"/>
          </a:p>
          <a:p>
            <a:pPr lvl="1">
              <a:lnSpc>
                <a:spcPct val="90000"/>
              </a:lnSpc>
              <a:spcBef>
                <a:spcPct val="0"/>
              </a:spcBef>
              <a:buClr>
                <a:srgbClr val="007600"/>
              </a:buClr>
              <a:buFont typeface="Courier New" pitchFamily="49" charset="0"/>
              <a:buChar char="o"/>
            </a:pPr>
            <a:r>
              <a:rPr lang="en-US" sz="2700" dirty="0" smtClean="0"/>
              <a:t>On-Farm Development (OFD) works comprising field channels, micro-irrigation, land leveling, as required</a:t>
            </a:r>
          </a:p>
          <a:p>
            <a:pPr lvl="1">
              <a:lnSpc>
                <a:spcPct val="90000"/>
              </a:lnSpc>
              <a:spcBef>
                <a:spcPct val="0"/>
              </a:spcBef>
              <a:buClr>
                <a:srgbClr val="007600"/>
              </a:buClr>
              <a:buFont typeface="Courier New" pitchFamily="49" charset="0"/>
              <a:buChar char="o"/>
            </a:pPr>
            <a:r>
              <a:rPr lang="en-US" sz="2700" dirty="0" smtClean="0"/>
              <a:t>Construction of field, intermediate and link drains</a:t>
            </a:r>
          </a:p>
          <a:p>
            <a:pPr lvl="1">
              <a:lnSpc>
                <a:spcPct val="90000"/>
              </a:lnSpc>
              <a:spcBef>
                <a:spcPct val="0"/>
              </a:spcBef>
              <a:buClr>
                <a:srgbClr val="007600"/>
              </a:buClr>
              <a:buFont typeface="Courier New" pitchFamily="49" charset="0"/>
              <a:buChar char="o"/>
            </a:pPr>
            <a:r>
              <a:rPr lang="en-US" sz="2700" dirty="0" smtClean="0"/>
              <a:t>Reclamation of Waterlogged Areas</a:t>
            </a:r>
          </a:p>
          <a:p>
            <a:pPr lvl="1">
              <a:lnSpc>
                <a:spcPct val="90000"/>
              </a:lnSpc>
              <a:spcBef>
                <a:spcPct val="0"/>
              </a:spcBef>
              <a:buClr>
                <a:srgbClr val="007600"/>
              </a:buClr>
              <a:buFont typeface="Courier New" pitchFamily="49" charset="0"/>
              <a:buChar char="o"/>
            </a:pPr>
            <a:r>
              <a:rPr lang="en-US" sz="2700" dirty="0" smtClean="0"/>
              <a:t>Correction of System Deficiencies (up to 4.25 </a:t>
            </a:r>
            <a:r>
              <a:rPr lang="en-US" sz="2700" dirty="0" err="1" smtClean="0"/>
              <a:t>cumecs</a:t>
            </a:r>
            <a:r>
              <a:rPr lang="en-US" sz="2700" dirty="0" smtClean="0"/>
              <a:t>)</a:t>
            </a:r>
          </a:p>
          <a:p>
            <a:pPr>
              <a:spcBef>
                <a:spcPct val="0"/>
              </a:spcBef>
            </a:pPr>
            <a:r>
              <a:rPr lang="en-US" sz="3000" u="sng" dirty="0" smtClean="0"/>
              <a:t>Non-Structural Intervention</a:t>
            </a:r>
            <a:r>
              <a:rPr lang="en-US" sz="3000" dirty="0" smtClean="0"/>
              <a:t>: Activities directed at strengthening of PIM, including:</a:t>
            </a:r>
          </a:p>
          <a:p>
            <a:pPr lvl="1">
              <a:spcBef>
                <a:spcPct val="0"/>
              </a:spcBef>
              <a:buClr>
                <a:srgbClr val="007600"/>
              </a:buClr>
              <a:buFont typeface="Courier New" pitchFamily="49" charset="0"/>
              <a:buChar char="o"/>
            </a:pPr>
            <a:r>
              <a:rPr lang="en-US" sz="2700" dirty="0" smtClean="0"/>
              <a:t>One time functional grant to Water Users’ Associations (WUAs) – Rs. 1200 per hectare</a:t>
            </a:r>
          </a:p>
          <a:p>
            <a:pPr lvl="1">
              <a:spcBef>
                <a:spcPct val="0"/>
              </a:spcBef>
              <a:buClr>
                <a:srgbClr val="007600"/>
              </a:buClr>
              <a:buFont typeface="Courier New" pitchFamily="49" charset="0"/>
              <a:buChar char="o"/>
            </a:pPr>
            <a:r>
              <a:rPr lang="en-US" sz="2700" dirty="0" smtClean="0"/>
              <a:t>One time infrastructure grant to WUAs – Rs. 3 </a:t>
            </a:r>
            <a:r>
              <a:rPr lang="en-US" sz="2700" dirty="0" err="1" smtClean="0"/>
              <a:t>lac</a:t>
            </a:r>
            <a:endParaRPr lang="en-US" sz="2700" dirty="0" smtClean="0"/>
          </a:p>
          <a:p>
            <a:pPr lvl="1">
              <a:spcBef>
                <a:spcPct val="0"/>
              </a:spcBef>
              <a:buClr>
                <a:srgbClr val="007600"/>
              </a:buClr>
              <a:buFont typeface="Courier New" pitchFamily="49" charset="0"/>
              <a:buChar char="o"/>
            </a:pPr>
            <a:r>
              <a:rPr lang="en-US" sz="2700" dirty="0" smtClean="0"/>
              <a:t>Trainings, demonstration and adaptive trials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52400" y="0"/>
            <a:ext cx="8839200" cy="381000"/>
          </a:xfrm>
        </p:spPr>
        <p:txBody>
          <a:bodyPr/>
          <a:lstStyle/>
          <a:p>
            <a:r>
              <a:rPr lang="en-US" sz="3200" b="1" u="sng" smtClean="0">
                <a:latin typeface="Arial" charset="0"/>
                <a:cs typeface="Arial" charset="0"/>
              </a:rPr>
              <a:t> Status - Contd..</a:t>
            </a:r>
            <a:endParaRPr lang="en-IN" sz="3200" b="1" u="sng" smtClean="0">
              <a:latin typeface="Arial" charset="0"/>
              <a:cs typeface="Arial" charset="0"/>
            </a:endParaRPr>
          </a:p>
        </p:txBody>
      </p:sp>
      <p:graphicFrame>
        <p:nvGraphicFramePr>
          <p:cNvPr id="6" name="Content Placeholder 3"/>
          <p:cNvGraphicFramePr>
            <a:graphicFrameLocks/>
          </p:cNvGraphicFramePr>
          <p:nvPr/>
        </p:nvGraphicFramePr>
        <p:xfrm>
          <a:off x="0" y="487363"/>
          <a:ext cx="9144001" cy="5955155"/>
        </p:xfrm>
        <a:graphic>
          <a:graphicData uri="http://schemas.openxmlformats.org/drawingml/2006/table">
            <a:tbl>
              <a:tblPr firstRow="1" bandRow="1">
                <a:tableStyleId>{5C22544A-7EE6-4342-B048-85BDC9FD1C3A}</a:tableStyleId>
              </a:tblPr>
              <a:tblGrid>
                <a:gridCol w="535969"/>
                <a:gridCol w="1796684"/>
                <a:gridCol w="1020147"/>
                <a:gridCol w="1219199"/>
                <a:gridCol w="839756"/>
                <a:gridCol w="918708"/>
                <a:gridCol w="859692"/>
                <a:gridCol w="963245"/>
                <a:gridCol w="990601"/>
              </a:tblGrid>
              <a:tr h="274738">
                <a:tc rowSpan="2">
                  <a:txBody>
                    <a:bodyPr/>
                    <a:lstStyle/>
                    <a:p>
                      <a:pPr algn="ctr"/>
                      <a:r>
                        <a:rPr lang="en-US" sz="1050" dirty="0" smtClean="0">
                          <a:latin typeface="Arial" pitchFamily="34" charset="0"/>
                          <a:cs typeface="Arial" pitchFamily="34" charset="0"/>
                        </a:rPr>
                        <a:t>Sl. No.</a:t>
                      </a:r>
                      <a:endParaRPr lang="en-IN" sz="1050" dirty="0">
                        <a:latin typeface="Arial" pitchFamily="34" charset="0"/>
                        <a:cs typeface="Arial" pitchFamily="34" charset="0"/>
                      </a:endParaRPr>
                    </a:p>
                  </a:txBody>
                  <a:tcPr/>
                </a:tc>
                <a:tc rowSpan="2">
                  <a:txBody>
                    <a:bodyPr/>
                    <a:lstStyle/>
                    <a:p>
                      <a:pPr algn="ctr"/>
                      <a:r>
                        <a:rPr lang="en-US" sz="1050" dirty="0" smtClean="0">
                          <a:latin typeface="Arial" pitchFamily="34" charset="0"/>
                          <a:cs typeface="Arial" pitchFamily="34" charset="0"/>
                        </a:rPr>
                        <a:t>Name of State</a:t>
                      </a:r>
                      <a:endParaRPr lang="en-IN" sz="1050" dirty="0">
                        <a:latin typeface="Arial" pitchFamily="34" charset="0"/>
                        <a:cs typeface="Arial" pitchFamily="34" charset="0"/>
                      </a:endParaRPr>
                    </a:p>
                  </a:txBody>
                  <a:tcPr/>
                </a:tc>
                <a:tc rowSpan="2">
                  <a:txBody>
                    <a:bodyPr/>
                    <a:lstStyle/>
                    <a:p>
                      <a:pPr algn="ctr"/>
                      <a:r>
                        <a:rPr lang="en-US" sz="1050" dirty="0" smtClean="0">
                          <a:latin typeface="Arial" pitchFamily="34" charset="0"/>
                          <a:cs typeface="Arial" pitchFamily="34" charset="0"/>
                        </a:rPr>
                        <a:t>No.</a:t>
                      </a:r>
                      <a:r>
                        <a:rPr lang="en-US" sz="1050" baseline="0" dirty="0" smtClean="0">
                          <a:latin typeface="Arial" pitchFamily="34" charset="0"/>
                          <a:cs typeface="Arial" pitchFamily="34" charset="0"/>
                        </a:rPr>
                        <a:t> of </a:t>
                      </a:r>
                      <a:r>
                        <a:rPr lang="en-US" sz="1050" dirty="0" smtClean="0">
                          <a:latin typeface="Arial" pitchFamily="34" charset="0"/>
                          <a:cs typeface="Arial" pitchFamily="34" charset="0"/>
                        </a:rPr>
                        <a:t>prioritized projects</a:t>
                      </a:r>
                      <a:endParaRPr lang="en-IN" sz="1050" dirty="0">
                        <a:latin typeface="Arial" pitchFamily="34" charset="0"/>
                        <a:cs typeface="Arial" pitchFamily="34" charset="0"/>
                      </a:endParaRPr>
                    </a:p>
                  </a:txBody>
                  <a:tcPr/>
                </a:tc>
                <a:tc rowSpan="2">
                  <a:txBody>
                    <a:bodyPr/>
                    <a:lstStyle/>
                    <a:p>
                      <a:pPr marL="0" indent="0" algn="ctr"/>
                      <a:r>
                        <a:rPr lang="en-US" sz="1050" dirty="0" smtClean="0">
                          <a:latin typeface="Arial" pitchFamily="34" charset="0"/>
                          <a:cs typeface="Arial" pitchFamily="34" charset="0"/>
                        </a:rPr>
                        <a:t>Included/ deemed completed</a:t>
                      </a:r>
                      <a:endParaRPr lang="en-IN" sz="1050" dirty="0">
                        <a:latin typeface="Arial" pitchFamily="34" charset="0"/>
                        <a:cs typeface="Arial" pitchFamily="34" charset="0"/>
                      </a:endParaRPr>
                    </a:p>
                  </a:txBody>
                  <a:tcPr/>
                </a:tc>
                <a:tc rowSpan="2">
                  <a:txBody>
                    <a:bodyPr/>
                    <a:lstStyle/>
                    <a:p>
                      <a:pPr marL="0" indent="0" algn="ctr"/>
                      <a:r>
                        <a:rPr lang="en-US" sz="1050" dirty="0" smtClean="0">
                          <a:latin typeface="Arial" pitchFamily="34" charset="0"/>
                          <a:cs typeface="Arial" pitchFamily="34" charset="0"/>
                        </a:rPr>
                        <a:t>Pending for inclusion</a:t>
                      </a:r>
                      <a:endParaRPr lang="en-IN" sz="1050" dirty="0">
                        <a:latin typeface="Arial" pitchFamily="34" charset="0"/>
                        <a:cs typeface="Arial" pitchFamily="34" charset="0"/>
                      </a:endParaRPr>
                    </a:p>
                  </a:txBody>
                  <a:tcPr/>
                </a:tc>
                <a:tc gridSpan="2">
                  <a:txBody>
                    <a:bodyPr/>
                    <a:lstStyle/>
                    <a:p>
                      <a:pPr algn="ctr">
                        <a:tabLst>
                          <a:tab pos="449263" algn="l"/>
                        </a:tabLst>
                      </a:pPr>
                      <a:r>
                        <a:rPr lang="en-US" sz="1050" dirty="0" smtClean="0">
                          <a:latin typeface="Arial" pitchFamily="34" charset="0"/>
                          <a:cs typeface="Arial" pitchFamily="34" charset="0"/>
                        </a:rPr>
                        <a:t>As per Cabinet Note</a:t>
                      </a:r>
                      <a:endParaRPr lang="en-IN" sz="1050" dirty="0">
                        <a:latin typeface="Arial" pitchFamily="34" charset="0"/>
                        <a:cs typeface="Arial" pitchFamily="34" charset="0"/>
                      </a:endParaRPr>
                    </a:p>
                  </a:txBody>
                  <a:tcPr/>
                </a:tc>
                <a:tc hMerge="1">
                  <a:txBody>
                    <a:bodyPr/>
                    <a:lstStyle/>
                    <a:p>
                      <a:endParaRPr lang="en-IN" dirty="0"/>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050" dirty="0" smtClean="0">
                          <a:latin typeface="Arial" pitchFamily="34" charset="0"/>
                          <a:cs typeface="Arial" pitchFamily="34" charset="0"/>
                        </a:rPr>
                        <a:t>As per Project</a:t>
                      </a:r>
                      <a:r>
                        <a:rPr lang="en-US" sz="1050" baseline="0" dirty="0" smtClean="0">
                          <a:latin typeface="Arial" pitchFamily="34" charset="0"/>
                          <a:cs typeface="Arial" pitchFamily="34" charset="0"/>
                        </a:rPr>
                        <a:t> Inclusion</a:t>
                      </a:r>
                      <a:endParaRPr lang="en-IN" sz="1050" dirty="0" smtClean="0">
                        <a:latin typeface="Arial" pitchFamily="34" charset="0"/>
                        <a:cs typeface="Arial" pitchFamily="34" charset="0"/>
                      </a:endParaRPr>
                    </a:p>
                  </a:txBody>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IN" sz="1400" dirty="0" smtClean="0">
                        <a:latin typeface="Arial" pitchFamily="34" charset="0"/>
                        <a:cs typeface="Arial" pitchFamily="34" charset="0"/>
                      </a:endParaRPr>
                    </a:p>
                  </a:txBody>
                  <a:tcPr/>
                </a:tc>
              </a:tr>
              <a:tr h="228600">
                <a:tc vMerge="1">
                  <a:txBody>
                    <a:bodyPr/>
                    <a:lstStyle/>
                    <a:p>
                      <a:pPr algn="ctr"/>
                      <a:endParaRPr lang="en-IN" sz="1400" dirty="0">
                        <a:latin typeface="Arial" pitchFamily="34" charset="0"/>
                        <a:cs typeface="Arial" pitchFamily="34" charset="0"/>
                      </a:endParaRPr>
                    </a:p>
                  </a:txBody>
                  <a:tcPr/>
                </a:tc>
                <a:tc vMerge="1">
                  <a:txBody>
                    <a:bodyPr/>
                    <a:lstStyle/>
                    <a:p>
                      <a:pPr algn="ctr"/>
                      <a:endParaRPr lang="en-IN" sz="1400" dirty="0">
                        <a:latin typeface="Arial" pitchFamily="34" charset="0"/>
                        <a:cs typeface="Arial" pitchFamily="34" charset="0"/>
                      </a:endParaRPr>
                    </a:p>
                  </a:txBody>
                  <a:tcPr/>
                </a:tc>
                <a:tc vMerge="1">
                  <a:txBody>
                    <a:bodyPr/>
                    <a:lstStyle/>
                    <a:p>
                      <a:pPr algn="ctr"/>
                      <a:endParaRPr lang="en-IN" sz="1400" dirty="0">
                        <a:latin typeface="Arial" pitchFamily="34" charset="0"/>
                        <a:cs typeface="Arial" pitchFamily="34" charset="0"/>
                      </a:endParaRPr>
                    </a:p>
                  </a:txBody>
                  <a:tcPr/>
                </a:tc>
                <a:tc vMerge="1">
                  <a:txBody>
                    <a:bodyPr/>
                    <a:lstStyle/>
                    <a:p>
                      <a:pPr marL="0" indent="0" algn="ctr"/>
                      <a:endParaRPr lang="en-IN" sz="1400" dirty="0">
                        <a:latin typeface="Arial" pitchFamily="34" charset="0"/>
                        <a:cs typeface="Arial" pitchFamily="34" charset="0"/>
                      </a:endParaRPr>
                    </a:p>
                  </a:txBody>
                  <a:tcPr/>
                </a:tc>
                <a:tc vMerge="1">
                  <a:txBody>
                    <a:bodyPr/>
                    <a:lstStyle/>
                    <a:p>
                      <a:pPr marL="0" indent="0" algn="ctr"/>
                      <a:endParaRPr lang="en-IN" sz="1400" dirty="0">
                        <a:latin typeface="Arial" pitchFamily="34" charset="0"/>
                        <a:cs typeface="Arial" pitchFamily="34" charset="0"/>
                      </a:endParaRPr>
                    </a:p>
                  </a:txBody>
                  <a:tcPr/>
                </a:tc>
                <a:tc>
                  <a:txBody>
                    <a:bodyPr/>
                    <a:lstStyle/>
                    <a:p>
                      <a:pPr algn="ctr">
                        <a:tabLst>
                          <a:tab pos="449263" algn="l"/>
                        </a:tabLst>
                      </a:pPr>
                      <a:r>
                        <a:rPr lang="en-US" sz="1050" dirty="0" smtClean="0">
                          <a:latin typeface="Arial" pitchFamily="34" charset="0"/>
                          <a:cs typeface="Arial" pitchFamily="34" charset="0"/>
                        </a:rPr>
                        <a:t>CCA (</a:t>
                      </a:r>
                      <a:r>
                        <a:rPr lang="en-US" sz="1050" dirty="0" err="1" smtClean="0">
                          <a:latin typeface="Arial" pitchFamily="34" charset="0"/>
                          <a:cs typeface="Arial" pitchFamily="34" charset="0"/>
                        </a:rPr>
                        <a:t>th.ha</a:t>
                      </a:r>
                      <a:r>
                        <a:rPr lang="en-US" sz="1050" dirty="0" smtClean="0">
                          <a:latin typeface="Arial" pitchFamily="34" charset="0"/>
                          <a:cs typeface="Arial" pitchFamily="34" charset="0"/>
                        </a:rPr>
                        <a:t>)</a:t>
                      </a:r>
                      <a:endParaRPr lang="en-IN" sz="1050" dirty="0">
                        <a:latin typeface="Arial" pitchFamily="34" charset="0"/>
                        <a:cs typeface="Arial" pitchFamily="34" charset="0"/>
                      </a:endParaRPr>
                    </a:p>
                  </a:txBody>
                  <a:tcPr/>
                </a:tc>
                <a:tc>
                  <a:txBody>
                    <a:bodyPr/>
                    <a:lstStyle/>
                    <a:p>
                      <a:r>
                        <a:rPr lang="en-US" sz="1050" dirty="0" smtClean="0"/>
                        <a:t>CA in Cr.</a:t>
                      </a:r>
                      <a:endParaRPr lang="en-IN" sz="1050" dirty="0"/>
                    </a:p>
                  </a:txBody>
                  <a:tcPr/>
                </a:tc>
                <a:tc>
                  <a:txBody>
                    <a:bodyPr/>
                    <a:lstStyle/>
                    <a:p>
                      <a:pPr algn="ctr">
                        <a:tabLst>
                          <a:tab pos="449263" algn="l"/>
                        </a:tabLst>
                      </a:pPr>
                      <a:r>
                        <a:rPr lang="en-US" sz="1050" dirty="0" smtClean="0">
                          <a:latin typeface="Arial" pitchFamily="34" charset="0"/>
                          <a:cs typeface="Arial" pitchFamily="34" charset="0"/>
                        </a:rPr>
                        <a:t>CCA (</a:t>
                      </a:r>
                      <a:r>
                        <a:rPr lang="en-US" sz="1050" dirty="0" err="1" smtClean="0">
                          <a:latin typeface="Arial" pitchFamily="34" charset="0"/>
                          <a:cs typeface="Arial" pitchFamily="34" charset="0"/>
                        </a:rPr>
                        <a:t>th.ha</a:t>
                      </a:r>
                      <a:r>
                        <a:rPr lang="en-US" sz="1050" dirty="0" smtClean="0">
                          <a:latin typeface="Arial" pitchFamily="34" charset="0"/>
                          <a:cs typeface="Arial" pitchFamily="34" charset="0"/>
                        </a:rPr>
                        <a:t>. )</a:t>
                      </a:r>
                      <a:endParaRPr lang="en-IN" sz="1050" dirty="0">
                        <a:latin typeface="Arial" pitchFamily="34" charset="0"/>
                        <a:cs typeface="Arial" pitchFamily="34" charset="0"/>
                      </a:endParaRPr>
                    </a:p>
                  </a:txBody>
                  <a:tcPr/>
                </a:tc>
                <a:tc>
                  <a:txBody>
                    <a:bodyPr/>
                    <a:lstStyle/>
                    <a:p>
                      <a:r>
                        <a:rPr lang="en-US" sz="1050" dirty="0" smtClean="0"/>
                        <a:t>CA in Cr.</a:t>
                      </a:r>
                      <a:endParaRPr lang="en-IN" sz="1050" dirty="0"/>
                    </a:p>
                  </a:txBody>
                  <a:tcPr/>
                </a:tc>
              </a:tr>
              <a:tr h="198120">
                <a:tc>
                  <a:txBody>
                    <a:bodyPr/>
                    <a:lstStyle/>
                    <a:p>
                      <a:r>
                        <a:rPr lang="en-US" sz="1050" dirty="0" smtClean="0">
                          <a:latin typeface="Arial" pitchFamily="34" charset="0"/>
                          <a:cs typeface="Arial" pitchFamily="34" charset="0"/>
                        </a:rPr>
                        <a:t>1.</a:t>
                      </a:r>
                      <a:endParaRPr lang="en-IN" sz="1050" dirty="0">
                        <a:latin typeface="Arial" pitchFamily="34" charset="0"/>
                        <a:cs typeface="Arial" pitchFamily="34" charset="0"/>
                      </a:endParaRPr>
                    </a:p>
                  </a:txBody>
                  <a:tcPr/>
                </a:tc>
                <a:tc>
                  <a:txBody>
                    <a:bodyPr/>
                    <a:lstStyle/>
                    <a:p>
                      <a:r>
                        <a:rPr lang="en-US" sz="1050" dirty="0" smtClean="0">
                          <a:latin typeface="Arial" pitchFamily="34" charset="0"/>
                          <a:cs typeface="Arial" pitchFamily="34" charset="0"/>
                        </a:rPr>
                        <a:t>Andhra Pradesh</a:t>
                      </a:r>
                      <a:endParaRPr lang="en-IN" sz="1050" dirty="0">
                        <a:latin typeface="Arial" pitchFamily="34" charset="0"/>
                        <a:cs typeface="Arial" pitchFamily="34" charset="0"/>
                      </a:endParaRPr>
                    </a:p>
                  </a:txBody>
                  <a:tcPr/>
                </a:tc>
                <a:tc>
                  <a:txBody>
                    <a:bodyPr/>
                    <a:lstStyle/>
                    <a:p>
                      <a:pPr algn="ctr"/>
                      <a:r>
                        <a:rPr lang="en-US" sz="1050" dirty="0" smtClean="0">
                          <a:latin typeface="+mj-lt"/>
                          <a:cs typeface="Arial" pitchFamily="34" charset="0"/>
                        </a:rPr>
                        <a:t>8</a:t>
                      </a:r>
                      <a:endParaRPr lang="en-IN" sz="1050" dirty="0">
                        <a:latin typeface="+mj-lt"/>
                        <a:cs typeface="Arial" pitchFamily="34" charset="0"/>
                      </a:endParaRPr>
                    </a:p>
                  </a:txBody>
                  <a:tcPr/>
                </a:tc>
                <a:tc>
                  <a:txBody>
                    <a:bodyPr/>
                    <a:lstStyle/>
                    <a:p>
                      <a:pPr algn="ctr"/>
                      <a:r>
                        <a:rPr lang="en-US" sz="1050" dirty="0" smtClean="0">
                          <a:latin typeface="+mj-lt"/>
                          <a:cs typeface="Arial" pitchFamily="34" charset="0"/>
                        </a:rPr>
                        <a:t>5(+1)</a:t>
                      </a:r>
                      <a:endParaRPr lang="en-IN" sz="1050" dirty="0">
                        <a:latin typeface="+mj-lt"/>
                        <a:cs typeface="Arial" pitchFamily="34" charset="0"/>
                      </a:endParaRPr>
                    </a:p>
                  </a:txBody>
                  <a:tcPr/>
                </a:tc>
                <a:tc>
                  <a:txBody>
                    <a:bodyPr/>
                    <a:lstStyle/>
                    <a:p>
                      <a:pPr algn="ctr"/>
                      <a:r>
                        <a:rPr lang="en-US" sz="1050" dirty="0" smtClean="0">
                          <a:latin typeface="+mj-lt"/>
                          <a:cs typeface="Arial" pitchFamily="34" charset="0"/>
                        </a:rPr>
                        <a:t>2</a:t>
                      </a:r>
                      <a:endParaRPr lang="en-IN" sz="1050" dirty="0">
                        <a:latin typeface="+mj-lt"/>
                        <a:cs typeface="Arial" pitchFamily="34" charset="0"/>
                      </a:endParaRPr>
                    </a:p>
                  </a:txBody>
                  <a:tcPr/>
                </a:tc>
                <a:tc>
                  <a:txBody>
                    <a:bodyPr/>
                    <a:lstStyle/>
                    <a:p>
                      <a:pPr algn="ctr" rtl="0" fontAlgn="ctr"/>
                      <a:r>
                        <a:rPr lang="en-IN" sz="1050" b="0" i="0" u="none" strike="noStrike">
                          <a:solidFill>
                            <a:srgbClr val="000000"/>
                          </a:solidFill>
                          <a:latin typeface="Calibri"/>
                        </a:rPr>
                        <a:t>261.87</a:t>
                      </a:r>
                    </a:p>
                  </a:txBody>
                  <a:tcPr marL="9525" marR="9525" marT="9525" marB="0" anchor="ctr"/>
                </a:tc>
                <a:tc>
                  <a:txBody>
                    <a:bodyPr/>
                    <a:lstStyle/>
                    <a:p>
                      <a:pPr algn="ctr" rtl="0" fontAlgn="ctr"/>
                      <a:r>
                        <a:rPr lang="en-IN" sz="1050" b="0" i="0" u="none" strike="noStrike">
                          <a:solidFill>
                            <a:srgbClr val="000000"/>
                          </a:solidFill>
                          <a:latin typeface="Calibri"/>
                        </a:rPr>
                        <a:t>523.65</a:t>
                      </a:r>
                    </a:p>
                  </a:txBody>
                  <a:tcPr marL="9525" marR="9525" marT="9525" marB="0" anchor="ctr"/>
                </a:tc>
                <a:tc>
                  <a:txBody>
                    <a:bodyPr/>
                    <a:lstStyle/>
                    <a:p>
                      <a:pPr algn="ctr" rtl="0" fontAlgn="ctr"/>
                      <a:r>
                        <a:rPr lang="en-IN" sz="1050" b="0" i="0" u="none" strike="noStrike" dirty="0">
                          <a:solidFill>
                            <a:srgbClr val="000000"/>
                          </a:solidFill>
                          <a:latin typeface="Calibri"/>
                        </a:rPr>
                        <a:t>143.558</a:t>
                      </a:r>
                    </a:p>
                  </a:txBody>
                  <a:tcPr marL="9525" marR="9525" marT="9525" marB="0" anchor="ctr"/>
                </a:tc>
                <a:tc>
                  <a:txBody>
                    <a:bodyPr/>
                    <a:lstStyle/>
                    <a:p>
                      <a:pPr algn="ctr" rtl="0" fontAlgn="ctr"/>
                      <a:r>
                        <a:rPr lang="en-IN" sz="1050" b="0" i="0" u="none" strike="noStrike">
                          <a:solidFill>
                            <a:srgbClr val="000000"/>
                          </a:solidFill>
                          <a:latin typeface="Calibri"/>
                        </a:rPr>
                        <a:t>278.98</a:t>
                      </a:r>
                    </a:p>
                  </a:txBody>
                  <a:tcPr marL="9525" marR="9525" marT="9525" marB="0" anchor="ctr"/>
                </a:tc>
              </a:tr>
              <a:tr h="175260">
                <a:tc>
                  <a:txBody>
                    <a:bodyPr/>
                    <a:lstStyle/>
                    <a:p>
                      <a:r>
                        <a:rPr lang="en-US" sz="1050" dirty="0" smtClean="0">
                          <a:latin typeface="Arial" pitchFamily="34" charset="0"/>
                          <a:cs typeface="Arial" pitchFamily="34" charset="0"/>
                        </a:rPr>
                        <a:t>2.</a:t>
                      </a:r>
                      <a:endParaRPr lang="en-IN" sz="1050" dirty="0">
                        <a:latin typeface="Arial" pitchFamily="34" charset="0"/>
                        <a:cs typeface="Arial" pitchFamily="34" charset="0"/>
                      </a:endParaRPr>
                    </a:p>
                  </a:txBody>
                  <a:tcPr/>
                </a:tc>
                <a:tc>
                  <a:txBody>
                    <a:bodyPr/>
                    <a:lstStyle/>
                    <a:p>
                      <a:r>
                        <a:rPr lang="en-US" sz="1050" dirty="0" smtClean="0">
                          <a:latin typeface="Arial" pitchFamily="34" charset="0"/>
                          <a:cs typeface="Arial" pitchFamily="34" charset="0"/>
                        </a:rPr>
                        <a:t>Assam</a:t>
                      </a:r>
                      <a:endParaRPr lang="en-IN" sz="1050" dirty="0">
                        <a:latin typeface="Arial" pitchFamily="34" charset="0"/>
                        <a:cs typeface="Arial" pitchFamily="34" charset="0"/>
                      </a:endParaRPr>
                    </a:p>
                  </a:txBody>
                  <a:tcPr/>
                </a:tc>
                <a:tc>
                  <a:txBody>
                    <a:bodyPr/>
                    <a:lstStyle/>
                    <a:p>
                      <a:pPr algn="ctr"/>
                      <a:r>
                        <a:rPr lang="en-US" sz="1050" dirty="0" smtClean="0">
                          <a:latin typeface="+mj-lt"/>
                          <a:cs typeface="Arial" pitchFamily="34" charset="0"/>
                        </a:rPr>
                        <a:t>3</a:t>
                      </a:r>
                      <a:endParaRPr lang="en-IN" sz="1050" dirty="0">
                        <a:latin typeface="+mj-lt"/>
                        <a:cs typeface="Arial" pitchFamily="34" charset="0"/>
                      </a:endParaRPr>
                    </a:p>
                  </a:txBody>
                  <a:tcPr/>
                </a:tc>
                <a:tc>
                  <a:txBody>
                    <a:bodyPr/>
                    <a:lstStyle/>
                    <a:p>
                      <a:pPr algn="ctr"/>
                      <a:r>
                        <a:rPr lang="en-US" sz="1050" dirty="0" smtClean="0">
                          <a:latin typeface="+mj-lt"/>
                          <a:cs typeface="Arial" pitchFamily="34" charset="0"/>
                        </a:rPr>
                        <a:t>2</a:t>
                      </a:r>
                      <a:endParaRPr lang="en-IN" sz="1050" dirty="0">
                        <a:latin typeface="+mj-lt"/>
                        <a:cs typeface="Arial" pitchFamily="34" charset="0"/>
                      </a:endParaRPr>
                    </a:p>
                  </a:txBody>
                  <a:tcPr/>
                </a:tc>
                <a:tc>
                  <a:txBody>
                    <a:bodyPr/>
                    <a:lstStyle/>
                    <a:p>
                      <a:pPr algn="ctr"/>
                      <a:r>
                        <a:rPr lang="en-US" sz="1050" dirty="0" smtClean="0">
                          <a:latin typeface="+mj-lt"/>
                          <a:cs typeface="Arial" pitchFamily="34" charset="0"/>
                        </a:rPr>
                        <a:t>1</a:t>
                      </a:r>
                      <a:endParaRPr lang="en-IN" sz="1050" dirty="0">
                        <a:latin typeface="+mj-lt"/>
                        <a:cs typeface="Arial" pitchFamily="34" charset="0"/>
                      </a:endParaRPr>
                    </a:p>
                  </a:txBody>
                  <a:tcPr/>
                </a:tc>
                <a:tc>
                  <a:txBody>
                    <a:bodyPr/>
                    <a:lstStyle/>
                    <a:p>
                      <a:pPr algn="ctr" rtl="0" fontAlgn="ctr"/>
                      <a:r>
                        <a:rPr lang="en-IN" sz="1050" b="0" i="0" u="none" strike="noStrike">
                          <a:solidFill>
                            <a:srgbClr val="000000"/>
                          </a:solidFill>
                          <a:latin typeface="Calibri"/>
                        </a:rPr>
                        <a:t>121.232</a:t>
                      </a:r>
                    </a:p>
                  </a:txBody>
                  <a:tcPr marL="9525" marR="9525" marT="9525" marB="0" anchor="ctr"/>
                </a:tc>
                <a:tc>
                  <a:txBody>
                    <a:bodyPr/>
                    <a:lstStyle/>
                    <a:p>
                      <a:pPr algn="ctr" rtl="0" fontAlgn="ctr"/>
                      <a:r>
                        <a:rPr lang="en-IN" sz="1050" b="0" i="0" u="none" strike="noStrike">
                          <a:solidFill>
                            <a:srgbClr val="000000"/>
                          </a:solidFill>
                          <a:latin typeface="Calibri"/>
                        </a:rPr>
                        <a:t>242.45</a:t>
                      </a:r>
                    </a:p>
                  </a:txBody>
                  <a:tcPr marL="9525" marR="9525" marT="9525" marB="0" anchor="ctr"/>
                </a:tc>
                <a:tc>
                  <a:txBody>
                    <a:bodyPr/>
                    <a:lstStyle/>
                    <a:p>
                      <a:pPr algn="ctr" rtl="0" fontAlgn="ctr"/>
                      <a:r>
                        <a:rPr lang="en-IN" sz="1050" b="0" i="0" u="none" strike="noStrike" dirty="0">
                          <a:solidFill>
                            <a:srgbClr val="000000"/>
                          </a:solidFill>
                          <a:latin typeface="Calibri"/>
                        </a:rPr>
                        <a:t>48.27</a:t>
                      </a:r>
                    </a:p>
                  </a:txBody>
                  <a:tcPr marL="9525" marR="9525" marT="9525" marB="0" anchor="ctr"/>
                </a:tc>
                <a:tc>
                  <a:txBody>
                    <a:bodyPr/>
                    <a:lstStyle/>
                    <a:p>
                      <a:pPr algn="ctr" rtl="0" fontAlgn="ctr"/>
                      <a:r>
                        <a:rPr lang="en-IN" sz="1050" b="0" i="0" u="none" strike="noStrike" dirty="0">
                          <a:solidFill>
                            <a:srgbClr val="000000"/>
                          </a:solidFill>
                          <a:latin typeface="Calibri"/>
                        </a:rPr>
                        <a:t>55.56</a:t>
                      </a:r>
                    </a:p>
                  </a:txBody>
                  <a:tcPr marL="9525" marR="9525" marT="9525" marB="0" anchor="ctr"/>
                </a:tc>
              </a:tr>
              <a:tr h="152400">
                <a:tc>
                  <a:txBody>
                    <a:bodyPr/>
                    <a:lstStyle/>
                    <a:p>
                      <a:r>
                        <a:rPr lang="en-US" sz="1050" dirty="0" smtClean="0">
                          <a:latin typeface="Arial" pitchFamily="34" charset="0"/>
                          <a:cs typeface="Arial" pitchFamily="34" charset="0"/>
                        </a:rPr>
                        <a:t>3.</a:t>
                      </a:r>
                      <a:endParaRPr lang="en-IN" sz="1050" dirty="0">
                        <a:latin typeface="Arial" pitchFamily="34" charset="0"/>
                        <a:cs typeface="Arial" pitchFamily="34" charset="0"/>
                      </a:endParaRPr>
                    </a:p>
                  </a:txBody>
                  <a:tcPr/>
                </a:tc>
                <a:tc>
                  <a:txBody>
                    <a:bodyPr/>
                    <a:lstStyle/>
                    <a:p>
                      <a:r>
                        <a:rPr lang="en-US" sz="1050" dirty="0" smtClean="0">
                          <a:latin typeface="Arial" pitchFamily="34" charset="0"/>
                          <a:cs typeface="Arial" pitchFamily="34" charset="0"/>
                        </a:rPr>
                        <a:t>Bihar</a:t>
                      </a:r>
                      <a:endParaRPr lang="en-IN" sz="1050" dirty="0">
                        <a:latin typeface="Arial" pitchFamily="34" charset="0"/>
                        <a:cs typeface="Arial" pitchFamily="34" charset="0"/>
                      </a:endParaRPr>
                    </a:p>
                  </a:txBody>
                  <a:tcPr/>
                </a:tc>
                <a:tc>
                  <a:txBody>
                    <a:bodyPr/>
                    <a:lstStyle/>
                    <a:p>
                      <a:pPr algn="ctr"/>
                      <a:r>
                        <a:rPr lang="en-US" sz="1050" dirty="0" smtClean="0">
                          <a:latin typeface="+mj-lt"/>
                          <a:cs typeface="Arial" pitchFamily="34" charset="0"/>
                        </a:rPr>
                        <a:t>2</a:t>
                      </a:r>
                      <a:endParaRPr lang="en-IN" sz="1050" dirty="0">
                        <a:latin typeface="+mj-lt"/>
                        <a:cs typeface="Arial" pitchFamily="34" charset="0"/>
                      </a:endParaRPr>
                    </a:p>
                  </a:txBody>
                  <a:tcPr/>
                </a:tc>
                <a:tc>
                  <a:txBody>
                    <a:bodyPr/>
                    <a:lstStyle/>
                    <a:p>
                      <a:pPr algn="ctr"/>
                      <a:r>
                        <a:rPr lang="en-US" sz="1050" dirty="0" smtClean="0">
                          <a:latin typeface="+mj-lt"/>
                          <a:cs typeface="Arial" pitchFamily="34" charset="0"/>
                        </a:rPr>
                        <a:t>1</a:t>
                      </a:r>
                      <a:endParaRPr lang="en-IN" sz="1050" dirty="0">
                        <a:latin typeface="+mj-lt"/>
                        <a:cs typeface="Arial" pitchFamily="34" charset="0"/>
                      </a:endParaRPr>
                    </a:p>
                  </a:txBody>
                  <a:tcPr/>
                </a:tc>
                <a:tc>
                  <a:txBody>
                    <a:bodyPr/>
                    <a:lstStyle/>
                    <a:p>
                      <a:pPr algn="ctr"/>
                      <a:r>
                        <a:rPr lang="en-US" sz="1050" dirty="0" smtClean="0">
                          <a:latin typeface="+mj-lt"/>
                          <a:cs typeface="Arial" pitchFamily="34" charset="0"/>
                        </a:rPr>
                        <a:t>1</a:t>
                      </a:r>
                      <a:endParaRPr lang="en-IN" sz="1050" dirty="0">
                        <a:latin typeface="+mj-lt"/>
                        <a:cs typeface="Arial" pitchFamily="34" charset="0"/>
                      </a:endParaRPr>
                    </a:p>
                  </a:txBody>
                  <a:tcPr/>
                </a:tc>
                <a:tc>
                  <a:txBody>
                    <a:bodyPr/>
                    <a:lstStyle/>
                    <a:p>
                      <a:pPr algn="ctr" rtl="0" fontAlgn="ctr"/>
                      <a:r>
                        <a:rPr lang="en-IN" sz="1050" b="0" i="0" u="none" strike="noStrike">
                          <a:solidFill>
                            <a:srgbClr val="000000"/>
                          </a:solidFill>
                          <a:latin typeface="Calibri"/>
                        </a:rPr>
                        <a:t>35.67</a:t>
                      </a:r>
                    </a:p>
                  </a:txBody>
                  <a:tcPr marL="9525" marR="9525" marT="9525" marB="0" anchor="ctr"/>
                </a:tc>
                <a:tc>
                  <a:txBody>
                    <a:bodyPr/>
                    <a:lstStyle/>
                    <a:p>
                      <a:pPr algn="ctr" rtl="0" fontAlgn="ctr"/>
                      <a:r>
                        <a:rPr lang="en-IN" sz="1050" b="0" i="0" u="none" strike="noStrike">
                          <a:solidFill>
                            <a:srgbClr val="000000"/>
                          </a:solidFill>
                          <a:latin typeface="Calibri"/>
                        </a:rPr>
                        <a:t>71.35</a:t>
                      </a:r>
                    </a:p>
                  </a:txBody>
                  <a:tcPr marL="9525" marR="9525" marT="9525" marB="0" anchor="ctr"/>
                </a:tc>
                <a:tc>
                  <a:txBody>
                    <a:bodyPr/>
                    <a:lstStyle/>
                    <a:p>
                      <a:pPr algn="ctr" rtl="0" fontAlgn="ctr"/>
                      <a:r>
                        <a:rPr lang="en-IN" sz="1050" b="0" i="0" u="none" strike="noStrike">
                          <a:solidFill>
                            <a:srgbClr val="000000"/>
                          </a:solidFill>
                          <a:latin typeface="Calibri"/>
                        </a:rPr>
                        <a:t>32.467</a:t>
                      </a:r>
                    </a:p>
                  </a:txBody>
                  <a:tcPr marL="9525" marR="9525" marT="9525" marB="0" anchor="ctr"/>
                </a:tc>
                <a:tc>
                  <a:txBody>
                    <a:bodyPr/>
                    <a:lstStyle/>
                    <a:p>
                      <a:pPr algn="ctr" rtl="0" fontAlgn="ctr"/>
                      <a:r>
                        <a:rPr lang="en-IN" sz="1050" b="0" i="0" u="none" strike="noStrike" dirty="0">
                          <a:solidFill>
                            <a:srgbClr val="000000"/>
                          </a:solidFill>
                          <a:latin typeface="Calibri"/>
                        </a:rPr>
                        <a:t>74.288</a:t>
                      </a:r>
                    </a:p>
                  </a:txBody>
                  <a:tcPr marL="9525" marR="9525" marT="9525" marB="0" anchor="ctr"/>
                </a:tc>
              </a:tr>
              <a:tr h="129540">
                <a:tc>
                  <a:txBody>
                    <a:bodyPr/>
                    <a:lstStyle/>
                    <a:p>
                      <a:r>
                        <a:rPr lang="en-US" sz="1050" dirty="0" smtClean="0">
                          <a:latin typeface="Arial" pitchFamily="34" charset="0"/>
                          <a:cs typeface="Arial" pitchFamily="34" charset="0"/>
                        </a:rPr>
                        <a:t>4.</a:t>
                      </a:r>
                      <a:endParaRPr lang="en-IN" sz="1050" dirty="0">
                        <a:latin typeface="Arial" pitchFamily="34" charset="0"/>
                        <a:cs typeface="Arial" pitchFamily="34" charset="0"/>
                      </a:endParaRPr>
                    </a:p>
                  </a:txBody>
                  <a:tcPr/>
                </a:tc>
                <a:tc>
                  <a:txBody>
                    <a:bodyPr/>
                    <a:lstStyle/>
                    <a:p>
                      <a:r>
                        <a:rPr lang="en-US" sz="1050" dirty="0" smtClean="0">
                          <a:latin typeface="Arial" pitchFamily="34" charset="0"/>
                          <a:cs typeface="Arial" pitchFamily="34" charset="0"/>
                        </a:rPr>
                        <a:t>Chhattisgarh</a:t>
                      </a:r>
                      <a:endParaRPr lang="en-IN" sz="1050" dirty="0">
                        <a:latin typeface="Arial" pitchFamily="34" charset="0"/>
                        <a:cs typeface="Arial" pitchFamily="34" charset="0"/>
                      </a:endParaRPr>
                    </a:p>
                  </a:txBody>
                  <a:tcPr/>
                </a:tc>
                <a:tc>
                  <a:txBody>
                    <a:bodyPr/>
                    <a:lstStyle/>
                    <a:p>
                      <a:pPr algn="ctr"/>
                      <a:r>
                        <a:rPr lang="en-US" sz="1050" dirty="0" smtClean="0">
                          <a:latin typeface="+mj-lt"/>
                          <a:cs typeface="Arial" pitchFamily="34" charset="0"/>
                        </a:rPr>
                        <a:t>3</a:t>
                      </a:r>
                      <a:endParaRPr lang="en-IN" sz="1050" dirty="0">
                        <a:latin typeface="+mj-lt"/>
                        <a:cs typeface="Arial" pitchFamily="34" charset="0"/>
                      </a:endParaRPr>
                    </a:p>
                  </a:txBody>
                  <a:tcPr/>
                </a:tc>
                <a:tc>
                  <a:txBody>
                    <a:bodyPr/>
                    <a:lstStyle/>
                    <a:p>
                      <a:pPr algn="ctr"/>
                      <a:r>
                        <a:rPr lang="en-US" sz="1050" dirty="0" smtClean="0">
                          <a:latin typeface="+mj-lt"/>
                          <a:cs typeface="Arial" pitchFamily="34" charset="0"/>
                        </a:rPr>
                        <a:t>3</a:t>
                      </a:r>
                      <a:endParaRPr lang="en-IN" sz="1050" dirty="0">
                        <a:latin typeface="+mj-lt"/>
                        <a:cs typeface="Arial" pitchFamily="34" charset="0"/>
                      </a:endParaRPr>
                    </a:p>
                  </a:txBody>
                  <a:tcPr/>
                </a:tc>
                <a:tc>
                  <a:txBody>
                    <a:bodyPr/>
                    <a:lstStyle/>
                    <a:p>
                      <a:pPr algn="ctr"/>
                      <a:r>
                        <a:rPr lang="en-US" sz="1050" dirty="0" smtClean="0">
                          <a:latin typeface="+mj-lt"/>
                          <a:cs typeface="Arial" pitchFamily="34" charset="0"/>
                        </a:rPr>
                        <a:t>0</a:t>
                      </a:r>
                      <a:endParaRPr lang="en-IN" sz="1050" dirty="0">
                        <a:latin typeface="+mj-lt"/>
                        <a:cs typeface="Arial" pitchFamily="34" charset="0"/>
                      </a:endParaRPr>
                    </a:p>
                  </a:txBody>
                  <a:tcPr/>
                </a:tc>
                <a:tc>
                  <a:txBody>
                    <a:bodyPr/>
                    <a:lstStyle/>
                    <a:p>
                      <a:pPr algn="ctr" rtl="0" fontAlgn="ctr"/>
                      <a:r>
                        <a:rPr lang="en-IN" sz="1050" b="0" i="0" u="none" strike="noStrike">
                          <a:solidFill>
                            <a:srgbClr val="000000"/>
                          </a:solidFill>
                          <a:latin typeface="Calibri"/>
                        </a:rPr>
                        <a:t>47.63</a:t>
                      </a:r>
                    </a:p>
                  </a:txBody>
                  <a:tcPr marL="9525" marR="9525" marT="9525" marB="0" anchor="ctr"/>
                </a:tc>
                <a:tc>
                  <a:txBody>
                    <a:bodyPr/>
                    <a:lstStyle/>
                    <a:p>
                      <a:pPr algn="ctr" rtl="0" fontAlgn="ctr"/>
                      <a:r>
                        <a:rPr lang="en-IN" sz="1050" b="0" i="0" u="none" strike="noStrike">
                          <a:solidFill>
                            <a:srgbClr val="000000"/>
                          </a:solidFill>
                          <a:latin typeface="Calibri"/>
                        </a:rPr>
                        <a:t>95.25</a:t>
                      </a:r>
                    </a:p>
                  </a:txBody>
                  <a:tcPr marL="9525" marR="9525" marT="9525" marB="0" anchor="ctr"/>
                </a:tc>
                <a:tc>
                  <a:txBody>
                    <a:bodyPr/>
                    <a:lstStyle/>
                    <a:p>
                      <a:pPr algn="ctr" rtl="0" fontAlgn="ctr"/>
                      <a:r>
                        <a:rPr lang="en-IN" sz="1050" b="0" i="0" u="none" strike="noStrike">
                          <a:solidFill>
                            <a:srgbClr val="000000"/>
                          </a:solidFill>
                          <a:latin typeface="Calibri"/>
                        </a:rPr>
                        <a:t>42.625</a:t>
                      </a:r>
                    </a:p>
                  </a:txBody>
                  <a:tcPr marL="9525" marR="9525" marT="9525" marB="0" anchor="ctr"/>
                </a:tc>
                <a:tc>
                  <a:txBody>
                    <a:bodyPr/>
                    <a:lstStyle/>
                    <a:p>
                      <a:pPr algn="ctr" rtl="0" fontAlgn="ctr"/>
                      <a:r>
                        <a:rPr lang="en-IN" sz="1050" b="0" i="0" u="none" strike="noStrike" dirty="0">
                          <a:solidFill>
                            <a:srgbClr val="000000"/>
                          </a:solidFill>
                          <a:latin typeface="Calibri"/>
                        </a:rPr>
                        <a:t>79.58</a:t>
                      </a:r>
                    </a:p>
                  </a:txBody>
                  <a:tcPr marL="9525" marR="9525" marT="9525" marB="0" anchor="ctr"/>
                </a:tc>
              </a:tr>
              <a:tr h="182880">
                <a:tc>
                  <a:txBody>
                    <a:bodyPr/>
                    <a:lstStyle/>
                    <a:p>
                      <a:r>
                        <a:rPr lang="en-US" sz="1050" dirty="0" smtClean="0">
                          <a:latin typeface="Arial" pitchFamily="34" charset="0"/>
                          <a:cs typeface="Arial" pitchFamily="34" charset="0"/>
                        </a:rPr>
                        <a:t>5.</a:t>
                      </a:r>
                      <a:endParaRPr lang="en-IN" sz="1050" dirty="0">
                        <a:latin typeface="Arial" pitchFamily="34" charset="0"/>
                        <a:cs typeface="Arial" pitchFamily="34" charset="0"/>
                      </a:endParaRPr>
                    </a:p>
                  </a:txBody>
                  <a:tcPr/>
                </a:tc>
                <a:tc>
                  <a:txBody>
                    <a:bodyPr/>
                    <a:lstStyle/>
                    <a:p>
                      <a:r>
                        <a:rPr lang="en-US" sz="1050" dirty="0" smtClean="0">
                          <a:latin typeface="Arial" pitchFamily="34" charset="0"/>
                          <a:cs typeface="Arial" pitchFamily="34" charset="0"/>
                        </a:rPr>
                        <a:t>Goa</a:t>
                      </a:r>
                      <a:endParaRPr lang="en-IN" sz="1050" dirty="0">
                        <a:latin typeface="Arial" pitchFamily="34" charset="0"/>
                        <a:cs typeface="Arial" pitchFamily="34" charset="0"/>
                      </a:endParaRPr>
                    </a:p>
                  </a:txBody>
                  <a:tcPr/>
                </a:tc>
                <a:tc>
                  <a:txBody>
                    <a:bodyPr/>
                    <a:lstStyle/>
                    <a:p>
                      <a:pPr algn="ctr"/>
                      <a:r>
                        <a:rPr lang="en-US" sz="1050" dirty="0" smtClean="0">
                          <a:latin typeface="+mj-lt"/>
                          <a:cs typeface="Arial" pitchFamily="34" charset="0"/>
                        </a:rPr>
                        <a:t>1</a:t>
                      </a:r>
                      <a:endParaRPr lang="en-IN" sz="1050" dirty="0">
                        <a:latin typeface="+mj-lt"/>
                        <a:cs typeface="Arial" pitchFamily="34" charset="0"/>
                      </a:endParaRPr>
                    </a:p>
                  </a:txBody>
                  <a:tcPr/>
                </a:tc>
                <a:tc>
                  <a:txBody>
                    <a:bodyPr/>
                    <a:lstStyle/>
                    <a:p>
                      <a:pPr algn="ctr"/>
                      <a:r>
                        <a:rPr lang="en-US" sz="1050" dirty="0" smtClean="0">
                          <a:latin typeface="+mj-lt"/>
                          <a:cs typeface="Arial" pitchFamily="34" charset="0"/>
                        </a:rPr>
                        <a:t>1</a:t>
                      </a:r>
                      <a:endParaRPr lang="en-IN" sz="1050" dirty="0">
                        <a:latin typeface="+mj-lt"/>
                        <a:cs typeface="Arial" pitchFamily="34" charset="0"/>
                      </a:endParaRPr>
                    </a:p>
                  </a:txBody>
                  <a:tcPr/>
                </a:tc>
                <a:tc>
                  <a:txBody>
                    <a:bodyPr/>
                    <a:lstStyle/>
                    <a:p>
                      <a:pPr algn="ctr"/>
                      <a:r>
                        <a:rPr lang="en-US" sz="1050" dirty="0" smtClean="0">
                          <a:latin typeface="+mj-lt"/>
                          <a:cs typeface="Arial" pitchFamily="34" charset="0"/>
                        </a:rPr>
                        <a:t>0</a:t>
                      </a:r>
                      <a:endParaRPr lang="en-IN" sz="1050" dirty="0">
                        <a:latin typeface="+mj-lt"/>
                        <a:cs typeface="Arial" pitchFamily="34" charset="0"/>
                      </a:endParaRPr>
                    </a:p>
                  </a:txBody>
                  <a:tcPr/>
                </a:tc>
                <a:tc>
                  <a:txBody>
                    <a:bodyPr/>
                    <a:lstStyle/>
                    <a:p>
                      <a:pPr algn="ctr" rtl="0" fontAlgn="ctr"/>
                      <a:r>
                        <a:rPr lang="en-IN" sz="1050" b="0" i="0" u="none" strike="noStrike">
                          <a:solidFill>
                            <a:srgbClr val="000000"/>
                          </a:solidFill>
                          <a:latin typeface="Calibri"/>
                        </a:rPr>
                        <a:t>8.791</a:t>
                      </a:r>
                    </a:p>
                  </a:txBody>
                  <a:tcPr marL="9525" marR="9525" marT="9525" marB="0" anchor="ctr"/>
                </a:tc>
                <a:tc>
                  <a:txBody>
                    <a:bodyPr/>
                    <a:lstStyle/>
                    <a:p>
                      <a:pPr algn="ctr" rtl="0" fontAlgn="ctr"/>
                      <a:r>
                        <a:rPr lang="en-IN" sz="1050" b="0" i="0" u="none" strike="noStrike">
                          <a:solidFill>
                            <a:srgbClr val="000000"/>
                          </a:solidFill>
                          <a:latin typeface="Calibri"/>
                        </a:rPr>
                        <a:t>17.6</a:t>
                      </a:r>
                    </a:p>
                  </a:txBody>
                  <a:tcPr marL="9525" marR="9525" marT="9525" marB="0" anchor="ctr"/>
                </a:tc>
                <a:tc>
                  <a:txBody>
                    <a:bodyPr/>
                    <a:lstStyle/>
                    <a:p>
                      <a:pPr algn="ctr" rtl="0" fontAlgn="ctr"/>
                      <a:r>
                        <a:rPr lang="en-IN" sz="1050" b="0" i="0" u="none" strike="noStrike">
                          <a:solidFill>
                            <a:srgbClr val="000000"/>
                          </a:solidFill>
                          <a:latin typeface="Calibri"/>
                        </a:rPr>
                        <a:t>11.777</a:t>
                      </a:r>
                    </a:p>
                  </a:txBody>
                  <a:tcPr marL="9525" marR="9525" marT="9525" marB="0" anchor="ctr"/>
                </a:tc>
                <a:tc>
                  <a:txBody>
                    <a:bodyPr/>
                    <a:lstStyle/>
                    <a:p>
                      <a:pPr algn="ctr" rtl="0" fontAlgn="ctr"/>
                      <a:r>
                        <a:rPr lang="en-IN" sz="1050" b="0" i="0" u="none" strike="noStrike" dirty="0">
                          <a:solidFill>
                            <a:srgbClr val="000000"/>
                          </a:solidFill>
                          <a:latin typeface="Calibri"/>
                        </a:rPr>
                        <a:t>68.96</a:t>
                      </a:r>
                    </a:p>
                  </a:txBody>
                  <a:tcPr marL="9525" marR="9525" marT="9525" marB="0" anchor="ctr"/>
                </a:tc>
              </a:tr>
              <a:tr h="0">
                <a:tc>
                  <a:txBody>
                    <a:bodyPr/>
                    <a:lstStyle/>
                    <a:p>
                      <a:r>
                        <a:rPr lang="en-US" sz="1050" dirty="0" smtClean="0">
                          <a:latin typeface="Arial" pitchFamily="34" charset="0"/>
                          <a:cs typeface="Arial" pitchFamily="34" charset="0"/>
                        </a:rPr>
                        <a:t>6.</a:t>
                      </a:r>
                      <a:endParaRPr lang="en-IN" sz="1050" dirty="0">
                        <a:latin typeface="Arial" pitchFamily="34" charset="0"/>
                        <a:cs typeface="Arial" pitchFamily="34" charset="0"/>
                      </a:endParaRPr>
                    </a:p>
                  </a:txBody>
                  <a:tcPr/>
                </a:tc>
                <a:tc>
                  <a:txBody>
                    <a:bodyPr/>
                    <a:lstStyle/>
                    <a:p>
                      <a:r>
                        <a:rPr lang="en-US" sz="1050" dirty="0" smtClean="0">
                          <a:latin typeface="Arial" pitchFamily="34" charset="0"/>
                          <a:cs typeface="Arial" pitchFamily="34" charset="0"/>
                        </a:rPr>
                        <a:t>Gujarat</a:t>
                      </a:r>
                      <a:endParaRPr lang="en-IN" sz="1050" dirty="0">
                        <a:latin typeface="Arial" pitchFamily="34" charset="0"/>
                        <a:cs typeface="Arial" pitchFamily="34" charset="0"/>
                      </a:endParaRPr>
                    </a:p>
                  </a:txBody>
                  <a:tcPr/>
                </a:tc>
                <a:tc>
                  <a:txBody>
                    <a:bodyPr/>
                    <a:lstStyle/>
                    <a:p>
                      <a:pPr algn="ctr"/>
                      <a:r>
                        <a:rPr lang="en-US" sz="1050" dirty="0" smtClean="0">
                          <a:latin typeface="+mj-lt"/>
                          <a:cs typeface="Arial" pitchFamily="34" charset="0"/>
                        </a:rPr>
                        <a:t>1</a:t>
                      </a:r>
                      <a:endParaRPr lang="en-IN" sz="1050" dirty="0">
                        <a:latin typeface="+mj-lt"/>
                        <a:cs typeface="Arial" pitchFamily="34" charset="0"/>
                      </a:endParaRPr>
                    </a:p>
                  </a:txBody>
                  <a:tcPr/>
                </a:tc>
                <a:tc>
                  <a:txBody>
                    <a:bodyPr/>
                    <a:lstStyle/>
                    <a:p>
                      <a:pPr algn="ctr"/>
                      <a:r>
                        <a:rPr lang="en-US" sz="1050" dirty="0" smtClean="0">
                          <a:latin typeface="+mj-lt"/>
                          <a:cs typeface="Arial" pitchFamily="34" charset="0"/>
                        </a:rPr>
                        <a:t>1</a:t>
                      </a:r>
                      <a:endParaRPr lang="en-IN" sz="1050" dirty="0">
                        <a:latin typeface="+mj-lt"/>
                        <a:cs typeface="Arial" pitchFamily="34" charset="0"/>
                      </a:endParaRPr>
                    </a:p>
                  </a:txBody>
                  <a:tcPr/>
                </a:tc>
                <a:tc>
                  <a:txBody>
                    <a:bodyPr/>
                    <a:lstStyle/>
                    <a:p>
                      <a:pPr algn="ctr"/>
                      <a:r>
                        <a:rPr lang="en-US" sz="1050" dirty="0" smtClean="0">
                          <a:latin typeface="+mj-lt"/>
                          <a:cs typeface="Arial" pitchFamily="34" charset="0"/>
                        </a:rPr>
                        <a:t>0</a:t>
                      </a:r>
                      <a:endParaRPr lang="en-IN" sz="1050" dirty="0">
                        <a:latin typeface="+mj-lt"/>
                        <a:cs typeface="Arial" pitchFamily="34" charset="0"/>
                      </a:endParaRPr>
                    </a:p>
                  </a:txBody>
                  <a:tcPr/>
                </a:tc>
                <a:tc>
                  <a:txBody>
                    <a:bodyPr/>
                    <a:lstStyle/>
                    <a:p>
                      <a:pPr algn="ctr" rtl="0" fontAlgn="ctr"/>
                      <a:r>
                        <a:rPr lang="en-IN" sz="1050" b="0" i="0" u="none" strike="noStrike">
                          <a:solidFill>
                            <a:srgbClr val="000000"/>
                          </a:solidFill>
                          <a:latin typeface="Calibri"/>
                        </a:rPr>
                        <a:t>1680.5</a:t>
                      </a:r>
                    </a:p>
                  </a:txBody>
                  <a:tcPr marL="9525" marR="9525" marT="9525" marB="0" anchor="ctr"/>
                </a:tc>
                <a:tc>
                  <a:txBody>
                    <a:bodyPr/>
                    <a:lstStyle/>
                    <a:p>
                      <a:pPr algn="ctr" rtl="0" fontAlgn="ctr"/>
                      <a:r>
                        <a:rPr lang="en-IN" sz="1050" b="0" i="0" u="none" strike="noStrike">
                          <a:solidFill>
                            <a:srgbClr val="000000"/>
                          </a:solidFill>
                          <a:latin typeface="Calibri"/>
                        </a:rPr>
                        <a:t>3361</a:t>
                      </a:r>
                    </a:p>
                  </a:txBody>
                  <a:tcPr marL="9525" marR="9525" marT="9525" marB="0" anchor="ctr"/>
                </a:tc>
                <a:tc>
                  <a:txBody>
                    <a:bodyPr/>
                    <a:lstStyle/>
                    <a:p>
                      <a:pPr algn="ctr" rtl="0" fontAlgn="ctr"/>
                      <a:r>
                        <a:rPr lang="en-IN" sz="1050" b="0" i="0" u="none" strike="noStrike">
                          <a:solidFill>
                            <a:srgbClr val="000000"/>
                          </a:solidFill>
                          <a:latin typeface="Calibri"/>
                        </a:rPr>
                        <a:t>1363.859</a:t>
                      </a:r>
                    </a:p>
                  </a:txBody>
                  <a:tcPr marL="9525" marR="9525" marT="9525" marB="0" anchor="ctr"/>
                </a:tc>
                <a:tc>
                  <a:txBody>
                    <a:bodyPr/>
                    <a:lstStyle/>
                    <a:p>
                      <a:pPr algn="ctr" rtl="0" fontAlgn="ctr"/>
                      <a:r>
                        <a:rPr lang="en-IN" sz="1050" b="0" i="0" u="none" strike="noStrike" dirty="0">
                          <a:solidFill>
                            <a:srgbClr val="000000"/>
                          </a:solidFill>
                          <a:latin typeface="Calibri"/>
                        </a:rPr>
                        <a:t>2510.883</a:t>
                      </a:r>
                    </a:p>
                  </a:txBody>
                  <a:tcPr marL="9525" marR="9525" marT="9525" marB="0" anchor="ctr"/>
                </a:tc>
              </a:tr>
              <a:tr h="213360">
                <a:tc>
                  <a:txBody>
                    <a:bodyPr/>
                    <a:lstStyle/>
                    <a:p>
                      <a:r>
                        <a:rPr lang="en-US" sz="1050" dirty="0" smtClean="0">
                          <a:latin typeface="Arial" pitchFamily="34" charset="0"/>
                          <a:cs typeface="Arial" pitchFamily="34" charset="0"/>
                        </a:rPr>
                        <a:t>7.</a:t>
                      </a:r>
                      <a:endParaRPr lang="en-IN" sz="1050" dirty="0">
                        <a:latin typeface="Arial" pitchFamily="34" charset="0"/>
                        <a:cs typeface="Arial" pitchFamily="34" charset="0"/>
                      </a:endParaRPr>
                    </a:p>
                  </a:txBody>
                  <a:tcPr/>
                </a:tc>
                <a:tc>
                  <a:txBody>
                    <a:bodyPr/>
                    <a:lstStyle/>
                    <a:p>
                      <a:r>
                        <a:rPr lang="en-US" sz="1050" dirty="0" smtClean="0">
                          <a:solidFill>
                            <a:schemeClr val="tx1"/>
                          </a:solidFill>
                          <a:latin typeface="Arial" pitchFamily="34" charset="0"/>
                          <a:cs typeface="Arial" pitchFamily="34" charset="0"/>
                        </a:rPr>
                        <a:t>J&amp;K</a:t>
                      </a:r>
                      <a:endParaRPr lang="en-IN" sz="1050" dirty="0">
                        <a:solidFill>
                          <a:schemeClr val="tx1"/>
                        </a:solidFill>
                        <a:latin typeface="Arial" pitchFamily="34" charset="0"/>
                        <a:cs typeface="Arial" pitchFamily="34" charset="0"/>
                      </a:endParaRPr>
                    </a:p>
                  </a:txBody>
                  <a:tcPr/>
                </a:tc>
                <a:tc>
                  <a:txBody>
                    <a:bodyPr/>
                    <a:lstStyle/>
                    <a:p>
                      <a:pPr algn="ctr"/>
                      <a:r>
                        <a:rPr lang="en-US" sz="1050" dirty="0" smtClean="0">
                          <a:latin typeface="+mj-lt"/>
                          <a:cs typeface="Arial" pitchFamily="34" charset="0"/>
                        </a:rPr>
                        <a:t>4</a:t>
                      </a:r>
                      <a:endParaRPr lang="en-IN" sz="1050" dirty="0">
                        <a:latin typeface="+mj-lt"/>
                        <a:cs typeface="Arial" pitchFamily="34" charset="0"/>
                      </a:endParaRPr>
                    </a:p>
                  </a:txBody>
                  <a:tcPr/>
                </a:tc>
                <a:tc>
                  <a:txBody>
                    <a:bodyPr/>
                    <a:lstStyle/>
                    <a:p>
                      <a:pPr algn="ctr"/>
                      <a:r>
                        <a:rPr lang="en-US" sz="1050" dirty="0" smtClean="0">
                          <a:solidFill>
                            <a:schemeClr val="tx1"/>
                          </a:solidFill>
                          <a:latin typeface="+mj-lt"/>
                          <a:cs typeface="Arial" pitchFamily="34" charset="0"/>
                        </a:rPr>
                        <a:t>3(+1)</a:t>
                      </a:r>
                      <a:endParaRPr lang="en-IN" sz="1050" dirty="0">
                        <a:solidFill>
                          <a:schemeClr val="tx1"/>
                        </a:solidFill>
                        <a:latin typeface="+mj-lt"/>
                        <a:cs typeface="Arial" pitchFamily="34" charset="0"/>
                      </a:endParaRPr>
                    </a:p>
                  </a:txBody>
                  <a:tcPr/>
                </a:tc>
                <a:tc>
                  <a:txBody>
                    <a:bodyPr/>
                    <a:lstStyle/>
                    <a:p>
                      <a:pPr algn="ctr"/>
                      <a:r>
                        <a:rPr lang="en-US" sz="1050" dirty="0" smtClean="0">
                          <a:latin typeface="+mj-lt"/>
                          <a:cs typeface="Arial" pitchFamily="34" charset="0"/>
                        </a:rPr>
                        <a:t>0</a:t>
                      </a:r>
                      <a:endParaRPr lang="en-IN" sz="1050" dirty="0">
                        <a:latin typeface="+mj-lt"/>
                        <a:cs typeface="Arial" pitchFamily="34" charset="0"/>
                      </a:endParaRPr>
                    </a:p>
                  </a:txBody>
                  <a:tcPr/>
                </a:tc>
                <a:tc>
                  <a:txBody>
                    <a:bodyPr/>
                    <a:lstStyle/>
                    <a:p>
                      <a:pPr algn="ctr" rtl="0" fontAlgn="ctr"/>
                      <a:r>
                        <a:rPr lang="en-IN" sz="1050" b="0" i="0" u="none" strike="noStrike">
                          <a:solidFill>
                            <a:srgbClr val="000000"/>
                          </a:solidFill>
                          <a:latin typeface="Calibri"/>
                        </a:rPr>
                        <a:t>8.891</a:t>
                      </a:r>
                    </a:p>
                  </a:txBody>
                  <a:tcPr marL="9525" marR="9525" marT="9525" marB="0" anchor="ctr"/>
                </a:tc>
                <a:tc>
                  <a:txBody>
                    <a:bodyPr/>
                    <a:lstStyle/>
                    <a:p>
                      <a:pPr algn="ctr" rtl="0" fontAlgn="ctr"/>
                      <a:r>
                        <a:rPr lang="en-IN" sz="1050" b="0" i="0" u="none" strike="noStrike">
                          <a:solidFill>
                            <a:srgbClr val="000000"/>
                          </a:solidFill>
                          <a:latin typeface="Calibri"/>
                        </a:rPr>
                        <a:t>17.75</a:t>
                      </a:r>
                    </a:p>
                  </a:txBody>
                  <a:tcPr marL="9525" marR="9525" marT="9525" marB="0" anchor="ctr"/>
                </a:tc>
                <a:tc>
                  <a:txBody>
                    <a:bodyPr/>
                    <a:lstStyle/>
                    <a:p>
                      <a:pPr algn="ctr" rtl="0" fontAlgn="ctr"/>
                      <a:r>
                        <a:rPr lang="en-IN" sz="1050" b="0" i="0" u="none" strike="noStrike">
                          <a:solidFill>
                            <a:srgbClr val="000000"/>
                          </a:solidFill>
                          <a:latin typeface="Calibri"/>
                        </a:rPr>
                        <a:t>2.46</a:t>
                      </a:r>
                    </a:p>
                  </a:txBody>
                  <a:tcPr marL="9525" marR="9525" marT="9525" marB="0" anchor="ctr"/>
                </a:tc>
                <a:tc>
                  <a:txBody>
                    <a:bodyPr/>
                    <a:lstStyle/>
                    <a:p>
                      <a:pPr algn="ctr" rtl="0" fontAlgn="ctr"/>
                      <a:r>
                        <a:rPr lang="en-IN" sz="1050" b="0" i="0" u="none" strike="noStrike" dirty="0">
                          <a:solidFill>
                            <a:srgbClr val="000000"/>
                          </a:solidFill>
                          <a:latin typeface="Calibri"/>
                        </a:rPr>
                        <a:t>11.639</a:t>
                      </a:r>
                    </a:p>
                  </a:txBody>
                  <a:tcPr marL="9525" marR="9525" marT="9525" marB="0" anchor="ctr"/>
                </a:tc>
              </a:tr>
              <a:tr h="190500">
                <a:tc>
                  <a:txBody>
                    <a:bodyPr/>
                    <a:lstStyle/>
                    <a:p>
                      <a:r>
                        <a:rPr lang="en-US" sz="1050" dirty="0" smtClean="0">
                          <a:latin typeface="Arial" pitchFamily="34" charset="0"/>
                          <a:cs typeface="Arial" pitchFamily="34" charset="0"/>
                        </a:rPr>
                        <a:t>8</a:t>
                      </a:r>
                      <a:endParaRPr lang="en-IN" sz="1050" dirty="0">
                        <a:latin typeface="Arial" pitchFamily="34" charset="0"/>
                        <a:cs typeface="Arial" pitchFamily="34" charset="0"/>
                      </a:endParaRPr>
                    </a:p>
                  </a:txBody>
                  <a:tcPr/>
                </a:tc>
                <a:tc>
                  <a:txBody>
                    <a:bodyPr/>
                    <a:lstStyle/>
                    <a:p>
                      <a:r>
                        <a:rPr lang="en-US" sz="1050" dirty="0" smtClean="0">
                          <a:latin typeface="Arial" pitchFamily="34" charset="0"/>
                          <a:cs typeface="Arial" pitchFamily="34" charset="0"/>
                        </a:rPr>
                        <a:t>Jharkhand</a:t>
                      </a:r>
                      <a:endParaRPr lang="en-IN" sz="1050" dirty="0">
                        <a:latin typeface="Arial" pitchFamily="34" charset="0"/>
                        <a:cs typeface="Arial" pitchFamily="34" charset="0"/>
                      </a:endParaRPr>
                    </a:p>
                  </a:txBody>
                  <a:tcPr/>
                </a:tc>
                <a:tc>
                  <a:txBody>
                    <a:bodyPr/>
                    <a:lstStyle/>
                    <a:p>
                      <a:pPr algn="ctr"/>
                      <a:r>
                        <a:rPr lang="en-US" sz="1050" dirty="0" smtClean="0">
                          <a:latin typeface="+mj-lt"/>
                          <a:cs typeface="Arial" pitchFamily="34" charset="0"/>
                        </a:rPr>
                        <a:t>1</a:t>
                      </a:r>
                      <a:endParaRPr lang="en-IN" sz="1050" dirty="0">
                        <a:latin typeface="+mj-lt"/>
                        <a:cs typeface="Arial" pitchFamily="34" charset="0"/>
                      </a:endParaRPr>
                    </a:p>
                  </a:txBody>
                  <a:tcPr/>
                </a:tc>
                <a:tc>
                  <a:txBody>
                    <a:bodyPr/>
                    <a:lstStyle/>
                    <a:p>
                      <a:pPr algn="ctr"/>
                      <a:r>
                        <a:rPr lang="en-US" sz="1050" dirty="0" smtClean="0">
                          <a:latin typeface="+mj-lt"/>
                          <a:cs typeface="Arial" pitchFamily="34" charset="0"/>
                        </a:rPr>
                        <a:t>0</a:t>
                      </a:r>
                      <a:endParaRPr lang="en-IN" sz="1050" dirty="0">
                        <a:latin typeface="+mj-lt"/>
                        <a:cs typeface="Arial" pitchFamily="34" charset="0"/>
                      </a:endParaRPr>
                    </a:p>
                  </a:txBody>
                  <a:tcPr/>
                </a:tc>
                <a:tc>
                  <a:txBody>
                    <a:bodyPr/>
                    <a:lstStyle/>
                    <a:p>
                      <a:pPr algn="ctr"/>
                      <a:r>
                        <a:rPr lang="en-US" sz="1050" dirty="0" smtClean="0">
                          <a:latin typeface="+mj-lt"/>
                          <a:cs typeface="Arial" pitchFamily="34" charset="0"/>
                        </a:rPr>
                        <a:t>1</a:t>
                      </a:r>
                      <a:endParaRPr lang="en-IN" sz="1050" dirty="0">
                        <a:latin typeface="+mj-lt"/>
                        <a:cs typeface="Arial" pitchFamily="34" charset="0"/>
                      </a:endParaRPr>
                    </a:p>
                  </a:txBody>
                  <a:tcPr/>
                </a:tc>
                <a:tc>
                  <a:txBody>
                    <a:bodyPr/>
                    <a:lstStyle/>
                    <a:p>
                      <a:pPr algn="ctr" rtl="0" fontAlgn="ctr"/>
                      <a:r>
                        <a:rPr lang="en-IN" sz="1050" b="0" i="0" u="none" strike="noStrike">
                          <a:solidFill>
                            <a:srgbClr val="000000"/>
                          </a:solidFill>
                          <a:latin typeface="Calibri"/>
                        </a:rPr>
                        <a:t>236.848</a:t>
                      </a:r>
                    </a:p>
                  </a:txBody>
                  <a:tcPr marL="9525" marR="9525" marT="9525" marB="0" anchor="ctr"/>
                </a:tc>
                <a:tc>
                  <a:txBody>
                    <a:bodyPr/>
                    <a:lstStyle/>
                    <a:p>
                      <a:pPr algn="ctr" rtl="0" fontAlgn="ctr"/>
                      <a:r>
                        <a:rPr lang="en-IN" sz="1050" b="0" i="0" u="none" strike="noStrike">
                          <a:solidFill>
                            <a:srgbClr val="000000"/>
                          </a:solidFill>
                          <a:latin typeface="Calibri"/>
                        </a:rPr>
                        <a:t>473.7</a:t>
                      </a:r>
                    </a:p>
                  </a:txBody>
                  <a:tcPr marL="9525" marR="9525" marT="9525" marB="0" anchor="ctr"/>
                </a:tc>
                <a:tc>
                  <a:txBody>
                    <a:bodyPr/>
                    <a:lstStyle/>
                    <a:p>
                      <a:pPr algn="ctr" rtl="0" fontAlgn="ctr"/>
                      <a:r>
                        <a:rPr lang="en-IN" sz="1050" b="0" i="0" u="none" strike="noStrike">
                          <a:solidFill>
                            <a:srgbClr val="000000"/>
                          </a:solidFill>
                          <a:latin typeface="Calibri"/>
                        </a:rPr>
                        <a:t>…</a:t>
                      </a:r>
                    </a:p>
                  </a:txBody>
                  <a:tcPr marL="9525" marR="9525" marT="9525" marB="0" anchor="ctr"/>
                </a:tc>
                <a:tc>
                  <a:txBody>
                    <a:bodyPr/>
                    <a:lstStyle/>
                    <a:p>
                      <a:pPr algn="ctr" rtl="0" fontAlgn="ctr"/>
                      <a:r>
                        <a:rPr lang="en-IN" sz="1050" b="0" i="0" u="none" strike="noStrike" dirty="0">
                          <a:solidFill>
                            <a:srgbClr val="000000"/>
                          </a:solidFill>
                          <a:latin typeface="Calibri"/>
                        </a:rPr>
                        <a:t>….</a:t>
                      </a:r>
                    </a:p>
                  </a:txBody>
                  <a:tcPr marL="9525" marR="9525" marT="9525" marB="0" anchor="ctr"/>
                </a:tc>
              </a:tr>
              <a:tr h="243840">
                <a:tc>
                  <a:txBody>
                    <a:bodyPr/>
                    <a:lstStyle/>
                    <a:p>
                      <a:r>
                        <a:rPr lang="en-US" sz="1050" dirty="0" smtClean="0">
                          <a:latin typeface="Arial" pitchFamily="34" charset="0"/>
                          <a:cs typeface="Arial" pitchFamily="34" charset="0"/>
                        </a:rPr>
                        <a:t>9.</a:t>
                      </a:r>
                      <a:endParaRPr lang="en-IN" sz="1050" dirty="0">
                        <a:latin typeface="Arial" pitchFamily="34" charset="0"/>
                        <a:cs typeface="Arial" pitchFamily="34" charset="0"/>
                      </a:endParaRPr>
                    </a:p>
                  </a:txBody>
                  <a:tcPr/>
                </a:tc>
                <a:tc>
                  <a:txBody>
                    <a:bodyPr/>
                    <a:lstStyle/>
                    <a:p>
                      <a:r>
                        <a:rPr lang="en-US" sz="1050" dirty="0" smtClean="0">
                          <a:latin typeface="Arial" pitchFamily="34" charset="0"/>
                          <a:cs typeface="Arial" pitchFamily="34" charset="0"/>
                        </a:rPr>
                        <a:t>Karnataka</a:t>
                      </a:r>
                      <a:endParaRPr lang="en-IN" sz="1050" dirty="0">
                        <a:latin typeface="Arial" pitchFamily="34" charset="0"/>
                        <a:cs typeface="Arial" pitchFamily="34" charset="0"/>
                      </a:endParaRPr>
                    </a:p>
                  </a:txBody>
                  <a:tcPr/>
                </a:tc>
                <a:tc>
                  <a:txBody>
                    <a:bodyPr/>
                    <a:lstStyle/>
                    <a:p>
                      <a:pPr algn="ctr"/>
                      <a:r>
                        <a:rPr lang="en-US" sz="1050" dirty="0" smtClean="0">
                          <a:latin typeface="+mj-lt"/>
                          <a:cs typeface="Arial" pitchFamily="34" charset="0"/>
                        </a:rPr>
                        <a:t>5</a:t>
                      </a:r>
                      <a:endParaRPr lang="en-IN" sz="1050" dirty="0">
                        <a:latin typeface="+mj-lt"/>
                        <a:cs typeface="Arial" pitchFamily="34" charset="0"/>
                      </a:endParaRPr>
                    </a:p>
                  </a:txBody>
                  <a:tcPr/>
                </a:tc>
                <a:tc>
                  <a:txBody>
                    <a:bodyPr/>
                    <a:lstStyle/>
                    <a:p>
                      <a:pPr algn="ctr"/>
                      <a:r>
                        <a:rPr lang="en-US" sz="1050" dirty="0" smtClean="0">
                          <a:latin typeface="+mj-lt"/>
                          <a:cs typeface="Arial" pitchFamily="34" charset="0"/>
                        </a:rPr>
                        <a:t>4</a:t>
                      </a:r>
                      <a:endParaRPr lang="en-IN" sz="1050" dirty="0">
                        <a:latin typeface="+mj-lt"/>
                        <a:cs typeface="Arial" pitchFamily="34" charset="0"/>
                      </a:endParaRPr>
                    </a:p>
                  </a:txBody>
                  <a:tcPr/>
                </a:tc>
                <a:tc>
                  <a:txBody>
                    <a:bodyPr/>
                    <a:lstStyle/>
                    <a:p>
                      <a:pPr algn="ctr"/>
                      <a:r>
                        <a:rPr lang="en-US" sz="1050" dirty="0" smtClean="0">
                          <a:latin typeface="+mj-lt"/>
                          <a:cs typeface="Arial" pitchFamily="34" charset="0"/>
                        </a:rPr>
                        <a:t>1</a:t>
                      </a:r>
                      <a:endParaRPr lang="en-IN" sz="1050" dirty="0">
                        <a:latin typeface="+mj-lt"/>
                        <a:cs typeface="Arial" pitchFamily="34" charset="0"/>
                      </a:endParaRPr>
                    </a:p>
                  </a:txBody>
                  <a:tcPr/>
                </a:tc>
                <a:tc>
                  <a:txBody>
                    <a:bodyPr/>
                    <a:lstStyle/>
                    <a:p>
                      <a:pPr algn="ctr" rtl="0" fontAlgn="ctr"/>
                      <a:r>
                        <a:rPr lang="en-IN" sz="1050" b="0" i="0" u="none" strike="noStrike">
                          <a:solidFill>
                            <a:srgbClr val="000000"/>
                          </a:solidFill>
                          <a:latin typeface="Calibri"/>
                        </a:rPr>
                        <a:t>242.533</a:t>
                      </a:r>
                    </a:p>
                  </a:txBody>
                  <a:tcPr marL="9525" marR="9525" marT="9525" marB="0" anchor="ctr"/>
                </a:tc>
                <a:tc>
                  <a:txBody>
                    <a:bodyPr/>
                    <a:lstStyle/>
                    <a:p>
                      <a:pPr algn="ctr" rtl="0" fontAlgn="ctr"/>
                      <a:r>
                        <a:rPr lang="en-IN" sz="1050" b="0" i="0" u="none" strike="noStrike">
                          <a:solidFill>
                            <a:srgbClr val="000000"/>
                          </a:solidFill>
                          <a:latin typeface="Calibri"/>
                        </a:rPr>
                        <a:t>485.05</a:t>
                      </a:r>
                    </a:p>
                  </a:txBody>
                  <a:tcPr marL="9525" marR="9525" marT="9525" marB="0" anchor="ctr"/>
                </a:tc>
                <a:tc>
                  <a:txBody>
                    <a:bodyPr/>
                    <a:lstStyle/>
                    <a:p>
                      <a:pPr algn="ctr" rtl="0" fontAlgn="ctr"/>
                      <a:r>
                        <a:rPr lang="en-IN" sz="1050" b="0" i="0" u="none" strike="noStrike">
                          <a:solidFill>
                            <a:srgbClr val="000000"/>
                          </a:solidFill>
                          <a:latin typeface="Calibri"/>
                        </a:rPr>
                        <a:t>69.219</a:t>
                      </a:r>
                    </a:p>
                  </a:txBody>
                  <a:tcPr marL="9525" marR="9525" marT="9525" marB="0" anchor="ctr"/>
                </a:tc>
                <a:tc>
                  <a:txBody>
                    <a:bodyPr/>
                    <a:lstStyle/>
                    <a:p>
                      <a:pPr algn="ctr" rtl="0" fontAlgn="ctr"/>
                      <a:r>
                        <a:rPr lang="en-IN" sz="1050" b="0" i="0" u="none" strike="noStrike" dirty="0">
                          <a:solidFill>
                            <a:srgbClr val="000000"/>
                          </a:solidFill>
                          <a:latin typeface="Calibri"/>
                        </a:rPr>
                        <a:t>116.33</a:t>
                      </a:r>
                    </a:p>
                  </a:txBody>
                  <a:tcPr marL="9525" marR="9525" marT="9525" marB="0" anchor="ctr"/>
                </a:tc>
              </a:tr>
              <a:tr h="144780">
                <a:tc>
                  <a:txBody>
                    <a:bodyPr/>
                    <a:lstStyle/>
                    <a:p>
                      <a:r>
                        <a:rPr lang="en-US" sz="1050" dirty="0" smtClean="0">
                          <a:latin typeface="Arial" pitchFamily="34" charset="0"/>
                          <a:cs typeface="Arial" pitchFamily="34" charset="0"/>
                        </a:rPr>
                        <a:t>10.</a:t>
                      </a:r>
                      <a:endParaRPr lang="en-IN" sz="1050" dirty="0">
                        <a:latin typeface="Arial" pitchFamily="34" charset="0"/>
                        <a:cs typeface="Arial" pitchFamily="34" charset="0"/>
                      </a:endParaRPr>
                    </a:p>
                  </a:txBody>
                  <a:tcPr/>
                </a:tc>
                <a:tc>
                  <a:txBody>
                    <a:bodyPr/>
                    <a:lstStyle/>
                    <a:p>
                      <a:r>
                        <a:rPr lang="en-US" sz="1050" dirty="0" smtClean="0">
                          <a:latin typeface="Arial" pitchFamily="34" charset="0"/>
                          <a:cs typeface="Arial" pitchFamily="34" charset="0"/>
                        </a:rPr>
                        <a:t>Kerala</a:t>
                      </a:r>
                      <a:endParaRPr lang="en-IN" sz="1050" dirty="0">
                        <a:latin typeface="Arial" pitchFamily="34" charset="0"/>
                        <a:cs typeface="Arial" pitchFamily="34" charset="0"/>
                      </a:endParaRPr>
                    </a:p>
                  </a:txBody>
                  <a:tcPr/>
                </a:tc>
                <a:tc>
                  <a:txBody>
                    <a:bodyPr/>
                    <a:lstStyle/>
                    <a:p>
                      <a:pPr algn="ctr"/>
                      <a:r>
                        <a:rPr lang="en-US" sz="1050" dirty="0" smtClean="0">
                          <a:latin typeface="+mj-lt"/>
                          <a:cs typeface="Arial" pitchFamily="34" charset="0"/>
                        </a:rPr>
                        <a:t>2</a:t>
                      </a:r>
                      <a:endParaRPr lang="en-IN" sz="1050" dirty="0">
                        <a:latin typeface="+mj-lt"/>
                        <a:cs typeface="Arial" pitchFamily="34" charset="0"/>
                      </a:endParaRPr>
                    </a:p>
                  </a:txBody>
                  <a:tcPr/>
                </a:tc>
                <a:tc>
                  <a:txBody>
                    <a:bodyPr/>
                    <a:lstStyle/>
                    <a:p>
                      <a:pPr algn="ctr"/>
                      <a:r>
                        <a:rPr lang="en-US" sz="1050" dirty="0" smtClean="0">
                          <a:latin typeface="+mj-lt"/>
                          <a:cs typeface="Arial" pitchFamily="34" charset="0"/>
                        </a:rPr>
                        <a:t>1</a:t>
                      </a:r>
                      <a:endParaRPr lang="en-IN" sz="1050" dirty="0">
                        <a:latin typeface="+mj-lt"/>
                        <a:cs typeface="Arial" pitchFamily="34" charset="0"/>
                      </a:endParaRPr>
                    </a:p>
                  </a:txBody>
                  <a:tcPr/>
                </a:tc>
                <a:tc>
                  <a:txBody>
                    <a:bodyPr/>
                    <a:lstStyle/>
                    <a:p>
                      <a:pPr algn="ctr"/>
                      <a:r>
                        <a:rPr lang="en-US" sz="1050" dirty="0" smtClean="0">
                          <a:latin typeface="+mj-lt"/>
                          <a:cs typeface="Arial" pitchFamily="34" charset="0"/>
                        </a:rPr>
                        <a:t>1</a:t>
                      </a:r>
                      <a:endParaRPr lang="en-IN" sz="1050" dirty="0">
                        <a:latin typeface="+mj-lt"/>
                        <a:cs typeface="Arial" pitchFamily="34" charset="0"/>
                      </a:endParaRPr>
                    </a:p>
                  </a:txBody>
                  <a:tcPr/>
                </a:tc>
                <a:tc>
                  <a:txBody>
                    <a:bodyPr/>
                    <a:lstStyle/>
                    <a:p>
                      <a:pPr algn="ctr" rtl="0" fontAlgn="ctr"/>
                      <a:r>
                        <a:rPr lang="en-IN" sz="1050" b="0" i="0" u="none" strike="noStrike">
                          <a:solidFill>
                            <a:srgbClr val="000000"/>
                          </a:solidFill>
                          <a:latin typeface="Calibri"/>
                        </a:rPr>
                        <a:t>37.75</a:t>
                      </a:r>
                    </a:p>
                  </a:txBody>
                  <a:tcPr marL="9525" marR="9525" marT="9525" marB="0" anchor="ctr"/>
                </a:tc>
                <a:tc>
                  <a:txBody>
                    <a:bodyPr/>
                    <a:lstStyle/>
                    <a:p>
                      <a:pPr algn="ctr" rtl="0" fontAlgn="ctr"/>
                      <a:r>
                        <a:rPr lang="en-IN" sz="1050" b="0" i="0" u="none" strike="noStrike">
                          <a:solidFill>
                            <a:srgbClr val="000000"/>
                          </a:solidFill>
                          <a:latin typeface="Calibri"/>
                        </a:rPr>
                        <a:t>75.5</a:t>
                      </a:r>
                    </a:p>
                  </a:txBody>
                  <a:tcPr marL="9525" marR="9525" marT="9525" marB="0" anchor="ctr"/>
                </a:tc>
                <a:tc>
                  <a:txBody>
                    <a:bodyPr/>
                    <a:lstStyle/>
                    <a:p>
                      <a:pPr algn="ctr" rtl="0" fontAlgn="ctr"/>
                      <a:r>
                        <a:rPr lang="en-IN" sz="1050" b="0" i="0" u="none" strike="noStrike">
                          <a:solidFill>
                            <a:srgbClr val="000000"/>
                          </a:solidFill>
                          <a:latin typeface="Calibri"/>
                        </a:rPr>
                        <a:t>19.237</a:t>
                      </a:r>
                    </a:p>
                  </a:txBody>
                  <a:tcPr marL="9525" marR="9525" marT="9525" marB="0" anchor="ctr"/>
                </a:tc>
                <a:tc>
                  <a:txBody>
                    <a:bodyPr/>
                    <a:lstStyle/>
                    <a:p>
                      <a:pPr algn="ctr" rtl="0" fontAlgn="ctr"/>
                      <a:r>
                        <a:rPr lang="en-IN" sz="1050" b="0" i="0" u="none" strike="noStrike" dirty="0">
                          <a:solidFill>
                            <a:srgbClr val="000000"/>
                          </a:solidFill>
                          <a:latin typeface="Calibri"/>
                        </a:rPr>
                        <a:t>48.71</a:t>
                      </a:r>
                    </a:p>
                  </a:txBody>
                  <a:tcPr marL="9525" marR="9525" marT="9525" marB="0" anchor="ctr"/>
                </a:tc>
              </a:tr>
              <a:tr h="198120">
                <a:tc>
                  <a:txBody>
                    <a:bodyPr/>
                    <a:lstStyle/>
                    <a:p>
                      <a:r>
                        <a:rPr lang="en-US" sz="1050" dirty="0" smtClean="0">
                          <a:latin typeface="Arial" pitchFamily="34" charset="0"/>
                          <a:cs typeface="Arial" pitchFamily="34" charset="0"/>
                        </a:rPr>
                        <a:t>11.</a:t>
                      </a:r>
                      <a:endParaRPr lang="en-IN" sz="1050" dirty="0">
                        <a:latin typeface="Arial" pitchFamily="34" charset="0"/>
                        <a:cs typeface="Arial" pitchFamily="34" charset="0"/>
                      </a:endParaRPr>
                    </a:p>
                  </a:txBody>
                  <a:tcPr/>
                </a:tc>
                <a:tc>
                  <a:txBody>
                    <a:bodyPr/>
                    <a:lstStyle/>
                    <a:p>
                      <a:r>
                        <a:rPr lang="en-US" sz="1050" dirty="0" smtClean="0">
                          <a:latin typeface="Arial" pitchFamily="34" charset="0"/>
                          <a:cs typeface="Arial" pitchFamily="34" charset="0"/>
                        </a:rPr>
                        <a:t>Madhya Pradesh</a:t>
                      </a:r>
                      <a:endParaRPr lang="en-IN" sz="1050" dirty="0">
                        <a:latin typeface="Arial" pitchFamily="34" charset="0"/>
                        <a:cs typeface="Arial" pitchFamily="34" charset="0"/>
                      </a:endParaRPr>
                    </a:p>
                  </a:txBody>
                  <a:tcPr/>
                </a:tc>
                <a:tc>
                  <a:txBody>
                    <a:bodyPr/>
                    <a:lstStyle/>
                    <a:p>
                      <a:pPr algn="ctr"/>
                      <a:r>
                        <a:rPr lang="en-US" sz="1050" dirty="0" smtClean="0">
                          <a:latin typeface="+mj-lt"/>
                          <a:cs typeface="Arial" pitchFamily="34" charset="0"/>
                        </a:rPr>
                        <a:t>14</a:t>
                      </a:r>
                      <a:endParaRPr lang="en-IN" sz="1050" dirty="0">
                        <a:latin typeface="+mj-lt"/>
                        <a:cs typeface="Arial" pitchFamily="34" charset="0"/>
                      </a:endParaRPr>
                    </a:p>
                  </a:txBody>
                  <a:tcPr/>
                </a:tc>
                <a:tc>
                  <a:txBody>
                    <a:bodyPr/>
                    <a:lstStyle/>
                    <a:p>
                      <a:pPr algn="ctr"/>
                      <a:r>
                        <a:rPr lang="en-US" sz="1050" dirty="0" smtClean="0">
                          <a:latin typeface="+mj-lt"/>
                          <a:cs typeface="Arial" pitchFamily="34" charset="0"/>
                        </a:rPr>
                        <a:t>14</a:t>
                      </a:r>
                      <a:endParaRPr lang="en-IN" sz="1050" dirty="0">
                        <a:latin typeface="+mj-lt"/>
                        <a:cs typeface="Arial" pitchFamily="34" charset="0"/>
                      </a:endParaRPr>
                    </a:p>
                  </a:txBody>
                  <a:tcPr/>
                </a:tc>
                <a:tc>
                  <a:txBody>
                    <a:bodyPr/>
                    <a:lstStyle/>
                    <a:p>
                      <a:pPr algn="ctr"/>
                      <a:r>
                        <a:rPr lang="en-US" sz="1050" dirty="0" smtClean="0">
                          <a:latin typeface="+mj-lt"/>
                          <a:cs typeface="Arial" pitchFamily="34" charset="0"/>
                        </a:rPr>
                        <a:t>0</a:t>
                      </a:r>
                      <a:endParaRPr lang="en-IN" sz="1050" dirty="0">
                        <a:latin typeface="+mj-lt"/>
                        <a:cs typeface="Arial" pitchFamily="34" charset="0"/>
                      </a:endParaRPr>
                    </a:p>
                  </a:txBody>
                  <a:tcPr/>
                </a:tc>
                <a:tc>
                  <a:txBody>
                    <a:bodyPr/>
                    <a:lstStyle/>
                    <a:p>
                      <a:pPr algn="ctr" rtl="0" fontAlgn="ctr"/>
                      <a:r>
                        <a:rPr lang="en-IN" sz="1050" b="0" i="0" u="none" strike="noStrike">
                          <a:solidFill>
                            <a:srgbClr val="000000"/>
                          </a:solidFill>
                          <a:latin typeface="Calibri"/>
                        </a:rPr>
                        <a:t>806.849</a:t>
                      </a:r>
                    </a:p>
                  </a:txBody>
                  <a:tcPr marL="9525" marR="9525" marT="9525" marB="0" anchor="ctr"/>
                </a:tc>
                <a:tc>
                  <a:txBody>
                    <a:bodyPr/>
                    <a:lstStyle/>
                    <a:p>
                      <a:pPr algn="ctr" rtl="0" fontAlgn="ctr"/>
                      <a:r>
                        <a:rPr lang="en-IN" sz="1050" b="0" i="0" u="none" strike="noStrike">
                          <a:solidFill>
                            <a:srgbClr val="000000"/>
                          </a:solidFill>
                          <a:latin typeface="Calibri"/>
                        </a:rPr>
                        <a:t>1613.7</a:t>
                      </a:r>
                    </a:p>
                  </a:txBody>
                  <a:tcPr marL="9525" marR="9525" marT="9525" marB="0" anchor="ctr"/>
                </a:tc>
                <a:tc>
                  <a:txBody>
                    <a:bodyPr/>
                    <a:lstStyle/>
                    <a:p>
                      <a:pPr algn="ctr" rtl="0" fontAlgn="ctr"/>
                      <a:r>
                        <a:rPr lang="en-IN" sz="1050" b="0" i="0" u="none" strike="noStrike">
                          <a:solidFill>
                            <a:srgbClr val="000000"/>
                          </a:solidFill>
                          <a:latin typeface="Calibri"/>
                        </a:rPr>
                        <a:t>573.74</a:t>
                      </a:r>
                    </a:p>
                  </a:txBody>
                  <a:tcPr marL="9525" marR="9525" marT="9525" marB="0" anchor="ctr"/>
                </a:tc>
                <a:tc>
                  <a:txBody>
                    <a:bodyPr/>
                    <a:lstStyle/>
                    <a:p>
                      <a:pPr algn="ctr" rtl="0" fontAlgn="ctr"/>
                      <a:r>
                        <a:rPr lang="en-IN" sz="1050" b="0" i="0" u="none" strike="noStrike" dirty="0">
                          <a:solidFill>
                            <a:srgbClr val="000000"/>
                          </a:solidFill>
                          <a:latin typeface="Calibri"/>
                        </a:rPr>
                        <a:t>1347.74</a:t>
                      </a:r>
                    </a:p>
                  </a:txBody>
                  <a:tcPr marL="9525" marR="9525" marT="9525" marB="0" anchor="ctr"/>
                </a:tc>
              </a:tr>
              <a:tr h="283192">
                <a:tc>
                  <a:txBody>
                    <a:bodyPr/>
                    <a:lstStyle/>
                    <a:p>
                      <a:r>
                        <a:rPr lang="en-US" sz="1050" dirty="0" smtClean="0">
                          <a:latin typeface="Arial" pitchFamily="34" charset="0"/>
                          <a:cs typeface="Arial" pitchFamily="34" charset="0"/>
                        </a:rPr>
                        <a:t>12.</a:t>
                      </a:r>
                      <a:endParaRPr lang="en-IN" sz="1050" dirty="0">
                        <a:latin typeface="Arial" pitchFamily="34" charset="0"/>
                        <a:cs typeface="Arial" pitchFamily="34" charset="0"/>
                      </a:endParaRPr>
                    </a:p>
                  </a:txBody>
                  <a:tcPr/>
                </a:tc>
                <a:tc>
                  <a:txBody>
                    <a:bodyPr/>
                    <a:lstStyle/>
                    <a:p>
                      <a:r>
                        <a:rPr lang="en-US" sz="1050" dirty="0" smtClean="0">
                          <a:latin typeface="Arial" pitchFamily="34" charset="0"/>
                          <a:cs typeface="Arial" pitchFamily="34" charset="0"/>
                        </a:rPr>
                        <a:t>Maharashtra</a:t>
                      </a:r>
                      <a:endParaRPr lang="en-IN" sz="1050" dirty="0">
                        <a:latin typeface="Arial" pitchFamily="34" charset="0"/>
                        <a:cs typeface="Arial" pitchFamily="34" charset="0"/>
                      </a:endParaRPr>
                    </a:p>
                  </a:txBody>
                  <a:tcPr/>
                </a:tc>
                <a:tc>
                  <a:txBody>
                    <a:bodyPr/>
                    <a:lstStyle/>
                    <a:p>
                      <a:pPr algn="ctr"/>
                      <a:r>
                        <a:rPr lang="en-US" sz="1050" dirty="0" smtClean="0">
                          <a:latin typeface="+mj-lt"/>
                          <a:cs typeface="Arial" pitchFamily="34" charset="0"/>
                        </a:rPr>
                        <a:t>26</a:t>
                      </a:r>
                      <a:endParaRPr lang="en-IN" sz="1050" dirty="0">
                        <a:latin typeface="+mj-lt"/>
                        <a:cs typeface="Arial" pitchFamily="34" charset="0"/>
                      </a:endParaRPr>
                    </a:p>
                  </a:txBody>
                  <a:tcPr/>
                </a:tc>
                <a:tc>
                  <a:txBody>
                    <a:bodyPr/>
                    <a:lstStyle/>
                    <a:p>
                      <a:pPr algn="ctr"/>
                      <a:r>
                        <a:rPr lang="en-US" sz="1050" dirty="0" smtClean="0">
                          <a:solidFill>
                            <a:schemeClr val="tx1"/>
                          </a:solidFill>
                          <a:latin typeface="+mj-lt"/>
                          <a:cs typeface="Arial" pitchFamily="34" charset="0"/>
                        </a:rPr>
                        <a:t>22(+4)</a:t>
                      </a:r>
                      <a:endParaRPr lang="en-IN" sz="1050" dirty="0">
                        <a:solidFill>
                          <a:schemeClr val="tx1"/>
                        </a:solidFill>
                        <a:latin typeface="+mj-lt"/>
                        <a:cs typeface="Arial" pitchFamily="34" charset="0"/>
                      </a:endParaRPr>
                    </a:p>
                  </a:txBody>
                  <a:tcPr/>
                </a:tc>
                <a:tc>
                  <a:txBody>
                    <a:bodyPr/>
                    <a:lstStyle/>
                    <a:p>
                      <a:pPr algn="ctr"/>
                      <a:r>
                        <a:rPr lang="en-US" sz="1050" dirty="0" smtClean="0">
                          <a:latin typeface="+mj-lt"/>
                          <a:cs typeface="Arial" pitchFamily="34" charset="0"/>
                        </a:rPr>
                        <a:t>0</a:t>
                      </a:r>
                      <a:endParaRPr lang="en-IN" sz="1050" dirty="0">
                        <a:latin typeface="+mj-lt"/>
                        <a:cs typeface="Arial" pitchFamily="34" charset="0"/>
                      </a:endParaRPr>
                    </a:p>
                  </a:txBody>
                  <a:tcPr/>
                </a:tc>
                <a:tc>
                  <a:txBody>
                    <a:bodyPr/>
                    <a:lstStyle/>
                    <a:p>
                      <a:pPr algn="ctr" rtl="0" fontAlgn="ctr"/>
                      <a:r>
                        <a:rPr lang="en-IN" sz="1050" b="0" i="0" u="none" strike="noStrike">
                          <a:solidFill>
                            <a:srgbClr val="000000"/>
                          </a:solidFill>
                          <a:latin typeface="Calibri"/>
                        </a:rPr>
                        <a:t>759.697</a:t>
                      </a:r>
                    </a:p>
                  </a:txBody>
                  <a:tcPr marL="9525" marR="9525" marT="9525" marB="0" anchor="ctr"/>
                </a:tc>
                <a:tc>
                  <a:txBody>
                    <a:bodyPr/>
                    <a:lstStyle/>
                    <a:p>
                      <a:pPr algn="ctr" rtl="0" fontAlgn="ctr"/>
                      <a:r>
                        <a:rPr lang="en-IN" sz="1050" b="0" i="0" u="none" strike="noStrike">
                          <a:solidFill>
                            <a:srgbClr val="000000"/>
                          </a:solidFill>
                          <a:latin typeface="Calibri"/>
                        </a:rPr>
                        <a:t>1519.375</a:t>
                      </a:r>
                    </a:p>
                  </a:txBody>
                  <a:tcPr marL="9525" marR="9525" marT="9525" marB="0" anchor="ctr"/>
                </a:tc>
                <a:tc>
                  <a:txBody>
                    <a:bodyPr/>
                    <a:lstStyle/>
                    <a:p>
                      <a:pPr algn="ctr" rtl="0" fontAlgn="ctr"/>
                      <a:r>
                        <a:rPr lang="en-IN" sz="1050" b="0" i="0" u="none" strike="noStrike">
                          <a:solidFill>
                            <a:srgbClr val="000000"/>
                          </a:solidFill>
                          <a:latin typeface="Calibri"/>
                        </a:rPr>
                        <a:t>550.847</a:t>
                      </a:r>
                    </a:p>
                  </a:txBody>
                  <a:tcPr marL="9525" marR="9525" marT="9525" marB="0" anchor="ctr"/>
                </a:tc>
                <a:tc>
                  <a:txBody>
                    <a:bodyPr/>
                    <a:lstStyle/>
                    <a:p>
                      <a:pPr algn="ctr" rtl="0" fontAlgn="ctr"/>
                      <a:r>
                        <a:rPr lang="en-IN" sz="1050" b="0" i="0" u="none" strike="noStrike" dirty="0">
                          <a:solidFill>
                            <a:srgbClr val="000000"/>
                          </a:solidFill>
                          <a:latin typeface="Calibri"/>
                        </a:rPr>
                        <a:t>1019.421</a:t>
                      </a:r>
                    </a:p>
                  </a:txBody>
                  <a:tcPr marL="9525" marR="9525" marT="9525" marB="0" anchor="ctr"/>
                </a:tc>
              </a:tr>
              <a:tr h="283192">
                <a:tc>
                  <a:txBody>
                    <a:bodyPr/>
                    <a:lstStyle/>
                    <a:p>
                      <a:r>
                        <a:rPr lang="en-US" sz="1050" dirty="0" smtClean="0">
                          <a:latin typeface="Arial" pitchFamily="34" charset="0"/>
                          <a:cs typeface="Arial" pitchFamily="34" charset="0"/>
                        </a:rPr>
                        <a:t>13.</a:t>
                      </a:r>
                      <a:endParaRPr lang="en-IN" sz="1050" dirty="0">
                        <a:latin typeface="Arial" pitchFamily="34" charset="0"/>
                        <a:cs typeface="Arial" pitchFamily="34" charset="0"/>
                      </a:endParaRPr>
                    </a:p>
                  </a:txBody>
                  <a:tcPr/>
                </a:tc>
                <a:tc>
                  <a:txBody>
                    <a:bodyPr/>
                    <a:lstStyle/>
                    <a:p>
                      <a:r>
                        <a:rPr lang="en-US" sz="1050" dirty="0" smtClean="0">
                          <a:latin typeface="Arial" pitchFamily="34" charset="0"/>
                          <a:cs typeface="Arial" pitchFamily="34" charset="0"/>
                        </a:rPr>
                        <a:t>Manipur</a:t>
                      </a:r>
                      <a:endParaRPr lang="en-IN" sz="1050" dirty="0">
                        <a:latin typeface="Arial" pitchFamily="34" charset="0"/>
                        <a:cs typeface="Arial" pitchFamily="34" charset="0"/>
                      </a:endParaRPr>
                    </a:p>
                  </a:txBody>
                  <a:tcPr/>
                </a:tc>
                <a:tc>
                  <a:txBody>
                    <a:bodyPr/>
                    <a:lstStyle/>
                    <a:p>
                      <a:pPr algn="ctr"/>
                      <a:r>
                        <a:rPr lang="en-US" sz="1050" dirty="0" smtClean="0">
                          <a:latin typeface="+mj-lt"/>
                          <a:cs typeface="Arial" pitchFamily="34" charset="0"/>
                        </a:rPr>
                        <a:t>2</a:t>
                      </a:r>
                      <a:endParaRPr lang="en-IN" sz="1050" dirty="0">
                        <a:latin typeface="+mj-lt"/>
                        <a:cs typeface="Arial" pitchFamily="34" charset="0"/>
                      </a:endParaRPr>
                    </a:p>
                  </a:txBody>
                  <a:tcPr/>
                </a:tc>
                <a:tc>
                  <a:txBody>
                    <a:bodyPr/>
                    <a:lstStyle/>
                    <a:p>
                      <a:pPr algn="ctr"/>
                      <a:r>
                        <a:rPr lang="en-US" sz="1050" dirty="0" smtClean="0">
                          <a:latin typeface="+mj-lt"/>
                          <a:cs typeface="Arial" pitchFamily="34" charset="0"/>
                        </a:rPr>
                        <a:t>2</a:t>
                      </a:r>
                      <a:endParaRPr lang="en-IN" sz="1050" dirty="0">
                        <a:latin typeface="+mj-lt"/>
                        <a:cs typeface="Arial" pitchFamily="34" charset="0"/>
                      </a:endParaRPr>
                    </a:p>
                  </a:txBody>
                  <a:tcPr/>
                </a:tc>
                <a:tc>
                  <a:txBody>
                    <a:bodyPr/>
                    <a:lstStyle/>
                    <a:p>
                      <a:pPr algn="ctr"/>
                      <a:r>
                        <a:rPr lang="en-US" sz="1050" dirty="0" smtClean="0">
                          <a:latin typeface="+mj-lt"/>
                          <a:cs typeface="Arial" pitchFamily="34" charset="0"/>
                        </a:rPr>
                        <a:t>0</a:t>
                      </a:r>
                      <a:endParaRPr lang="en-IN" sz="1050" dirty="0">
                        <a:latin typeface="+mj-lt"/>
                        <a:cs typeface="Arial" pitchFamily="34" charset="0"/>
                      </a:endParaRPr>
                    </a:p>
                  </a:txBody>
                  <a:tcPr/>
                </a:tc>
                <a:tc>
                  <a:txBody>
                    <a:bodyPr/>
                    <a:lstStyle/>
                    <a:p>
                      <a:pPr algn="ctr" rtl="0" fontAlgn="ctr"/>
                      <a:r>
                        <a:rPr lang="en-IN" sz="1050" b="0" i="0" u="none" strike="noStrike">
                          <a:solidFill>
                            <a:srgbClr val="000000"/>
                          </a:solidFill>
                          <a:latin typeface="Calibri"/>
                        </a:rPr>
                        <a:t>28.99</a:t>
                      </a:r>
                    </a:p>
                  </a:txBody>
                  <a:tcPr marL="9525" marR="9525" marT="9525" marB="0" anchor="ctr"/>
                </a:tc>
                <a:tc>
                  <a:txBody>
                    <a:bodyPr/>
                    <a:lstStyle/>
                    <a:p>
                      <a:pPr algn="ctr" rtl="0" fontAlgn="ctr"/>
                      <a:r>
                        <a:rPr lang="en-IN" sz="1050" b="0" i="0" u="none" strike="noStrike">
                          <a:solidFill>
                            <a:srgbClr val="000000"/>
                          </a:solidFill>
                          <a:latin typeface="Calibri"/>
                        </a:rPr>
                        <a:t>58</a:t>
                      </a:r>
                    </a:p>
                  </a:txBody>
                  <a:tcPr marL="9525" marR="9525" marT="9525" marB="0" anchor="ctr"/>
                </a:tc>
                <a:tc>
                  <a:txBody>
                    <a:bodyPr/>
                    <a:lstStyle/>
                    <a:p>
                      <a:pPr algn="ctr" rtl="0" fontAlgn="ctr"/>
                      <a:r>
                        <a:rPr lang="en-IN" sz="1050" b="0" i="0" u="none" strike="noStrike">
                          <a:solidFill>
                            <a:srgbClr val="000000"/>
                          </a:solidFill>
                          <a:latin typeface="Calibri"/>
                        </a:rPr>
                        <a:t>22.036</a:t>
                      </a:r>
                    </a:p>
                  </a:txBody>
                  <a:tcPr marL="9525" marR="9525" marT="9525" marB="0" anchor="ctr"/>
                </a:tc>
                <a:tc>
                  <a:txBody>
                    <a:bodyPr/>
                    <a:lstStyle/>
                    <a:p>
                      <a:pPr algn="ctr" rtl="0" fontAlgn="ctr"/>
                      <a:r>
                        <a:rPr lang="en-IN" sz="1050" b="0" i="0" u="none" strike="noStrike" dirty="0">
                          <a:solidFill>
                            <a:srgbClr val="000000"/>
                          </a:solidFill>
                          <a:latin typeface="Calibri"/>
                        </a:rPr>
                        <a:t>61.357</a:t>
                      </a:r>
                    </a:p>
                  </a:txBody>
                  <a:tcPr marL="9525" marR="9525" marT="9525" marB="0" anchor="ctr"/>
                </a:tc>
              </a:tr>
              <a:tr h="283192">
                <a:tc>
                  <a:txBody>
                    <a:bodyPr/>
                    <a:lstStyle/>
                    <a:p>
                      <a:r>
                        <a:rPr lang="en-US" sz="1050" dirty="0" smtClean="0">
                          <a:latin typeface="Arial" pitchFamily="34" charset="0"/>
                          <a:cs typeface="Arial" pitchFamily="34" charset="0"/>
                        </a:rPr>
                        <a:t>14.</a:t>
                      </a:r>
                      <a:endParaRPr lang="en-IN" sz="1050" dirty="0">
                        <a:latin typeface="Arial" pitchFamily="34" charset="0"/>
                        <a:cs typeface="Arial" pitchFamily="34" charset="0"/>
                      </a:endParaRPr>
                    </a:p>
                  </a:txBody>
                  <a:tcPr/>
                </a:tc>
                <a:tc>
                  <a:txBody>
                    <a:bodyPr/>
                    <a:lstStyle/>
                    <a:p>
                      <a:r>
                        <a:rPr lang="en-US" sz="1050" dirty="0" smtClean="0">
                          <a:latin typeface="Arial" pitchFamily="34" charset="0"/>
                          <a:cs typeface="Arial" pitchFamily="34" charset="0"/>
                        </a:rPr>
                        <a:t>Odisha</a:t>
                      </a:r>
                      <a:endParaRPr lang="en-IN" sz="1050" dirty="0">
                        <a:latin typeface="Arial" pitchFamily="34" charset="0"/>
                        <a:cs typeface="Arial" pitchFamily="34" charset="0"/>
                      </a:endParaRPr>
                    </a:p>
                  </a:txBody>
                  <a:tcPr/>
                </a:tc>
                <a:tc>
                  <a:txBody>
                    <a:bodyPr/>
                    <a:lstStyle/>
                    <a:p>
                      <a:pPr algn="ctr"/>
                      <a:r>
                        <a:rPr lang="en-US" sz="1050" dirty="0" smtClean="0">
                          <a:latin typeface="+mj-lt"/>
                          <a:cs typeface="Arial" pitchFamily="34" charset="0"/>
                        </a:rPr>
                        <a:t>8</a:t>
                      </a:r>
                      <a:endParaRPr lang="en-IN" sz="1050" dirty="0">
                        <a:latin typeface="+mj-lt"/>
                        <a:cs typeface="Arial" pitchFamily="34" charset="0"/>
                      </a:endParaRPr>
                    </a:p>
                  </a:txBody>
                  <a:tcPr/>
                </a:tc>
                <a:tc>
                  <a:txBody>
                    <a:bodyPr/>
                    <a:lstStyle/>
                    <a:p>
                      <a:pPr algn="ctr"/>
                      <a:r>
                        <a:rPr lang="en-US" sz="1050" dirty="0" smtClean="0">
                          <a:latin typeface="+mj-lt"/>
                          <a:cs typeface="Arial" pitchFamily="34" charset="0"/>
                        </a:rPr>
                        <a:t>8</a:t>
                      </a:r>
                      <a:endParaRPr lang="en-IN" sz="1050" dirty="0">
                        <a:latin typeface="+mj-lt"/>
                        <a:cs typeface="Arial" pitchFamily="34" charset="0"/>
                      </a:endParaRPr>
                    </a:p>
                  </a:txBody>
                  <a:tcPr/>
                </a:tc>
                <a:tc>
                  <a:txBody>
                    <a:bodyPr/>
                    <a:lstStyle/>
                    <a:p>
                      <a:pPr algn="ctr"/>
                      <a:r>
                        <a:rPr lang="en-US" sz="1050" dirty="0" smtClean="0">
                          <a:latin typeface="+mj-lt"/>
                          <a:cs typeface="Arial" pitchFamily="34" charset="0"/>
                        </a:rPr>
                        <a:t>0</a:t>
                      </a:r>
                      <a:endParaRPr lang="en-IN" sz="1050" dirty="0">
                        <a:latin typeface="+mj-lt"/>
                        <a:cs typeface="Arial" pitchFamily="34" charset="0"/>
                      </a:endParaRPr>
                    </a:p>
                  </a:txBody>
                  <a:tcPr/>
                </a:tc>
                <a:tc>
                  <a:txBody>
                    <a:bodyPr/>
                    <a:lstStyle/>
                    <a:p>
                      <a:pPr algn="ctr" rtl="0" fontAlgn="ctr"/>
                      <a:r>
                        <a:rPr lang="en-IN" sz="1050" b="0" i="0" u="none" strike="noStrike">
                          <a:solidFill>
                            <a:srgbClr val="000000"/>
                          </a:solidFill>
                          <a:latin typeface="Calibri"/>
                        </a:rPr>
                        <a:t>293.773</a:t>
                      </a:r>
                    </a:p>
                  </a:txBody>
                  <a:tcPr marL="9525" marR="9525" marT="9525" marB="0" anchor="ctr"/>
                </a:tc>
                <a:tc>
                  <a:txBody>
                    <a:bodyPr/>
                    <a:lstStyle/>
                    <a:p>
                      <a:pPr algn="ctr" rtl="0" fontAlgn="ctr"/>
                      <a:r>
                        <a:rPr lang="en-IN" sz="1050" b="0" i="0" u="none" strike="noStrike">
                          <a:solidFill>
                            <a:srgbClr val="000000"/>
                          </a:solidFill>
                          <a:latin typeface="Calibri"/>
                        </a:rPr>
                        <a:t>587.55</a:t>
                      </a:r>
                    </a:p>
                  </a:txBody>
                  <a:tcPr marL="9525" marR="9525" marT="9525" marB="0" anchor="ctr"/>
                </a:tc>
                <a:tc>
                  <a:txBody>
                    <a:bodyPr/>
                    <a:lstStyle/>
                    <a:p>
                      <a:pPr algn="ctr" rtl="0" fontAlgn="ctr"/>
                      <a:r>
                        <a:rPr lang="en-IN" sz="1050" b="0" i="0" u="none" strike="noStrike">
                          <a:solidFill>
                            <a:srgbClr val="000000"/>
                          </a:solidFill>
                          <a:latin typeface="Calibri"/>
                        </a:rPr>
                        <a:t>236.398</a:t>
                      </a:r>
                    </a:p>
                  </a:txBody>
                  <a:tcPr marL="9525" marR="9525" marT="9525" marB="0" anchor="ctr"/>
                </a:tc>
                <a:tc>
                  <a:txBody>
                    <a:bodyPr/>
                    <a:lstStyle/>
                    <a:p>
                      <a:pPr algn="ctr" rtl="0" fontAlgn="ctr"/>
                      <a:r>
                        <a:rPr lang="en-IN" sz="1050" b="0" i="0" u="none" strike="noStrike" dirty="0">
                          <a:solidFill>
                            <a:srgbClr val="000000"/>
                          </a:solidFill>
                          <a:latin typeface="Calibri"/>
                        </a:rPr>
                        <a:t>419.4</a:t>
                      </a:r>
                    </a:p>
                  </a:txBody>
                  <a:tcPr marL="9525" marR="9525" marT="9525" marB="0" anchor="ctr"/>
                </a:tc>
              </a:tr>
              <a:tr h="283192">
                <a:tc>
                  <a:txBody>
                    <a:bodyPr/>
                    <a:lstStyle/>
                    <a:p>
                      <a:r>
                        <a:rPr lang="en-US" sz="1050" dirty="0" smtClean="0">
                          <a:solidFill>
                            <a:schemeClr val="tx1"/>
                          </a:solidFill>
                          <a:latin typeface="Arial" pitchFamily="34" charset="0"/>
                          <a:cs typeface="Arial" pitchFamily="34" charset="0"/>
                        </a:rPr>
                        <a:t>15.</a:t>
                      </a:r>
                      <a:endParaRPr lang="en-IN" sz="1050" dirty="0">
                        <a:solidFill>
                          <a:schemeClr val="tx1"/>
                        </a:solidFill>
                        <a:latin typeface="Arial" pitchFamily="34" charset="0"/>
                        <a:cs typeface="Arial" pitchFamily="34" charset="0"/>
                      </a:endParaRPr>
                    </a:p>
                  </a:txBody>
                  <a:tcPr/>
                </a:tc>
                <a:tc>
                  <a:txBody>
                    <a:bodyPr/>
                    <a:lstStyle/>
                    <a:p>
                      <a:r>
                        <a:rPr lang="en-US" sz="1050" dirty="0" smtClean="0">
                          <a:solidFill>
                            <a:schemeClr val="tx1"/>
                          </a:solidFill>
                          <a:latin typeface="Arial" pitchFamily="34" charset="0"/>
                          <a:cs typeface="Arial" pitchFamily="34" charset="0"/>
                        </a:rPr>
                        <a:t>Punjab</a:t>
                      </a:r>
                      <a:endParaRPr lang="en-IN" sz="1050" dirty="0">
                        <a:solidFill>
                          <a:schemeClr val="tx1"/>
                        </a:solidFill>
                        <a:latin typeface="Arial" pitchFamily="34" charset="0"/>
                        <a:cs typeface="Arial" pitchFamily="34" charset="0"/>
                      </a:endParaRPr>
                    </a:p>
                  </a:txBody>
                  <a:tcPr/>
                </a:tc>
                <a:tc>
                  <a:txBody>
                    <a:bodyPr/>
                    <a:lstStyle/>
                    <a:p>
                      <a:pPr algn="ctr"/>
                      <a:r>
                        <a:rPr lang="en-US" sz="1050" dirty="0" smtClean="0">
                          <a:latin typeface="+mj-lt"/>
                          <a:cs typeface="Arial" pitchFamily="34" charset="0"/>
                        </a:rPr>
                        <a:t>2</a:t>
                      </a:r>
                      <a:endParaRPr lang="en-IN" sz="1050" dirty="0">
                        <a:latin typeface="+mj-lt"/>
                        <a:cs typeface="Arial" pitchFamily="34" charset="0"/>
                      </a:endParaRPr>
                    </a:p>
                  </a:txBody>
                  <a:tcPr/>
                </a:tc>
                <a:tc>
                  <a:txBody>
                    <a:bodyPr/>
                    <a:lstStyle/>
                    <a:p>
                      <a:pPr algn="ctr"/>
                      <a:r>
                        <a:rPr lang="en-US" sz="1050" dirty="0" smtClean="0">
                          <a:latin typeface="+mj-lt"/>
                          <a:cs typeface="Arial" pitchFamily="34" charset="0"/>
                        </a:rPr>
                        <a:t>0</a:t>
                      </a:r>
                      <a:r>
                        <a:rPr lang="en-US" sz="1050" dirty="0" smtClean="0">
                          <a:solidFill>
                            <a:schemeClr val="tx1"/>
                          </a:solidFill>
                          <a:latin typeface="+mj-lt"/>
                          <a:cs typeface="Arial" pitchFamily="34" charset="0"/>
                        </a:rPr>
                        <a:t>(+2)</a:t>
                      </a:r>
                      <a:endParaRPr lang="en-IN" sz="1050" dirty="0">
                        <a:solidFill>
                          <a:schemeClr val="tx1"/>
                        </a:solidFill>
                        <a:latin typeface="+mj-lt"/>
                        <a:cs typeface="Arial" pitchFamily="34" charset="0"/>
                      </a:endParaRPr>
                    </a:p>
                  </a:txBody>
                  <a:tcPr/>
                </a:tc>
                <a:tc>
                  <a:txBody>
                    <a:bodyPr/>
                    <a:lstStyle/>
                    <a:p>
                      <a:pPr algn="ctr"/>
                      <a:r>
                        <a:rPr lang="en-US" sz="1050" dirty="0" smtClean="0">
                          <a:latin typeface="+mj-lt"/>
                          <a:cs typeface="Arial" pitchFamily="34" charset="0"/>
                        </a:rPr>
                        <a:t>0</a:t>
                      </a:r>
                      <a:endParaRPr lang="en-IN" sz="1050" dirty="0">
                        <a:latin typeface="+mj-lt"/>
                        <a:cs typeface="Arial" pitchFamily="34" charset="0"/>
                      </a:endParaRPr>
                    </a:p>
                  </a:txBody>
                  <a:tcPr/>
                </a:tc>
                <a:tc>
                  <a:txBody>
                    <a:bodyPr/>
                    <a:lstStyle/>
                    <a:p>
                      <a:pPr algn="ctr" rtl="0" fontAlgn="ctr"/>
                      <a:r>
                        <a:rPr lang="en-IN" sz="1050" b="0" i="0" u="none" strike="noStrike">
                          <a:solidFill>
                            <a:srgbClr val="000000"/>
                          </a:solidFill>
                          <a:latin typeface="Calibri"/>
                        </a:rPr>
                        <a:t>32.43</a:t>
                      </a:r>
                    </a:p>
                  </a:txBody>
                  <a:tcPr marL="9525" marR="9525" marT="9525" marB="0" anchor="ctr"/>
                </a:tc>
                <a:tc>
                  <a:txBody>
                    <a:bodyPr/>
                    <a:lstStyle/>
                    <a:p>
                      <a:pPr algn="ctr" rtl="0" fontAlgn="ctr"/>
                      <a:r>
                        <a:rPr lang="en-IN" sz="1050" b="0" i="0" u="none" strike="noStrike">
                          <a:solidFill>
                            <a:srgbClr val="000000"/>
                          </a:solidFill>
                          <a:latin typeface="Calibri"/>
                        </a:rPr>
                        <a:t>64.86</a:t>
                      </a:r>
                    </a:p>
                  </a:txBody>
                  <a:tcPr marL="9525" marR="9525" marT="9525" marB="0" anchor="ctr"/>
                </a:tc>
                <a:tc>
                  <a:txBody>
                    <a:bodyPr/>
                    <a:lstStyle/>
                    <a:p>
                      <a:pPr algn="ctr" rtl="0" fontAlgn="ctr"/>
                      <a:r>
                        <a:rPr lang="en-IN" sz="1050" b="0" i="0" u="none" strike="noStrike">
                          <a:solidFill>
                            <a:srgbClr val="000000"/>
                          </a:solidFill>
                          <a:latin typeface="Calibri"/>
                        </a:rPr>
                        <a:t>0</a:t>
                      </a:r>
                    </a:p>
                  </a:txBody>
                  <a:tcPr marL="9525" marR="9525" marT="9525" marB="0" anchor="ctr"/>
                </a:tc>
                <a:tc>
                  <a:txBody>
                    <a:bodyPr/>
                    <a:lstStyle/>
                    <a:p>
                      <a:pPr algn="ctr" rtl="0" fontAlgn="ctr"/>
                      <a:r>
                        <a:rPr lang="en-IN" sz="1050" b="0" i="0" u="none" strike="noStrike" dirty="0">
                          <a:solidFill>
                            <a:srgbClr val="000000"/>
                          </a:solidFill>
                          <a:latin typeface="Calibri"/>
                        </a:rPr>
                        <a:t>0</a:t>
                      </a:r>
                    </a:p>
                  </a:txBody>
                  <a:tcPr marL="9525" marR="9525" marT="9525" marB="0" anchor="ctr"/>
                </a:tc>
              </a:tr>
              <a:tr h="195795">
                <a:tc>
                  <a:txBody>
                    <a:bodyPr/>
                    <a:lstStyle/>
                    <a:p>
                      <a:r>
                        <a:rPr lang="en-US" sz="1050" dirty="0" smtClean="0">
                          <a:latin typeface="Arial" pitchFamily="34" charset="0"/>
                          <a:cs typeface="Arial" pitchFamily="34" charset="0"/>
                        </a:rPr>
                        <a:t>16.</a:t>
                      </a:r>
                      <a:endParaRPr lang="en-IN" sz="1050" dirty="0">
                        <a:latin typeface="Arial" pitchFamily="34" charset="0"/>
                        <a:cs typeface="Arial" pitchFamily="34" charset="0"/>
                      </a:endParaRPr>
                    </a:p>
                  </a:txBody>
                  <a:tcPr/>
                </a:tc>
                <a:tc>
                  <a:txBody>
                    <a:bodyPr/>
                    <a:lstStyle/>
                    <a:p>
                      <a:r>
                        <a:rPr lang="en-US" sz="1050" dirty="0" smtClean="0">
                          <a:latin typeface="Arial" pitchFamily="34" charset="0"/>
                          <a:cs typeface="Arial" pitchFamily="34" charset="0"/>
                        </a:rPr>
                        <a:t>Rajasthan*</a:t>
                      </a:r>
                      <a:endParaRPr lang="en-IN" sz="1050" dirty="0">
                        <a:latin typeface="Arial" pitchFamily="34" charset="0"/>
                        <a:cs typeface="Arial" pitchFamily="34" charset="0"/>
                      </a:endParaRPr>
                    </a:p>
                  </a:txBody>
                  <a:tcPr/>
                </a:tc>
                <a:tc>
                  <a:txBody>
                    <a:bodyPr/>
                    <a:lstStyle/>
                    <a:p>
                      <a:pPr algn="ctr"/>
                      <a:r>
                        <a:rPr lang="en-US" sz="1050" dirty="0" smtClean="0">
                          <a:latin typeface="+mj-lt"/>
                          <a:cs typeface="Arial" pitchFamily="34" charset="0"/>
                        </a:rPr>
                        <a:t>2</a:t>
                      </a:r>
                      <a:endParaRPr lang="en-IN" sz="1050" dirty="0">
                        <a:latin typeface="+mj-lt"/>
                        <a:cs typeface="Arial" pitchFamily="34" charset="0"/>
                      </a:endParaRPr>
                    </a:p>
                  </a:txBody>
                  <a:tcPr/>
                </a:tc>
                <a:tc>
                  <a:txBody>
                    <a:bodyPr/>
                    <a:lstStyle/>
                    <a:p>
                      <a:pPr algn="ctr"/>
                      <a:r>
                        <a:rPr lang="en-US" sz="1050" dirty="0" smtClean="0">
                          <a:latin typeface="+mj-lt"/>
                          <a:cs typeface="Arial" pitchFamily="34" charset="0"/>
                        </a:rPr>
                        <a:t>2</a:t>
                      </a:r>
                      <a:endParaRPr lang="en-IN" sz="1050" dirty="0">
                        <a:latin typeface="+mj-lt"/>
                        <a:cs typeface="Arial" pitchFamily="34" charset="0"/>
                      </a:endParaRPr>
                    </a:p>
                  </a:txBody>
                  <a:tcPr/>
                </a:tc>
                <a:tc>
                  <a:txBody>
                    <a:bodyPr/>
                    <a:lstStyle/>
                    <a:p>
                      <a:pPr algn="ctr"/>
                      <a:r>
                        <a:rPr lang="en-US" sz="1050" dirty="0" smtClean="0">
                          <a:latin typeface="+mj-lt"/>
                          <a:cs typeface="Arial" pitchFamily="34" charset="0"/>
                        </a:rPr>
                        <a:t>0</a:t>
                      </a:r>
                      <a:endParaRPr lang="en-IN" sz="1050" dirty="0">
                        <a:latin typeface="+mj-lt"/>
                        <a:cs typeface="Arial" pitchFamily="34" charset="0"/>
                      </a:endParaRPr>
                    </a:p>
                  </a:txBody>
                  <a:tcPr/>
                </a:tc>
                <a:tc>
                  <a:txBody>
                    <a:bodyPr/>
                    <a:lstStyle/>
                    <a:p>
                      <a:pPr algn="ctr" rtl="0" fontAlgn="ctr"/>
                      <a:r>
                        <a:rPr lang="en-IN" sz="1050" b="0" i="0" u="none" strike="noStrike" dirty="0" smtClean="0">
                          <a:solidFill>
                            <a:srgbClr val="000000"/>
                          </a:solidFill>
                          <a:latin typeface="Calibri"/>
                        </a:rPr>
                        <a:t>291.574</a:t>
                      </a:r>
                      <a:endParaRPr lang="en-IN" sz="1050" b="0" i="0" u="none" strike="noStrike" dirty="0">
                        <a:solidFill>
                          <a:srgbClr val="000000"/>
                        </a:solidFill>
                        <a:latin typeface="Calibri"/>
                      </a:endParaRPr>
                    </a:p>
                  </a:txBody>
                  <a:tcPr marL="9525" marR="9525" marT="9525" marB="0" anchor="ctr"/>
                </a:tc>
                <a:tc>
                  <a:txBody>
                    <a:bodyPr/>
                    <a:lstStyle/>
                    <a:p>
                      <a:pPr algn="ctr" rtl="0" fontAlgn="ctr"/>
                      <a:r>
                        <a:rPr lang="en-IN" sz="1050" b="0" i="0" u="none" strike="noStrike">
                          <a:solidFill>
                            <a:srgbClr val="000000"/>
                          </a:solidFill>
                          <a:latin typeface="Calibri"/>
                        </a:rPr>
                        <a:t>583.15</a:t>
                      </a:r>
                    </a:p>
                  </a:txBody>
                  <a:tcPr marL="9525" marR="9525" marT="9525" marB="0" anchor="ctr"/>
                </a:tc>
                <a:tc>
                  <a:txBody>
                    <a:bodyPr/>
                    <a:lstStyle/>
                    <a:p>
                      <a:pPr algn="ctr" rtl="0" fontAlgn="ctr"/>
                      <a:r>
                        <a:rPr lang="en-IN" sz="1050" b="0" i="0" u="none" strike="noStrike">
                          <a:solidFill>
                            <a:srgbClr val="000000"/>
                          </a:solidFill>
                          <a:latin typeface="Calibri"/>
                        </a:rPr>
                        <a:t>44.875</a:t>
                      </a:r>
                    </a:p>
                  </a:txBody>
                  <a:tcPr marL="9525" marR="9525" marT="9525" marB="0" anchor="ctr"/>
                </a:tc>
                <a:tc>
                  <a:txBody>
                    <a:bodyPr/>
                    <a:lstStyle/>
                    <a:p>
                      <a:pPr algn="ctr" rtl="0" fontAlgn="ctr"/>
                      <a:r>
                        <a:rPr lang="en-IN" sz="1050" b="0" i="0" u="none" strike="noStrike" dirty="0">
                          <a:solidFill>
                            <a:srgbClr val="000000"/>
                          </a:solidFill>
                          <a:latin typeface="Calibri"/>
                        </a:rPr>
                        <a:t>115.3</a:t>
                      </a:r>
                    </a:p>
                  </a:txBody>
                  <a:tcPr marL="9525" marR="9525" marT="9525" marB="0" anchor="ctr"/>
                </a:tc>
              </a:tr>
              <a:tr h="287235">
                <a:tc>
                  <a:txBody>
                    <a:bodyPr/>
                    <a:lstStyle/>
                    <a:p>
                      <a:r>
                        <a:rPr lang="en-US" sz="1050" dirty="0" smtClean="0">
                          <a:latin typeface="Arial" pitchFamily="34" charset="0"/>
                          <a:cs typeface="Arial" pitchFamily="34" charset="0"/>
                        </a:rPr>
                        <a:t>17.</a:t>
                      </a:r>
                      <a:endParaRPr lang="en-IN" sz="1050" dirty="0">
                        <a:latin typeface="Arial" pitchFamily="34" charset="0"/>
                        <a:cs typeface="Arial" pitchFamily="34" charset="0"/>
                      </a:endParaRPr>
                    </a:p>
                  </a:txBody>
                  <a:tcPr/>
                </a:tc>
                <a:tc>
                  <a:txBody>
                    <a:bodyPr/>
                    <a:lstStyle/>
                    <a:p>
                      <a:r>
                        <a:rPr lang="en-US" sz="1050" dirty="0" smtClean="0">
                          <a:latin typeface="Arial" pitchFamily="34" charset="0"/>
                          <a:cs typeface="Arial" pitchFamily="34" charset="0"/>
                        </a:rPr>
                        <a:t>Telangana</a:t>
                      </a:r>
                      <a:endParaRPr lang="en-IN" sz="1050" dirty="0">
                        <a:latin typeface="Arial" pitchFamily="34" charset="0"/>
                        <a:cs typeface="Arial" pitchFamily="34" charset="0"/>
                      </a:endParaRPr>
                    </a:p>
                  </a:txBody>
                  <a:tcPr/>
                </a:tc>
                <a:tc>
                  <a:txBody>
                    <a:bodyPr/>
                    <a:lstStyle/>
                    <a:p>
                      <a:pPr algn="ctr"/>
                      <a:r>
                        <a:rPr lang="en-US" sz="1050" dirty="0" smtClean="0">
                          <a:latin typeface="+mj-lt"/>
                          <a:cs typeface="Arial" pitchFamily="34" charset="0"/>
                        </a:rPr>
                        <a:t>11</a:t>
                      </a:r>
                      <a:endParaRPr lang="en-IN" sz="1050" dirty="0">
                        <a:latin typeface="+mj-lt"/>
                        <a:cs typeface="Arial" pitchFamily="34" charset="0"/>
                      </a:endParaRPr>
                    </a:p>
                  </a:txBody>
                  <a:tcPr/>
                </a:tc>
                <a:tc>
                  <a:txBody>
                    <a:bodyPr/>
                    <a:lstStyle/>
                    <a:p>
                      <a:pPr algn="ctr"/>
                      <a:r>
                        <a:rPr lang="en-US" sz="1050" dirty="0" smtClean="0">
                          <a:latin typeface="+mj-lt"/>
                          <a:cs typeface="Arial" pitchFamily="34" charset="0"/>
                        </a:rPr>
                        <a:t>11</a:t>
                      </a:r>
                      <a:endParaRPr lang="en-IN" sz="1050" dirty="0">
                        <a:latin typeface="+mj-lt"/>
                        <a:cs typeface="Arial" pitchFamily="34" charset="0"/>
                      </a:endParaRPr>
                    </a:p>
                  </a:txBody>
                  <a:tcPr/>
                </a:tc>
                <a:tc>
                  <a:txBody>
                    <a:bodyPr/>
                    <a:lstStyle/>
                    <a:p>
                      <a:pPr algn="ctr"/>
                      <a:r>
                        <a:rPr lang="en-US" sz="1050" dirty="0" smtClean="0">
                          <a:latin typeface="+mj-lt"/>
                          <a:cs typeface="Arial" pitchFamily="34" charset="0"/>
                        </a:rPr>
                        <a:t>0</a:t>
                      </a:r>
                      <a:endParaRPr lang="en-IN" sz="1050" dirty="0">
                        <a:latin typeface="+mj-lt"/>
                        <a:cs typeface="Arial" pitchFamily="34" charset="0"/>
                      </a:endParaRPr>
                    </a:p>
                  </a:txBody>
                  <a:tcPr/>
                </a:tc>
                <a:tc>
                  <a:txBody>
                    <a:bodyPr/>
                    <a:lstStyle/>
                    <a:p>
                      <a:pPr algn="ctr" rtl="0" fontAlgn="ctr"/>
                      <a:r>
                        <a:rPr lang="en-IN" sz="1050" b="0" i="0" u="none" strike="noStrike">
                          <a:solidFill>
                            <a:srgbClr val="000000"/>
                          </a:solidFill>
                          <a:latin typeface="Calibri"/>
                        </a:rPr>
                        <a:t>585.103</a:t>
                      </a:r>
                    </a:p>
                  </a:txBody>
                  <a:tcPr marL="9525" marR="9525" marT="9525" marB="0" anchor="ctr"/>
                </a:tc>
                <a:tc>
                  <a:txBody>
                    <a:bodyPr/>
                    <a:lstStyle/>
                    <a:p>
                      <a:pPr algn="ctr" rtl="0" fontAlgn="ctr"/>
                      <a:r>
                        <a:rPr lang="en-IN" sz="1050" b="0" i="0" u="none" strike="noStrike">
                          <a:solidFill>
                            <a:srgbClr val="000000"/>
                          </a:solidFill>
                          <a:latin typeface="Calibri"/>
                        </a:rPr>
                        <a:t>1170.206</a:t>
                      </a:r>
                    </a:p>
                  </a:txBody>
                  <a:tcPr marL="9525" marR="9525" marT="9525" marB="0" anchor="ctr"/>
                </a:tc>
                <a:tc>
                  <a:txBody>
                    <a:bodyPr/>
                    <a:lstStyle/>
                    <a:p>
                      <a:pPr algn="ctr" rtl="0" fontAlgn="ctr"/>
                      <a:r>
                        <a:rPr lang="en-IN" sz="1050" b="0" i="0" u="none" strike="noStrike">
                          <a:solidFill>
                            <a:srgbClr val="000000"/>
                          </a:solidFill>
                          <a:latin typeface="Calibri"/>
                        </a:rPr>
                        <a:t>554.312</a:t>
                      </a:r>
                    </a:p>
                  </a:txBody>
                  <a:tcPr marL="9525" marR="9525" marT="9525" marB="0" anchor="ctr"/>
                </a:tc>
                <a:tc>
                  <a:txBody>
                    <a:bodyPr/>
                    <a:lstStyle/>
                    <a:p>
                      <a:pPr algn="ctr" rtl="0" fontAlgn="ctr"/>
                      <a:r>
                        <a:rPr lang="en-IN" sz="1050" b="0" i="0" u="none" strike="noStrike" dirty="0">
                          <a:solidFill>
                            <a:srgbClr val="000000"/>
                          </a:solidFill>
                          <a:latin typeface="Calibri"/>
                        </a:rPr>
                        <a:t>943.726</a:t>
                      </a:r>
                    </a:p>
                  </a:txBody>
                  <a:tcPr marL="9525" marR="9525" marT="9525" marB="0" anchor="ctr"/>
                </a:tc>
              </a:tr>
              <a:tr h="283192">
                <a:tc>
                  <a:txBody>
                    <a:bodyPr/>
                    <a:lstStyle/>
                    <a:p>
                      <a:r>
                        <a:rPr lang="en-US" sz="1050" dirty="0" smtClean="0">
                          <a:latin typeface="Arial" pitchFamily="34" charset="0"/>
                          <a:cs typeface="Arial" pitchFamily="34" charset="0"/>
                        </a:rPr>
                        <a:t>18.</a:t>
                      </a:r>
                      <a:endParaRPr lang="en-IN" sz="1050" dirty="0">
                        <a:latin typeface="Arial" pitchFamily="34" charset="0"/>
                        <a:cs typeface="Arial" pitchFamily="34" charset="0"/>
                      </a:endParaRPr>
                    </a:p>
                  </a:txBody>
                  <a:tcPr/>
                </a:tc>
                <a:tc>
                  <a:txBody>
                    <a:bodyPr/>
                    <a:lstStyle/>
                    <a:p>
                      <a:r>
                        <a:rPr lang="en-US" sz="1050" dirty="0" smtClean="0">
                          <a:latin typeface="Arial" pitchFamily="34" charset="0"/>
                          <a:cs typeface="Arial" pitchFamily="34" charset="0"/>
                        </a:rPr>
                        <a:t>Uttar Pradesh**</a:t>
                      </a:r>
                      <a:endParaRPr lang="en-IN" sz="1050" dirty="0">
                        <a:latin typeface="Arial" pitchFamily="34" charset="0"/>
                        <a:cs typeface="Arial" pitchFamily="34" charset="0"/>
                      </a:endParaRPr>
                    </a:p>
                  </a:txBody>
                  <a:tcPr/>
                </a:tc>
                <a:tc>
                  <a:txBody>
                    <a:bodyPr/>
                    <a:lstStyle/>
                    <a:p>
                      <a:pPr algn="ctr"/>
                      <a:r>
                        <a:rPr lang="en-US" sz="1050" dirty="0" smtClean="0">
                          <a:latin typeface="+mj-lt"/>
                          <a:cs typeface="Arial" pitchFamily="34" charset="0"/>
                        </a:rPr>
                        <a:t>4</a:t>
                      </a:r>
                      <a:endParaRPr lang="en-IN" sz="1050" dirty="0">
                        <a:latin typeface="+mj-lt"/>
                        <a:cs typeface="Arial" pitchFamily="34" charset="0"/>
                      </a:endParaRPr>
                    </a:p>
                  </a:txBody>
                  <a:tcPr/>
                </a:tc>
                <a:tc>
                  <a:txBody>
                    <a:bodyPr/>
                    <a:lstStyle/>
                    <a:p>
                      <a:pPr algn="ctr"/>
                      <a:r>
                        <a:rPr lang="en-US" sz="1050" dirty="0" smtClean="0">
                          <a:latin typeface="+mj-lt"/>
                          <a:cs typeface="Arial" pitchFamily="34" charset="0"/>
                        </a:rPr>
                        <a:t>2(+1)</a:t>
                      </a:r>
                      <a:endParaRPr lang="en-IN" sz="1050" dirty="0">
                        <a:latin typeface="+mj-lt"/>
                        <a:cs typeface="Arial" pitchFamily="34" charset="0"/>
                      </a:endParaRPr>
                    </a:p>
                  </a:txBody>
                  <a:tcPr/>
                </a:tc>
                <a:tc>
                  <a:txBody>
                    <a:bodyPr/>
                    <a:lstStyle/>
                    <a:p>
                      <a:pPr algn="ctr"/>
                      <a:r>
                        <a:rPr lang="en-US" sz="1050" dirty="0" smtClean="0">
                          <a:latin typeface="+mj-lt"/>
                          <a:cs typeface="Arial" pitchFamily="34" charset="0"/>
                        </a:rPr>
                        <a:t>1</a:t>
                      </a:r>
                      <a:endParaRPr lang="en-IN" sz="1050" dirty="0">
                        <a:latin typeface="+mj-lt"/>
                        <a:cs typeface="Arial" pitchFamily="34" charset="0"/>
                      </a:endParaRPr>
                    </a:p>
                  </a:txBody>
                  <a:tcPr/>
                </a:tc>
                <a:tc>
                  <a:txBody>
                    <a:bodyPr/>
                    <a:lstStyle/>
                    <a:p>
                      <a:pPr algn="ctr" rtl="0" fontAlgn="ctr"/>
                      <a:r>
                        <a:rPr lang="en-IN" sz="1050" b="0" i="0" u="none" strike="noStrike">
                          <a:solidFill>
                            <a:srgbClr val="000000"/>
                          </a:solidFill>
                          <a:latin typeface="Calibri"/>
                        </a:rPr>
                        <a:t>1502.913</a:t>
                      </a:r>
                    </a:p>
                  </a:txBody>
                  <a:tcPr marL="9525" marR="9525" marT="9525" marB="0" anchor="ctr"/>
                </a:tc>
                <a:tc>
                  <a:txBody>
                    <a:bodyPr/>
                    <a:lstStyle/>
                    <a:p>
                      <a:pPr algn="ctr" rtl="0" fontAlgn="ctr"/>
                      <a:r>
                        <a:rPr lang="en-IN" sz="1050" b="0" i="0" u="none" strike="noStrike">
                          <a:solidFill>
                            <a:srgbClr val="000000"/>
                          </a:solidFill>
                          <a:latin typeface="Calibri"/>
                        </a:rPr>
                        <a:t>3005.75</a:t>
                      </a:r>
                    </a:p>
                  </a:txBody>
                  <a:tcPr marL="9525" marR="9525" marT="9525" marB="0" anchor="ctr"/>
                </a:tc>
                <a:tc>
                  <a:txBody>
                    <a:bodyPr/>
                    <a:lstStyle/>
                    <a:p>
                      <a:pPr algn="ctr" rtl="0" fontAlgn="ctr"/>
                      <a:r>
                        <a:rPr lang="en-IN" sz="1050" b="0" i="0" u="none" strike="noStrike">
                          <a:solidFill>
                            <a:srgbClr val="000000"/>
                          </a:solidFill>
                          <a:latin typeface="Calibri"/>
                        </a:rPr>
                        <a:t>524.381</a:t>
                      </a:r>
                    </a:p>
                  </a:txBody>
                  <a:tcPr marL="9525" marR="9525" marT="9525" marB="0" anchor="ctr"/>
                </a:tc>
                <a:tc>
                  <a:txBody>
                    <a:bodyPr/>
                    <a:lstStyle/>
                    <a:p>
                      <a:pPr algn="ctr" rtl="0" fontAlgn="ctr"/>
                      <a:r>
                        <a:rPr lang="en-IN" sz="1050" b="0" i="0" u="none" strike="noStrike" dirty="0">
                          <a:solidFill>
                            <a:srgbClr val="000000"/>
                          </a:solidFill>
                          <a:latin typeface="Calibri"/>
                        </a:rPr>
                        <a:t>926</a:t>
                      </a:r>
                    </a:p>
                  </a:txBody>
                  <a:tcPr marL="9525" marR="9525" marT="9525" marB="0" anchor="ctr"/>
                </a:tc>
              </a:tr>
              <a:tr h="190380">
                <a:tc>
                  <a:txBody>
                    <a:bodyPr/>
                    <a:lstStyle/>
                    <a:p>
                      <a:endParaRPr lang="en-IN" sz="1050" b="1" dirty="0">
                        <a:latin typeface="Arial" pitchFamily="34" charset="0"/>
                        <a:cs typeface="Arial" pitchFamily="34" charset="0"/>
                      </a:endParaRPr>
                    </a:p>
                  </a:txBody>
                  <a:tcPr/>
                </a:tc>
                <a:tc>
                  <a:txBody>
                    <a:bodyPr/>
                    <a:lstStyle/>
                    <a:p>
                      <a:r>
                        <a:rPr lang="en-US" sz="1050" b="1" dirty="0" smtClean="0">
                          <a:latin typeface="Arial" pitchFamily="34" charset="0"/>
                          <a:cs typeface="Arial" pitchFamily="34" charset="0"/>
                        </a:rPr>
                        <a:t>Total</a:t>
                      </a:r>
                      <a:endParaRPr lang="en-IN" sz="1050" b="1" dirty="0">
                        <a:latin typeface="Arial" pitchFamily="34" charset="0"/>
                        <a:cs typeface="Arial" pitchFamily="34" charset="0"/>
                      </a:endParaRPr>
                    </a:p>
                  </a:txBody>
                  <a:tcPr/>
                </a:tc>
                <a:tc>
                  <a:txBody>
                    <a:bodyPr/>
                    <a:lstStyle/>
                    <a:p>
                      <a:pPr algn="ctr"/>
                      <a:r>
                        <a:rPr lang="en-US" sz="1050" b="1" dirty="0" smtClean="0">
                          <a:latin typeface="+mj-lt"/>
                          <a:cs typeface="Arial" pitchFamily="34" charset="0"/>
                        </a:rPr>
                        <a:t>99</a:t>
                      </a:r>
                      <a:endParaRPr lang="en-IN" sz="1050" b="1" dirty="0">
                        <a:latin typeface="+mj-lt"/>
                        <a:cs typeface="Arial" pitchFamily="34" charset="0"/>
                      </a:endParaRPr>
                    </a:p>
                  </a:txBody>
                  <a:tcPr/>
                </a:tc>
                <a:tc>
                  <a:txBody>
                    <a:bodyPr/>
                    <a:lstStyle/>
                    <a:p>
                      <a:pPr algn="ctr"/>
                      <a:r>
                        <a:rPr lang="en-US" sz="1050" b="1" dirty="0" smtClean="0">
                          <a:latin typeface="+mj-lt"/>
                          <a:cs typeface="Arial" pitchFamily="34" charset="0"/>
                        </a:rPr>
                        <a:t>82 (+</a:t>
                      </a:r>
                      <a:r>
                        <a:rPr lang="en-US" sz="1050" b="1" dirty="0" smtClean="0">
                          <a:solidFill>
                            <a:schemeClr val="tx1"/>
                          </a:solidFill>
                          <a:latin typeface="+mj-lt"/>
                          <a:cs typeface="Arial" pitchFamily="34" charset="0"/>
                        </a:rPr>
                        <a:t>9)</a:t>
                      </a:r>
                      <a:endParaRPr lang="en-IN" sz="1050" b="1" dirty="0">
                        <a:solidFill>
                          <a:schemeClr val="tx1"/>
                        </a:solidFill>
                        <a:latin typeface="+mj-lt"/>
                        <a:cs typeface="Arial" pitchFamily="34" charset="0"/>
                      </a:endParaRPr>
                    </a:p>
                  </a:txBody>
                  <a:tcPr/>
                </a:tc>
                <a:tc>
                  <a:txBody>
                    <a:bodyPr/>
                    <a:lstStyle/>
                    <a:p>
                      <a:pPr algn="ctr"/>
                      <a:r>
                        <a:rPr lang="en-US" sz="1050" b="1" dirty="0" smtClean="0">
                          <a:solidFill>
                            <a:schemeClr val="tx1"/>
                          </a:solidFill>
                          <a:latin typeface="+mj-lt"/>
                          <a:cs typeface="Arial" pitchFamily="34" charset="0"/>
                        </a:rPr>
                        <a:t>8</a:t>
                      </a:r>
                      <a:endParaRPr lang="en-IN" sz="1050" b="1" dirty="0">
                        <a:solidFill>
                          <a:schemeClr val="tx1"/>
                        </a:solidFill>
                        <a:latin typeface="+mj-lt"/>
                        <a:cs typeface="Arial" pitchFamily="34" charset="0"/>
                      </a:endParaRPr>
                    </a:p>
                  </a:txBody>
                  <a:tcPr/>
                </a:tc>
                <a:tc>
                  <a:txBody>
                    <a:bodyPr/>
                    <a:lstStyle/>
                    <a:p>
                      <a:pPr algn="ctr" rtl="0" fontAlgn="ctr"/>
                      <a:r>
                        <a:rPr lang="en-IN" sz="1050" b="1" i="0" u="none" strike="noStrike" smtClean="0">
                          <a:solidFill>
                            <a:srgbClr val="000000"/>
                          </a:solidFill>
                          <a:latin typeface="Calibri"/>
                        </a:rPr>
                        <a:t>6983.044</a:t>
                      </a:r>
                      <a:endParaRPr lang="en-IN" sz="1050" b="1" i="0" u="none" strike="noStrike">
                        <a:solidFill>
                          <a:srgbClr val="000000"/>
                        </a:solidFill>
                        <a:latin typeface="Calibri"/>
                      </a:endParaRPr>
                    </a:p>
                  </a:txBody>
                  <a:tcPr marL="9525" marR="9525" marT="9525" marB="0" anchor="ctr"/>
                </a:tc>
                <a:tc>
                  <a:txBody>
                    <a:bodyPr/>
                    <a:lstStyle/>
                    <a:p>
                      <a:pPr algn="ctr" rtl="0" fontAlgn="ctr"/>
                      <a:r>
                        <a:rPr lang="en-IN" sz="1050" b="1" i="0" u="none" strike="noStrike">
                          <a:solidFill>
                            <a:srgbClr val="000000"/>
                          </a:solidFill>
                          <a:latin typeface="Calibri"/>
                        </a:rPr>
                        <a:t>13965.89</a:t>
                      </a:r>
                    </a:p>
                  </a:txBody>
                  <a:tcPr marL="9525" marR="9525" marT="9525" marB="0" anchor="ctr"/>
                </a:tc>
                <a:tc>
                  <a:txBody>
                    <a:bodyPr/>
                    <a:lstStyle/>
                    <a:p>
                      <a:pPr algn="ctr" rtl="0" fontAlgn="ctr"/>
                      <a:r>
                        <a:rPr lang="en-IN" sz="1050" b="1" i="0" u="none" strike="noStrike">
                          <a:solidFill>
                            <a:srgbClr val="000000"/>
                          </a:solidFill>
                          <a:latin typeface="Calibri"/>
                        </a:rPr>
                        <a:t>4240.061</a:t>
                      </a:r>
                    </a:p>
                  </a:txBody>
                  <a:tcPr marL="9525" marR="9525" marT="9525" marB="0" anchor="ctr"/>
                </a:tc>
                <a:tc>
                  <a:txBody>
                    <a:bodyPr/>
                    <a:lstStyle/>
                    <a:p>
                      <a:pPr algn="ctr" rtl="0" fontAlgn="ctr"/>
                      <a:r>
                        <a:rPr lang="en-IN" sz="1050" b="1" i="0" u="none" strike="noStrike" dirty="0">
                          <a:solidFill>
                            <a:srgbClr val="000000"/>
                          </a:solidFill>
                          <a:latin typeface="Calibri"/>
                        </a:rPr>
                        <a:t>8077.874</a:t>
                      </a:r>
                    </a:p>
                  </a:txBody>
                  <a:tcPr marL="9525" marR="9525" marT="9525" marB="0" anchor="ctr"/>
                </a:tc>
              </a:tr>
              <a:tr h="283192">
                <a:tc gridSpan="9">
                  <a:txBody>
                    <a:bodyPr/>
                    <a:lstStyle/>
                    <a:p>
                      <a:pPr>
                        <a:buFont typeface="Arial" charset="0"/>
                        <a:buChar char="•"/>
                      </a:pPr>
                      <a:r>
                        <a:rPr lang="en-US" sz="1050" b="1" dirty="0" smtClean="0">
                          <a:latin typeface="Arial" pitchFamily="34" charset="0"/>
                          <a:cs typeface="Arial" pitchFamily="34" charset="0"/>
                        </a:rPr>
                        <a:t>  * For Narmada Project only non Structural</a:t>
                      </a:r>
                      <a:r>
                        <a:rPr lang="en-US" sz="1050" b="1" baseline="0" dirty="0" smtClean="0">
                          <a:latin typeface="Arial" pitchFamily="34" charset="0"/>
                          <a:cs typeface="Arial" pitchFamily="34" charset="0"/>
                        </a:rPr>
                        <a:t> Interventions Included,</a:t>
                      </a:r>
                    </a:p>
                    <a:p>
                      <a:pPr>
                        <a:buFont typeface="Arial" charset="0"/>
                        <a:buChar char="•"/>
                      </a:pPr>
                      <a:r>
                        <a:rPr lang="en-US" sz="1050" b="1" baseline="0" dirty="0" smtClean="0">
                          <a:latin typeface="Arial" pitchFamily="34" charset="0"/>
                          <a:cs typeface="Arial" pitchFamily="34" charset="0"/>
                        </a:rPr>
                        <a:t> ** 2 Projects of UP are under process for inclusion</a:t>
                      </a:r>
                      <a:endParaRPr lang="en-IN" sz="1050" b="1" dirty="0">
                        <a:latin typeface="Arial" pitchFamily="34" charset="0"/>
                        <a:cs typeface="Arial" pitchFamily="34" charset="0"/>
                      </a:endParaRPr>
                    </a:p>
                  </a:txBody>
                  <a:tcPr/>
                </a:tc>
                <a:tc hMerge="1">
                  <a:txBody>
                    <a:bodyPr/>
                    <a:lstStyle/>
                    <a:p>
                      <a:endParaRPr lang="en-IN" sz="1300" b="1" dirty="0">
                        <a:latin typeface="Arial" pitchFamily="34" charset="0"/>
                        <a:cs typeface="Arial" pitchFamily="34" charset="0"/>
                      </a:endParaRPr>
                    </a:p>
                  </a:txBody>
                  <a:tcPr/>
                </a:tc>
                <a:tc hMerge="1">
                  <a:txBody>
                    <a:bodyPr/>
                    <a:lstStyle/>
                    <a:p>
                      <a:pPr algn="ctr"/>
                      <a:endParaRPr lang="en-IN" sz="1200" b="1" dirty="0">
                        <a:latin typeface="+mj-lt"/>
                        <a:cs typeface="Arial" pitchFamily="34" charset="0"/>
                      </a:endParaRPr>
                    </a:p>
                  </a:txBody>
                  <a:tcPr/>
                </a:tc>
                <a:tc hMerge="1">
                  <a:txBody>
                    <a:bodyPr/>
                    <a:lstStyle/>
                    <a:p>
                      <a:pPr algn="ctr"/>
                      <a:endParaRPr lang="en-IN" sz="1200" b="1" dirty="0">
                        <a:solidFill>
                          <a:schemeClr val="tx1"/>
                        </a:solidFill>
                        <a:latin typeface="+mj-lt"/>
                        <a:cs typeface="Arial" pitchFamily="34" charset="0"/>
                      </a:endParaRPr>
                    </a:p>
                  </a:txBody>
                  <a:tcPr/>
                </a:tc>
                <a:tc hMerge="1">
                  <a:txBody>
                    <a:bodyPr/>
                    <a:lstStyle/>
                    <a:p>
                      <a:pPr algn="ctr"/>
                      <a:endParaRPr lang="en-IN" sz="1200" b="1" dirty="0">
                        <a:solidFill>
                          <a:schemeClr val="tx1"/>
                        </a:solidFill>
                        <a:latin typeface="+mj-lt"/>
                        <a:cs typeface="Arial" pitchFamily="34" charset="0"/>
                      </a:endParaRPr>
                    </a:p>
                  </a:txBody>
                  <a:tcPr/>
                </a:tc>
                <a:tc hMerge="1">
                  <a:txBody>
                    <a:bodyPr/>
                    <a:lstStyle/>
                    <a:p>
                      <a:pPr algn="ctr" fontAlgn="ctr"/>
                      <a:endParaRPr lang="en-IN" sz="1200" b="1" i="0" u="none" strike="noStrike" dirty="0">
                        <a:solidFill>
                          <a:srgbClr val="000000"/>
                        </a:solidFill>
                        <a:latin typeface="+mj-lt"/>
                      </a:endParaRPr>
                    </a:p>
                  </a:txBody>
                  <a:tcPr marL="9525" marR="9525" marT="9525" marB="0" anchor="ctr"/>
                </a:tc>
                <a:tc hMerge="1">
                  <a:txBody>
                    <a:bodyPr/>
                    <a:lstStyle/>
                    <a:p>
                      <a:pPr algn="ctr" fontAlgn="ctr"/>
                      <a:endParaRPr lang="en-IN" sz="1200" b="1" i="0" u="none" strike="noStrike" dirty="0">
                        <a:solidFill>
                          <a:srgbClr val="000000"/>
                        </a:solidFill>
                        <a:latin typeface="+mj-lt"/>
                      </a:endParaRPr>
                    </a:p>
                  </a:txBody>
                  <a:tcPr marL="9525" marR="9525" marT="9525" marB="0" anchor="ctr"/>
                </a:tc>
                <a:tc hMerge="1">
                  <a:txBody>
                    <a:bodyPr/>
                    <a:lstStyle/>
                    <a:p>
                      <a:pPr algn="ctr" fontAlgn="ctr"/>
                      <a:endParaRPr lang="en-IN" sz="1200" b="1" i="0" u="none" strike="noStrike" dirty="0">
                        <a:solidFill>
                          <a:srgbClr val="000000"/>
                        </a:solidFill>
                        <a:latin typeface="+mj-lt"/>
                      </a:endParaRPr>
                    </a:p>
                  </a:txBody>
                  <a:tcPr marL="9525" marR="9525" marT="9525" marB="0" anchor="ctr"/>
                </a:tc>
                <a:tc hMerge="1">
                  <a:txBody>
                    <a:bodyPr/>
                    <a:lstStyle/>
                    <a:p>
                      <a:pPr algn="ctr" fontAlgn="ctr"/>
                      <a:endParaRPr lang="en-IN" sz="1200" b="1" i="0" u="none" strike="noStrike" dirty="0">
                        <a:solidFill>
                          <a:srgbClr val="000000"/>
                        </a:solidFill>
                        <a:latin typeface="+mj-lt"/>
                      </a:endParaRPr>
                    </a:p>
                  </a:txBody>
                  <a:tcPr marL="9525" marR="9525" marT="9525" marB="0" anchor="ct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457200" y="0"/>
            <a:ext cx="8229600" cy="715963"/>
          </a:xfrm>
        </p:spPr>
        <p:txBody>
          <a:bodyPr/>
          <a:lstStyle/>
          <a:p>
            <a:r>
              <a:rPr lang="en-US" sz="2400" u="sng" smtClean="0"/>
              <a:t>CADWM: Frontal States with 80% (physical/ financial) coverage in 99 Projects Scheme</a:t>
            </a:r>
            <a:endParaRPr lang="en-US" sz="2400" smtClean="0"/>
          </a:p>
        </p:txBody>
      </p:sp>
      <p:graphicFrame>
        <p:nvGraphicFramePr>
          <p:cNvPr id="4" name="Chart 3"/>
          <p:cNvGraphicFramePr/>
          <p:nvPr/>
        </p:nvGraphicFramePr>
        <p:xfrm>
          <a:off x="-762000" y="762000"/>
          <a:ext cx="7543800" cy="6096000"/>
        </p:xfrm>
        <a:graphic>
          <a:graphicData uri="http://schemas.openxmlformats.org/drawingml/2006/chart">
            <c:chart xmlns:c="http://schemas.openxmlformats.org/drawingml/2006/chart" xmlns:r="http://schemas.openxmlformats.org/officeDocument/2006/relationships" r:id="rId2"/>
          </a:graphicData>
        </a:graphic>
      </p:graphicFrame>
      <p:sp>
        <p:nvSpPr>
          <p:cNvPr id="11268" name="Rectangle 4"/>
          <p:cNvSpPr>
            <a:spLocks noChangeArrowheads="1"/>
          </p:cNvSpPr>
          <p:nvPr/>
        </p:nvSpPr>
        <p:spPr bwMode="auto">
          <a:xfrm>
            <a:off x="5029200" y="4343400"/>
            <a:ext cx="3886200" cy="1631950"/>
          </a:xfrm>
          <a:prstGeom prst="rect">
            <a:avLst/>
          </a:prstGeom>
          <a:noFill/>
          <a:ln w="9525">
            <a:noFill/>
            <a:miter lim="800000"/>
            <a:headEnd/>
            <a:tailEnd/>
          </a:ln>
        </p:spPr>
        <p:txBody>
          <a:bodyPr>
            <a:spAutoFit/>
          </a:bodyPr>
          <a:lstStyle/>
          <a:p>
            <a:pPr algn="r"/>
            <a:r>
              <a:rPr lang="en-IN" sz="2000" b="1" u="sng"/>
              <a:t>Frontal States:</a:t>
            </a:r>
          </a:p>
          <a:p>
            <a:pPr algn="r">
              <a:buFont typeface="Wingdings" pitchFamily="2" charset="2"/>
              <a:buChar char="ü"/>
            </a:pPr>
            <a:r>
              <a:rPr lang="en-IN" sz="2000"/>
              <a:t>Total 10, out of 18 States</a:t>
            </a:r>
          </a:p>
          <a:p>
            <a:pPr algn="r">
              <a:buFont typeface="Wingdings" pitchFamily="2" charset="2"/>
              <a:buChar char="ü"/>
            </a:pPr>
            <a:r>
              <a:rPr lang="en-IN" sz="2000"/>
              <a:t>Slow performance: </a:t>
            </a:r>
            <a:r>
              <a:rPr lang="en-IN" sz="2000">
                <a:solidFill>
                  <a:srgbClr val="C00000"/>
                </a:solidFill>
              </a:rPr>
              <a:t>Telangana, U.P</a:t>
            </a:r>
            <a:r>
              <a:rPr lang="en-IN" sz="2000"/>
              <a:t> </a:t>
            </a:r>
          </a:p>
          <a:p>
            <a:pPr algn="r">
              <a:buFont typeface="Wingdings" pitchFamily="2" charset="2"/>
              <a:buChar char="ü"/>
            </a:pPr>
            <a:r>
              <a:rPr lang="en-IN" sz="2000"/>
              <a:t>  Non-starter:</a:t>
            </a:r>
            <a:r>
              <a:rPr lang="en-IN" sz="2000">
                <a:solidFill>
                  <a:srgbClr val="C00000"/>
                </a:solidFill>
              </a:rPr>
              <a:t>Jharkhand</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57200" y="152400"/>
            <a:ext cx="8229600" cy="715963"/>
          </a:xfrm>
        </p:spPr>
        <p:txBody>
          <a:bodyPr/>
          <a:lstStyle/>
          <a:p>
            <a:r>
              <a:rPr lang="en-ZW" sz="3200" b="1" u="sng" smtClean="0">
                <a:latin typeface="Arial" charset="0"/>
                <a:cs typeface="Arial" charset="0"/>
              </a:rPr>
              <a:t>PMKSY-</a:t>
            </a:r>
            <a:r>
              <a:rPr lang="en-ZW" sz="3200" b="1" u="sng" smtClean="0"/>
              <a:t>  Status </a:t>
            </a:r>
            <a:r>
              <a:rPr lang="en-ZW" sz="3200" b="1" u="sng" smtClean="0">
                <a:latin typeface="Arial" charset="0"/>
                <a:cs typeface="Arial" charset="0"/>
              </a:rPr>
              <a:t>of</a:t>
            </a:r>
            <a:r>
              <a:rPr lang="en-ZW" sz="3200" b="1" u="sng" smtClean="0"/>
              <a:t> CADWM Projects - </a:t>
            </a:r>
            <a:r>
              <a:rPr lang="en-US" sz="3200" b="1" u="sng" smtClean="0"/>
              <a:t>Contd..</a:t>
            </a:r>
            <a:endParaRPr lang="en-IN" sz="3200" smtClean="0"/>
          </a:p>
        </p:txBody>
      </p:sp>
      <p:graphicFrame>
        <p:nvGraphicFramePr>
          <p:cNvPr id="4" name="Content Placeholder 3"/>
          <p:cNvGraphicFramePr>
            <a:graphicFrameLocks noGrp="1"/>
          </p:cNvGraphicFramePr>
          <p:nvPr>
            <p:ph idx="1"/>
          </p:nvPr>
        </p:nvGraphicFramePr>
        <p:xfrm>
          <a:off x="152400" y="1066800"/>
          <a:ext cx="8686800" cy="55626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457200" y="0"/>
            <a:ext cx="8229600" cy="990600"/>
          </a:xfrm>
        </p:spPr>
        <p:txBody>
          <a:bodyPr/>
          <a:lstStyle/>
          <a:p>
            <a:r>
              <a:rPr lang="en-ZW" sz="3200" b="1" u="sng" smtClean="0">
                <a:latin typeface="Arial" charset="0"/>
                <a:cs typeface="Arial" charset="0"/>
              </a:rPr>
              <a:t>PMKSY-</a:t>
            </a:r>
            <a:r>
              <a:rPr lang="en-ZW" sz="3200" b="1" u="sng" smtClean="0"/>
              <a:t>  Status of CADWM Projects - </a:t>
            </a:r>
            <a:r>
              <a:rPr lang="en-US" sz="3200" b="1" u="sng" smtClean="0"/>
              <a:t>Contd..</a:t>
            </a:r>
            <a:endParaRPr lang="en-IN" sz="3200" smtClean="0"/>
          </a:p>
        </p:txBody>
      </p:sp>
      <p:graphicFrame>
        <p:nvGraphicFramePr>
          <p:cNvPr id="4" name="Content Placeholder 3"/>
          <p:cNvGraphicFramePr>
            <a:graphicFrameLocks noGrp="1"/>
          </p:cNvGraphicFramePr>
          <p:nvPr>
            <p:ph idx="1"/>
          </p:nvPr>
        </p:nvGraphicFramePr>
        <p:xfrm>
          <a:off x="304800" y="990600"/>
          <a:ext cx="8458200" cy="55626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142875" y="0"/>
            <a:ext cx="8696325" cy="914400"/>
          </a:xfrm>
        </p:spPr>
        <p:txBody>
          <a:bodyPr/>
          <a:lstStyle/>
          <a:p>
            <a:r>
              <a:rPr lang="en-IN" sz="2800" b="1" smtClean="0">
                <a:latin typeface="Arial" charset="0"/>
                <a:cs typeface="Arial" charset="0"/>
              </a:rPr>
              <a:t>Physical &amp; Financial Progress of CADWM works</a:t>
            </a:r>
          </a:p>
        </p:txBody>
      </p:sp>
      <p:sp>
        <p:nvSpPr>
          <p:cNvPr id="14339" name="Rectangle 3"/>
          <p:cNvSpPr>
            <a:spLocks noChangeArrowheads="1"/>
          </p:cNvSpPr>
          <p:nvPr/>
        </p:nvSpPr>
        <p:spPr bwMode="auto">
          <a:xfrm>
            <a:off x="304800" y="990600"/>
            <a:ext cx="8610600" cy="5262563"/>
          </a:xfrm>
          <a:prstGeom prst="rect">
            <a:avLst/>
          </a:prstGeom>
          <a:noFill/>
          <a:ln w="9525">
            <a:noFill/>
            <a:miter lim="800000"/>
            <a:headEnd/>
            <a:tailEnd/>
          </a:ln>
        </p:spPr>
        <p:txBody>
          <a:bodyPr>
            <a:spAutoFit/>
          </a:bodyPr>
          <a:lstStyle/>
          <a:p>
            <a:pPr marL="342900" indent="-342900" algn="just">
              <a:buFont typeface="Courier New" pitchFamily="49" charset="0"/>
              <a:buChar char="o"/>
            </a:pPr>
            <a:r>
              <a:rPr lang="en-IN" sz="2400"/>
              <a:t>The CA of Rs 853.95 Crore was released during 2016-17 targeting CAD works in CCA of 5 lakh hectare. States have reported physical progress of 4.80 lakh hectare during 2016-17 as per Utilisation Certificates submitted by them.</a:t>
            </a:r>
          </a:p>
          <a:p>
            <a:pPr marL="342900" indent="-342900" algn="just">
              <a:buFont typeface="Courier New" pitchFamily="49" charset="0"/>
              <a:buChar char="o"/>
            </a:pPr>
            <a:endParaRPr lang="en-IN" sz="2400"/>
          </a:p>
          <a:p>
            <a:pPr marL="342900" indent="-342900" algn="just">
              <a:buFont typeface="Courier New" pitchFamily="49" charset="0"/>
              <a:buChar char="o"/>
            </a:pPr>
            <a:r>
              <a:rPr lang="en-IN" sz="2400"/>
              <a:t>During 2017-18 CA amounting to Rs 601.6 Crores have been released and proposals for CA release of 332.08 Crore are under process, totaling to Rs 933.674 Crore for a target CCA of 6.21 lakh hectare.</a:t>
            </a:r>
          </a:p>
          <a:p>
            <a:pPr marL="342900" indent="-342900" algn="just">
              <a:buFont typeface="Courier New" pitchFamily="49" charset="0"/>
              <a:buChar char="o"/>
            </a:pPr>
            <a:endParaRPr lang="en-IN" sz="2400">
              <a:solidFill>
                <a:srgbClr val="FF0000"/>
              </a:solidFill>
            </a:endParaRPr>
          </a:p>
          <a:p>
            <a:pPr marL="342900" indent="-342900" algn="just">
              <a:buFont typeface="Courier New" pitchFamily="49" charset="0"/>
              <a:buChar char="o"/>
            </a:pPr>
            <a:r>
              <a:rPr lang="en-IN" sz="2400"/>
              <a:t>Overall, for the 82 included projects, 22% of the estimated Central Assistance has been released; Works are completed in 11% of CCA, while it is under progress in another 15% of the target area.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152400" y="0"/>
            <a:ext cx="8839200" cy="381000"/>
          </a:xfrm>
        </p:spPr>
        <p:txBody>
          <a:bodyPr/>
          <a:lstStyle/>
          <a:p>
            <a:r>
              <a:rPr lang="en-IN" sz="2800" b="1" smtClean="0"/>
              <a:t>Physical &amp; Financial Progress of CADWM works- contd.</a:t>
            </a:r>
            <a:endParaRPr lang="en-IN" sz="2800" b="1" u="sng" smtClean="0"/>
          </a:p>
        </p:txBody>
      </p:sp>
      <p:graphicFrame>
        <p:nvGraphicFramePr>
          <p:cNvPr id="6" name="Content Placeholder 3"/>
          <p:cNvGraphicFramePr>
            <a:graphicFrameLocks/>
          </p:cNvGraphicFramePr>
          <p:nvPr/>
        </p:nvGraphicFramePr>
        <p:xfrm>
          <a:off x="152400" y="609600"/>
          <a:ext cx="8839200" cy="6111240"/>
        </p:xfrm>
        <a:graphic>
          <a:graphicData uri="http://schemas.openxmlformats.org/drawingml/2006/table">
            <a:tbl>
              <a:tblPr firstRow="1" bandRow="1">
                <a:tableStyleId>{5C22544A-7EE6-4342-B048-85BDC9FD1C3A}</a:tableStyleId>
              </a:tblPr>
              <a:tblGrid>
                <a:gridCol w="449451"/>
                <a:gridCol w="1244729"/>
                <a:gridCol w="662940"/>
                <a:gridCol w="736600"/>
                <a:gridCol w="736600"/>
                <a:gridCol w="662940"/>
                <a:gridCol w="736600"/>
                <a:gridCol w="736600"/>
                <a:gridCol w="662940"/>
                <a:gridCol w="736600"/>
                <a:gridCol w="736600"/>
                <a:gridCol w="736600"/>
              </a:tblGrid>
              <a:tr h="403518">
                <a:tc rowSpan="3">
                  <a:txBody>
                    <a:bodyPr/>
                    <a:lstStyle/>
                    <a:p>
                      <a:pPr algn="ctr"/>
                      <a:r>
                        <a:rPr lang="en-US" sz="1100" dirty="0" smtClean="0">
                          <a:latin typeface="Arial" pitchFamily="34" charset="0"/>
                          <a:cs typeface="Arial" pitchFamily="34" charset="0"/>
                        </a:rPr>
                        <a:t>Sl. No</a:t>
                      </a:r>
                      <a:endParaRPr lang="en-IN" sz="1100" dirty="0">
                        <a:latin typeface="Arial" pitchFamily="34" charset="0"/>
                        <a:cs typeface="Arial" pitchFamily="34" charset="0"/>
                      </a:endParaRPr>
                    </a:p>
                  </a:txBody>
                  <a:tcPr/>
                </a:tc>
                <a:tc rowSpan="3">
                  <a:txBody>
                    <a:bodyPr/>
                    <a:lstStyle/>
                    <a:p>
                      <a:pPr algn="ctr"/>
                      <a:r>
                        <a:rPr lang="en-US" sz="1100" dirty="0" smtClean="0">
                          <a:latin typeface="Arial" pitchFamily="34" charset="0"/>
                          <a:cs typeface="Arial" pitchFamily="34" charset="0"/>
                        </a:rPr>
                        <a:t>Name of State</a:t>
                      </a:r>
                      <a:endParaRPr lang="en-IN" sz="1100" dirty="0">
                        <a:latin typeface="Arial" pitchFamily="34" charset="0"/>
                        <a:cs typeface="Arial" pitchFamily="34" charset="0"/>
                      </a:endParaRPr>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100" dirty="0" smtClean="0">
                          <a:latin typeface="Arial" pitchFamily="34" charset="0"/>
                          <a:cs typeface="Arial" pitchFamily="34" charset="0"/>
                        </a:rPr>
                        <a:t>As per</a:t>
                      </a:r>
                      <a:r>
                        <a:rPr lang="en-US" sz="1100" baseline="0" dirty="0" smtClean="0">
                          <a:latin typeface="Arial" pitchFamily="34" charset="0"/>
                          <a:cs typeface="Arial" pitchFamily="34" charset="0"/>
                        </a:rPr>
                        <a:t> Project Inclusion</a:t>
                      </a:r>
                      <a:endParaRPr lang="en-IN" sz="1100" dirty="0" smtClean="0">
                        <a:latin typeface="Arial" pitchFamily="34" charset="0"/>
                        <a:cs typeface="Arial" pitchFamily="34" charset="0"/>
                      </a:endParaRPr>
                    </a:p>
                  </a:txBody>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IN" sz="1400" dirty="0" smtClean="0">
                        <a:latin typeface="Arial" pitchFamily="34" charset="0"/>
                        <a:cs typeface="Arial" pitchFamily="34" charset="0"/>
                      </a:endParaRPr>
                    </a:p>
                  </a:txBody>
                  <a:tcPr/>
                </a:tc>
                <a:tc gridSpan="5">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100" dirty="0" smtClean="0">
                          <a:latin typeface="Arial" pitchFamily="34" charset="0"/>
                          <a:cs typeface="Arial" pitchFamily="34" charset="0"/>
                        </a:rPr>
                        <a:t>Financial  (CA in Rs. Crore)</a:t>
                      </a:r>
                      <a:endParaRPr lang="en-IN" sz="1100" dirty="0" smtClean="0">
                        <a:latin typeface="Arial" pitchFamily="34" charset="0"/>
                        <a:cs typeface="Arial" pitchFamily="34" charset="0"/>
                      </a:endParaRPr>
                    </a:p>
                  </a:txBody>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IN" sz="1100" dirty="0" smtClean="0">
                        <a:latin typeface="Arial" pitchFamily="34" charset="0"/>
                        <a:cs typeface="Arial" pitchFamily="34" charset="0"/>
                      </a:endParaRPr>
                    </a:p>
                  </a:txBody>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IN" sz="1100" dirty="0" smtClean="0">
                        <a:latin typeface="Arial" pitchFamily="34" charset="0"/>
                        <a:cs typeface="Arial" pitchFamily="34" charset="0"/>
                      </a:endParaRPr>
                    </a:p>
                  </a:txBody>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IN" sz="1100" dirty="0" smtClean="0">
                        <a:latin typeface="Arial" pitchFamily="34" charset="0"/>
                        <a:cs typeface="Arial" pitchFamily="34" charset="0"/>
                      </a:endParaRPr>
                    </a:p>
                  </a:txBody>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IN" sz="1100" dirty="0" smtClean="0">
                        <a:latin typeface="Arial" pitchFamily="34" charset="0"/>
                        <a:cs typeface="Arial" pitchFamily="34" charset="0"/>
                      </a:endParaRPr>
                    </a:p>
                  </a:txBody>
                  <a:tcPr/>
                </a:tc>
                <a:tc grid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100" dirty="0" smtClean="0">
                          <a:latin typeface="Arial" pitchFamily="34" charset="0"/>
                          <a:cs typeface="Arial" pitchFamily="34" charset="0"/>
                        </a:rPr>
                        <a:t>Physical (CCA in </a:t>
                      </a:r>
                      <a:r>
                        <a:rPr lang="en-US" sz="1100" dirty="0" err="1" smtClean="0">
                          <a:latin typeface="Arial" pitchFamily="34" charset="0"/>
                          <a:cs typeface="Arial" pitchFamily="34" charset="0"/>
                        </a:rPr>
                        <a:t>Th.ha</a:t>
                      </a:r>
                      <a:r>
                        <a:rPr lang="en-US" sz="1100" dirty="0" smtClean="0">
                          <a:latin typeface="Arial" pitchFamily="34" charset="0"/>
                          <a:cs typeface="Arial" pitchFamily="34" charset="0"/>
                        </a:rPr>
                        <a:t>)</a:t>
                      </a:r>
                      <a:endParaRPr lang="en-IN" sz="1100" dirty="0" smtClean="0">
                        <a:latin typeface="Arial" pitchFamily="34" charset="0"/>
                        <a:cs typeface="Arial" pitchFamily="34" charset="0"/>
                      </a:endParaRPr>
                    </a:p>
                  </a:txBody>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IN" sz="1100" dirty="0" smtClean="0">
                        <a:latin typeface="Arial" pitchFamily="34" charset="0"/>
                        <a:cs typeface="Arial" pitchFamily="34" charset="0"/>
                      </a:endParaRPr>
                    </a:p>
                  </a:txBody>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IN" sz="1100" dirty="0" smtClean="0">
                        <a:latin typeface="Arial" pitchFamily="34" charset="0"/>
                        <a:cs typeface="Arial" pitchFamily="34" charset="0"/>
                      </a:endParaRPr>
                    </a:p>
                  </a:txBody>
                  <a:tcPr/>
                </a:tc>
              </a:tr>
              <a:tr h="335280">
                <a:tc vMerge="1">
                  <a:txBody>
                    <a:bodyPr/>
                    <a:lstStyle/>
                    <a:p>
                      <a:pPr algn="ctr"/>
                      <a:endParaRPr lang="en-IN" sz="1400" dirty="0">
                        <a:latin typeface="Arial" pitchFamily="34" charset="0"/>
                        <a:cs typeface="Arial" pitchFamily="34" charset="0"/>
                      </a:endParaRPr>
                    </a:p>
                  </a:txBody>
                  <a:tcPr/>
                </a:tc>
                <a:tc vMerge="1">
                  <a:txBody>
                    <a:bodyPr/>
                    <a:lstStyle/>
                    <a:p>
                      <a:pPr algn="ctr"/>
                      <a:endParaRPr lang="en-IN" sz="1400" dirty="0">
                        <a:latin typeface="Arial" pitchFamily="34" charset="0"/>
                        <a:cs typeface="Arial" pitchFamily="34" charset="0"/>
                      </a:endParaRPr>
                    </a:p>
                  </a:txBody>
                  <a:tcPr/>
                </a:tc>
                <a:tc rowSpan="2">
                  <a:txBody>
                    <a:bodyPr/>
                    <a:lstStyle/>
                    <a:p>
                      <a:pPr algn="ctr">
                        <a:tabLst>
                          <a:tab pos="449263" algn="l"/>
                        </a:tabLst>
                      </a:pPr>
                      <a:r>
                        <a:rPr lang="en-US" sz="1100" dirty="0" smtClean="0">
                          <a:latin typeface="Arial" pitchFamily="34" charset="0"/>
                          <a:cs typeface="Arial" pitchFamily="34" charset="0"/>
                        </a:rPr>
                        <a:t>CCA (</a:t>
                      </a:r>
                      <a:r>
                        <a:rPr lang="en-US" sz="1100" dirty="0" err="1" smtClean="0">
                          <a:latin typeface="Arial" pitchFamily="34" charset="0"/>
                          <a:cs typeface="Arial" pitchFamily="34" charset="0"/>
                        </a:rPr>
                        <a:t>th.ha</a:t>
                      </a:r>
                      <a:r>
                        <a:rPr lang="en-US" sz="1100" dirty="0" smtClean="0">
                          <a:latin typeface="Arial" pitchFamily="34" charset="0"/>
                          <a:cs typeface="Arial" pitchFamily="34" charset="0"/>
                        </a:rPr>
                        <a:t>. )</a:t>
                      </a:r>
                      <a:endParaRPr lang="en-IN" sz="1100" dirty="0">
                        <a:latin typeface="Arial" pitchFamily="34" charset="0"/>
                        <a:cs typeface="Arial" pitchFamily="34" charset="0"/>
                      </a:endParaRPr>
                    </a:p>
                  </a:txBody>
                  <a:tcPr>
                    <a:solidFill>
                      <a:schemeClr val="tx2">
                        <a:lumMod val="40000"/>
                        <a:lumOff val="60000"/>
                      </a:schemeClr>
                    </a:solidFill>
                  </a:tcPr>
                </a:tc>
                <a:tc rowSpan="2">
                  <a:txBody>
                    <a:bodyPr/>
                    <a:lstStyle/>
                    <a:p>
                      <a:pPr algn="ctr"/>
                      <a:r>
                        <a:rPr lang="en-US" sz="1100" dirty="0" smtClean="0"/>
                        <a:t>CA in Cr.</a:t>
                      </a:r>
                      <a:endParaRPr lang="en-IN" sz="1100" dirty="0"/>
                    </a:p>
                  </a:txBody>
                  <a:tcPr>
                    <a:solidFill>
                      <a:schemeClr val="tx2">
                        <a:lumMod val="40000"/>
                        <a:lumOff val="60000"/>
                      </a:schemeClr>
                    </a:solidFill>
                  </a:tcPr>
                </a:tc>
                <a:tc rowSpan="2">
                  <a:txBody>
                    <a:bodyPr/>
                    <a:lstStyle/>
                    <a:p>
                      <a:pPr algn="ctr"/>
                      <a:r>
                        <a:rPr lang="en-US" sz="1100" dirty="0" smtClean="0"/>
                        <a:t>2016-17</a:t>
                      </a:r>
                      <a:endParaRPr lang="en-IN" sz="1100" dirty="0"/>
                    </a:p>
                  </a:txBody>
                  <a:tcPr>
                    <a:solidFill>
                      <a:schemeClr val="tx2">
                        <a:lumMod val="40000"/>
                        <a:lumOff val="60000"/>
                      </a:schemeClr>
                    </a:solidFill>
                  </a:tcPr>
                </a:tc>
                <a:tc gridSpan="3">
                  <a:txBody>
                    <a:bodyPr/>
                    <a:lstStyle/>
                    <a:p>
                      <a:pPr algn="ctr"/>
                      <a:r>
                        <a:rPr lang="en-IN" sz="1100" dirty="0" smtClean="0"/>
                        <a:t>2017-18</a:t>
                      </a:r>
                      <a:endParaRPr lang="en-IN" sz="1100" dirty="0"/>
                    </a:p>
                  </a:txBody>
                  <a:tcPr>
                    <a:solidFill>
                      <a:schemeClr val="tx2">
                        <a:lumMod val="40000"/>
                        <a:lumOff val="60000"/>
                      </a:schemeClr>
                    </a:solidFill>
                  </a:tcPr>
                </a:tc>
                <a:tc hMerge="1">
                  <a:txBody>
                    <a:bodyPr/>
                    <a:lstStyle/>
                    <a:p>
                      <a:pPr algn="ctr"/>
                      <a:endParaRPr lang="en-IN" sz="1100" dirty="0"/>
                    </a:p>
                  </a:txBody>
                  <a:tcPr/>
                </a:tc>
                <a:tc hMerge="1">
                  <a:txBody>
                    <a:bodyPr/>
                    <a:lstStyle/>
                    <a:p>
                      <a:pPr algn="ctr"/>
                      <a:endParaRPr lang="en-IN" sz="1100" dirty="0"/>
                    </a:p>
                  </a:txBody>
                  <a:tcPr/>
                </a:tc>
                <a:tc rowSpan="2">
                  <a:txBody>
                    <a:bodyPr/>
                    <a:lstStyle/>
                    <a:p>
                      <a:pPr algn="ctr"/>
                      <a:r>
                        <a:rPr lang="en-US" sz="1100" dirty="0" smtClean="0"/>
                        <a:t>% progress of CA</a:t>
                      </a:r>
                      <a:endParaRPr lang="en-IN" sz="1100" dirty="0"/>
                    </a:p>
                  </a:txBody>
                  <a:tcPr>
                    <a:solidFill>
                      <a:schemeClr val="tx2">
                        <a:lumMod val="40000"/>
                        <a:lumOff val="60000"/>
                      </a:schemeClr>
                    </a:solidFill>
                  </a:tcPr>
                </a:tc>
                <a:tc rowSpan="2">
                  <a:txBody>
                    <a:bodyPr/>
                    <a:lstStyle/>
                    <a:p>
                      <a:pPr algn="ctr"/>
                      <a:r>
                        <a:rPr lang="en-US" sz="1100" dirty="0" smtClean="0"/>
                        <a:t>2016-17 (based on UC)</a:t>
                      </a:r>
                      <a:endParaRPr lang="en-IN" sz="1100" dirty="0"/>
                    </a:p>
                  </a:txBody>
                  <a:tcPr>
                    <a:solidFill>
                      <a:schemeClr val="tx2">
                        <a:lumMod val="40000"/>
                        <a:lumOff val="60000"/>
                      </a:schemeClr>
                    </a:solidFill>
                  </a:tcPr>
                </a:tc>
                <a:tc rowSpan="2">
                  <a:txBody>
                    <a:bodyPr/>
                    <a:lstStyle/>
                    <a:p>
                      <a:pPr algn="ctr"/>
                      <a:r>
                        <a:rPr lang="en-US" sz="1100" dirty="0" smtClean="0"/>
                        <a:t>2017-18 (Target)</a:t>
                      </a:r>
                      <a:endParaRPr lang="en-IN" sz="1100" dirty="0"/>
                    </a:p>
                  </a:txBody>
                  <a:tcPr>
                    <a:solidFill>
                      <a:schemeClr val="tx2">
                        <a:lumMod val="40000"/>
                        <a:lumOff val="60000"/>
                      </a:schemeClr>
                    </a:solidFill>
                  </a:tcP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100" dirty="0" smtClean="0"/>
                        <a:t>% Physical progress</a:t>
                      </a:r>
                      <a:endParaRPr lang="en-IN" sz="1100" dirty="0" smtClean="0"/>
                    </a:p>
                  </a:txBody>
                  <a:tcPr>
                    <a:solidFill>
                      <a:schemeClr val="tx2">
                        <a:lumMod val="40000"/>
                        <a:lumOff val="60000"/>
                      </a:schemeClr>
                    </a:solidFill>
                  </a:tcPr>
                </a:tc>
              </a:tr>
              <a:tr h="327660">
                <a:tc vMerge="1">
                  <a:txBody>
                    <a:bodyPr/>
                    <a:lstStyle/>
                    <a:p>
                      <a:endParaRPr lang="en-IN"/>
                    </a:p>
                  </a:txBody>
                  <a:tcPr/>
                </a:tc>
                <a:tc vMerge="1">
                  <a:txBody>
                    <a:bodyPr/>
                    <a:lstStyle/>
                    <a:p>
                      <a:endParaRPr lang="en-IN"/>
                    </a:p>
                  </a:txBody>
                  <a:tcPr/>
                </a:tc>
                <a:tc vMerge="1">
                  <a:txBody>
                    <a:bodyPr/>
                    <a:lstStyle/>
                    <a:p>
                      <a:endParaRPr lang="en-IN"/>
                    </a:p>
                  </a:txBody>
                  <a:tcPr/>
                </a:tc>
                <a:tc vMerge="1">
                  <a:txBody>
                    <a:bodyPr/>
                    <a:lstStyle/>
                    <a:p>
                      <a:endParaRPr lang="en-IN"/>
                    </a:p>
                  </a:txBody>
                  <a:tcPr/>
                </a:tc>
                <a:tc vMerge="1">
                  <a:txBody>
                    <a:bodyPr/>
                    <a:lstStyle/>
                    <a:p>
                      <a:endParaRPr lang="en-IN"/>
                    </a:p>
                  </a:txBody>
                  <a:tcPr/>
                </a:tc>
                <a:tc>
                  <a:txBody>
                    <a:bodyPr/>
                    <a:lstStyle/>
                    <a:p>
                      <a:pPr algn="ctr">
                        <a:tabLst>
                          <a:tab pos="450850" algn="l"/>
                        </a:tabLst>
                      </a:pPr>
                      <a:r>
                        <a:rPr lang="en-IN" sz="1100" dirty="0" err="1" smtClean="0"/>
                        <a:t>Relea-sed</a:t>
                      </a:r>
                      <a:endParaRPr lang="en-IN" sz="1100" dirty="0"/>
                    </a:p>
                  </a:txBody>
                  <a:tcPr>
                    <a:solidFill>
                      <a:schemeClr val="tx2">
                        <a:lumMod val="40000"/>
                        <a:lumOff val="60000"/>
                      </a:schemeClr>
                    </a:solidFill>
                  </a:tcPr>
                </a:tc>
                <a:tc>
                  <a:txBody>
                    <a:bodyPr/>
                    <a:lstStyle/>
                    <a:p>
                      <a:pPr algn="ctr"/>
                      <a:r>
                        <a:rPr lang="en-IN" sz="1100" dirty="0" smtClean="0"/>
                        <a:t>Under Process</a:t>
                      </a:r>
                      <a:endParaRPr lang="en-IN" sz="1100" dirty="0"/>
                    </a:p>
                  </a:txBody>
                  <a:tcPr>
                    <a:solidFill>
                      <a:schemeClr val="tx2">
                        <a:lumMod val="40000"/>
                        <a:lumOff val="60000"/>
                      </a:schemeClr>
                    </a:solidFill>
                  </a:tcPr>
                </a:tc>
                <a:tc>
                  <a:txBody>
                    <a:bodyPr/>
                    <a:lstStyle/>
                    <a:p>
                      <a:pPr algn="ctr"/>
                      <a:r>
                        <a:rPr lang="en-IN" sz="1100" dirty="0" smtClean="0"/>
                        <a:t>Total</a:t>
                      </a:r>
                      <a:endParaRPr lang="en-IN" sz="1100" dirty="0"/>
                    </a:p>
                  </a:txBody>
                  <a:tcPr>
                    <a:solidFill>
                      <a:schemeClr val="tx2">
                        <a:lumMod val="40000"/>
                        <a:lumOff val="60000"/>
                      </a:schemeClr>
                    </a:solidFill>
                  </a:tcPr>
                </a:tc>
                <a:tc vMerge="1">
                  <a:txBody>
                    <a:bodyPr/>
                    <a:lstStyle/>
                    <a:p>
                      <a:endParaRPr lang="en-IN"/>
                    </a:p>
                  </a:txBody>
                  <a:tcPr/>
                </a:tc>
                <a:tc vMerge="1">
                  <a:txBody>
                    <a:bodyPr/>
                    <a:lstStyle/>
                    <a:p>
                      <a:endParaRPr lang="en-IN"/>
                    </a:p>
                  </a:txBody>
                  <a:tcPr/>
                </a:tc>
                <a:tc vMerge="1">
                  <a:txBody>
                    <a:bodyPr/>
                    <a:lstStyle/>
                    <a:p>
                      <a:endParaRPr lang="en-IN"/>
                    </a:p>
                  </a:txBody>
                  <a:tcPr/>
                </a:tc>
                <a:tc vMerge="1">
                  <a:txBody>
                    <a:bodyPr/>
                    <a:lstStyle/>
                    <a:p>
                      <a:endParaRPr lang="en-IN"/>
                    </a:p>
                  </a:txBody>
                  <a:tcPr/>
                </a:tc>
              </a:tr>
              <a:tr h="228600">
                <a:tc>
                  <a:txBody>
                    <a:bodyPr/>
                    <a:lstStyle/>
                    <a:p>
                      <a:r>
                        <a:rPr lang="en-US" sz="1100" dirty="0" smtClean="0">
                          <a:latin typeface="Arial" pitchFamily="34" charset="0"/>
                          <a:cs typeface="Arial" pitchFamily="34" charset="0"/>
                        </a:rPr>
                        <a:t>1.</a:t>
                      </a:r>
                      <a:endParaRPr lang="en-IN" sz="1100" dirty="0">
                        <a:latin typeface="Arial" pitchFamily="34" charset="0"/>
                        <a:cs typeface="Arial" pitchFamily="34" charset="0"/>
                      </a:endParaRPr>
                    </a:p>
                  </a:txBody>
                  <a:tcPr/>
                </a:tc>
                <a:tc>
                  <a:txBody>
                    <a:bodyPr/>
                    <a:lstStyle/>
                    <a:p>
                      <a:r>
                        <a:rPr lang="en-US" sz="1100" dirty="0" smtClean="0">
                          <a:latin typeface="Arial" pitchFamily="34" charset="0"/>
                          <a:cs typeface="Arial" pitchFamily="34" charset="0"/>
                        </a:rPr>
                        <a:t>Andhra Pradesh</a:t>
                      </a:r>
                      <a:endParaRPr lang="en-IN" sz="1100" dirty="0">
                        <a:latin typeface="Arial" pitchFamily="34" charset="0"/>
                        <a:cs typeface="Arial" pitchFamily="34" charset="0"/>
                      </a:endParaRPr>
                    </a:p>
                  </a:txBody>
                  <a:tcPr/>
                </a:tc>
                <a:tc>
                  <a:txBody>
                    <a:bodyPr/>
                    <a:lstStyle/>
                    <a:p>
                      <a:pPr algn="ctr" rtl="0" fontAlgn="ctr"/>
                      <a:r>
                        <a:rPr lang="en-IN" sz="1050" b="0" i="0" u="none" strike="noStrike" dirty="0">
                          <a:solidFill>
                            <a:srgbClr val="000000"/>
                          </a:solidFill>
                          <a:latin typeface="Calibri"/>
                        </a:rPr>
                        <a:t>143.558</a:t>
                      </a:r>
                    </a:p>
                  </a:txBody>
                  <a:tcPr marL="9525" marR="9525" marT="9525" marB="0" anchor="ctr"/>
                </a:tc>
                <a:tc>
                  <a:txBody>
                    <a:bodyPr/>
                    <a:lstStyle/>
                    <a:p>
                      <a:pPr algn="ctr" rtl="0" fontAlgn="ctr"/>
                      <a:r>
                        <a:rPr lang="en-IN" sz="1050" b="0" i="0" u="none" strike="noStrike">
                          <a:solidFill>
                            <a:srgbClr val="000000"/>
                          </a:solidFill>
                          <a:latin typeface="Calibri"/>
                        </a:rPr>
                        <a:t>278.98</a:t>
                      </a:r>
                    </a:p>
                  </a:txBody>
                  <a:tcPr marL="9525" marR="9525" marT="9525" marB="0" anchor="ctr"/>
                </a:tc>
                <a:tc>
                  <a:txBody>
                    <a:bodyPr/>
                    <a:lstStyle/>
                    <a:p>
                      <a:pPr algn="ctr" rtl="0" fontAlgn="ctr"/>
                      <a:r>
                        <a:rPr lang="en-IN" sz="1100" b="0" i="0" u="none" strike="noStrike" dirty="0" smtClean="0">
                          <a:solidFill>
                            <a:srgbClr val="000000"/>
                          </a:solidFill>
                          <a:latin typeface="Calibri"/>
                        </a:rPr>
                        <a:t>0</a:t>
                      </a:r>
                      <a:endParaRPr lang="en-IN" sz="1100" b="0" i="0" u="none" strike="noStrike" dirty="0">
                        <a:solidFill>
                          <a:srgbClr val="000000"/>
                        </a:solidFill>
                        <a:latin typeface="Calibri"/>
                      </a:endParaRPr>
                    </a:p>
                  </a:txBody>
                  <a:tcPr marL="9525" marR="9525" marT="9525" marB="0" anchor="ctr"/>
                </a:tc>
                <a:tc>
                  <a:txBody>
                    <a:bodyPr/>
                    <a:lstStyle/>
                    <a:p>
                      <a:pPr algn="ctr" rtl="0" fontAlgn="ctr"/>
                      <a:r>
                        <a:rPr lang="en-IN" sz="1100" b="0" i="0" u="none" strike="noStrike" dirty="0">
                          <a:solidFill>
                            <a:srgbClr val="000000"/>
                          </a:solidFill>
                          <a:latin typeface="Calibri"/>
                        </a:rPr>
                        <a:t>3.645</a:t>
                      </a:r>
                    </a:p>
                  </a:txBody>
                  <a:tcPr marL="9525" marR="9525" marT="9525" marB="0" anchor="ctr"/>
                </a:tc>
                <a:tc>
                  <a:txBody>
                    <a:bodyPr/>
                    <a:lstStyle/>
                    <a:p>
                      <a:pPr algn="ctr" rtl="0" fontAlgn="ctr"/>
                      <a:r>
                        <a:rPr lang="en-IN" sz="1100" b="0" i="0" u="none" strike="noStrike" dirty="0">
                          <a:solidFill>
                            <a:srgbClr val="000000"/>
                          </a:solidFill>
                          <a:latin typeface="Calibri"/>
                        </a:rPr>
                        <a:t>0.000</a:t>
                      </a:r>
                    </a:p>
                  </a:txBody>
                  <a:tcPr marL="9525" marR="9525" marT="9525" marB="0" anchor="ctr"/>
                </a:tc>
                <a:tc>
                  <a:txBody>
                    <a:bodyPr/>
                    <a:lstStyle/>
                    <a:p>
                      <a:pPr algn="ctr" rtl="0" fontAlgn="ctr"/>
                      <a:r>
                        <a:rPr lang="en-IN" sz="1100" b="0" i="0" u="none" strike="noStrike" dirty="0">
                          <a:solidFill>
                            <a:srgbClr val="000000"/>
                          </a:solidFill>
                          <a:latin typeface="Calibri"/>
                        </a:rPr>
                        <a:t>3.645</a:t>
                      </a:r>
                    </a:p>
                  </a:txBody>
                  <a:tcPr marL="9525" marR="9525" marT="9525" marB="0" anchor="ctr"/>
                </a:tc>
                <a:tc>
                  <a:txBody>
                    <a:bodyPr/>
                    <a:lstStyle/>
                    <a:p>
                      <a:pPr algn="ctr" rtl="0" fontAlgn="ctr"/>
                      <a:r>
                        <a:rPr lang="en-IN" sz="1100" b="0" i="0" u="none" strike="noStrike" dirty="0">
                          <a:solidFill>
                            <a:srgbClr val="000000"/>
                          </a:solidFill>
                          <a:latin typeface="Calibri"/>
                        </a:rPr>
                        <a:t>1.3</a:t>
                      </a:r>
                    </a:p>
                  </a:txBody>
                  <a:tcPr marL="9525" marR="9525" marT="9525" marB="0" anchor="ctr"/>
                </a:tc>
                <a:tc>
                  <a:txBody>
                    <a:bodyPr/>
                    <a:lstStyle/>
                    <a:p>
                      <a:pPr algn="ctr" rtl="0" fontAlgn="ctr"/>
                      <a:r>
                        <a:rPr lang="en-IN" sz="1000" b="0" i="0" u="none" strike="noStrike">
                          <a:solidFill>
                            <a:srgbClr val="000000"/>
                          </a:solidFill>
                          <a:latin typeface="Book Antiqua"/>
                        </a:rPr>
                        <a:t>0.000</a:t>
                      </a:r>
                    </a:p>
                  </a:txBody>
                  <a:tcPr marL="9525" marR="9525" marT="9525" marB="0" anchor="ctr"/>
                </a:tc>
                <a:tc>
                  <a:txBody>
                    <a:bodyPr/>
                    <a:lstStyle/>
                    <a:p>
                      <a:pPr algn="ctr" rtl="0" fontAlgn="ctr"/>
                      <a:r>
                        <a:rPr lang="en-IN" sz="1000" b="0" i="0" u="none" strike="noStrike">
                          <a:solidFill>
                            <a:srgbClr val="000000"/>
                          </a:solidFill>
                          <a:latin typeface="Book Antiqua"/>
                        </a:rPr>
                        <a:t>5.830</a:t>
                      </a:r>
                    </a:p>
                  </a:txBody>
                  <a:tcPr marL="9525" marR="9525" marT="9525" marB="0" anchor="ctr"/>
                </a:tc>
                <a:tc>
                  <a:txBody>
                    <a:bodyPr/>
                    <a:lstStyle/>
                    <a:p>
                      <a:pPr algn="ctr" rtl="0" fontAlgn="ctr"/>
                      <a:r>
                        <a:rPr lang="en-IN" sz="1100" b="0" i="0" u="none" strike="noStrike">
                          <a:solidFill>
                            <a:srgbClr val="000000"/>
                          </a:solidFill>
                          <a:latin typeface="Calibri"/>
                        </a:rPr>
                        <a:t>4.1</a:t>
                      </a:r>
                    </a:p>
                  </a:txBody>
                  <a:tcPr marL="9525" marR="9525" marT="9525" marB="0" anchor="ctr"/>
                </a:tc>
              </a:tr>
              <a:tr h="121920">
                <a:tc>
                  <a:txBody>
                    <a:bodyPr/>
                    <a:lstStyle/>
                    <a:p>
                      <a:r>
                        <a:rPr lang="en-US" sz="1100" dirty="0" smtClean="0">
                          <a:latin typeface="Arial" pitchFamily="34" charset="0"/>
                          <a:cs typeface="Arial" pitchFamily="34" charset="0"/>
                        </a:rPr>
                        <a:t>2.</a:t>
                      </a:r>
                      <a:endParaRPr lang="en-IN" sz="1100" dirty="0">
                        <a:latin typeface="Arial" pitchFamily="34" charset="0"/>
                        <a:cs typeface="Arial" pitchFamily="34" charset="0"/>
                      </a:endParaRPr>
                    </a:p>
                  </a:txBody>
                  <a:tcPr/>
                </a:tc>
                <a:tc>
                  <a:txBody>
                    <a:bodyPr/>
                    <a:lstStyle/>
                    <a:p>
                      <a:r>
                        <a:rPr lang="en-US" sz="1100" dirty="0" smtClean="0">
                          <a:latin typeface="Arial" pitchFamily="34" charset="0"/>
                          <a:cs typeface="Arial" pitchFamily="34" charset="0"/>
                        </a:rPr>
                        <a:t>Assam</a:t>
                      </a:r>
                      <a:endParaRPr lang="en-IN" sz="1100" dirty="0">
                        <a:latin typeface="Arial" pitchFamily="34" charset="0"/>
                        <a:cs typeface="Arial" pitchFamily="34" charset="0"/>
                      </a:endParaRPr>
                    </a:p>
                  </a:txBody>
                  <a:tcPr/>
                </a:tc>
                <a:tc>
                  <a:txBody>
                    <a:bodyPr/>
                    <a:lstStyle/>
                    <a:p>
                      <a:pPr algn="ctr" rtl="0" fontAlgn="ctr"/>
                      <a:r>
                        <a:rPr lang="en-IN" sz="1050" b="0" i="0" u="none" strike="noStrike" dirty="0">
                          <a:solidFill>
                            <a:srgbClr val="000000"/>
                          </a:solidFill>
                          <a:latin typeface="Calibri"/>
                        </a:rPr>
                        <a:t>48.27</a:t>
                      </a:r>
                    </a:p>
                  </a:txBody>
                  <a:tcPr marL="9525" marR="9525" marT="9525" marB="0" anchor="ctr"/>
                </a:tc>
                <a:tc>
                  <a:txBody>
                    <a:bodyPr/>
                    <a:lstStyle/>
                    <a:p>
                      <a:pPr algn="ctr" rtl="0" fontAlgn="ctr"/>
                      <a:r>
                        <a:rPr lang="en-IN" sz="1050" b="0" i="0" u="none" strike="noStrike" dirty="0">
                          <a:solidFill>
                            <a:srgbClr val="000000"/>
                          </a:solidFill>
                          <a:latin typeface="Calibri"/>
                        </a:rPr>
                        <a:t>55.56</a:t>
                      </a:r>
                    </a:p>
                  </a:txBody>
                  <a:tcPr marL="9525" marR="9525" marT="9525" marB="0" anchor="ctr"/>
                </a:tc>
                <a:tc>
                  <a:txBody>
                    <a:bodyPr/>
                    <a:lstStyle/>
                    <a:p>
                      <a:pPr algn="ctr" rtl="0" fontAlgn="ctr"/>
                      <a:r>
                        <a:rPr lang="en-IN" sz="1100" b="0" i="0" u="none" strike="noStrike" dirty="0" smtClean="0">
                          <a:solidFill>
                            <a:srgbClr val="000000"/>
                          </a:solidFill>
                          <a:latin typeface="Calibri"/>
                        </a:rPr>
                        <a:t>0</a:t>
                      </a:r>
                      <a:endParaRPr lang="en-IN" sz="1100" b="0" i="0" u="none" strike="noStrike" dirty="0">
                        <a:solidFill>
                          <a:srgbClr val="000000"/>
                        </a:solidFill>
                        <a:latin typeface="Calibri"/>
                      </a:endParaRPr>
                    </a:p>
                  </a:txBody>
                  <a:tcPr marL="9525" marR="9525" marT="9525" marB="0" anchor="ctr"/>
                </a:tc>
                <a:tc>
                  <a:txBody>
                    <a:bodyPr/>
                    <a:lstStyle/>
                    <a:p>
                      <a:pPr algn="ctr" rtl="0" fontAlgn="ctr"/>
                      <a:r>
                        <a:rPr lang="en-IN" sz="1100" b="0" i="0" u="none" strike="noStrike">
                          <a:solidFill>
                            <a:srgbClr val="000000"/>
                          </a:solidFill>
                          <a:latin typeface="Calibri"/>
                        </a:rPr>
                        <a:t>0</a:t>
                      </a:r>
                    </a:p>
                  </a:txBody>
                  <a:tcPr marL="9525" marR="9525" marT="9525" marB="0" anchor="ctr"/>
                </a:tc>
                <a:tc>
                  <a:txBody>
                    <a:bodyPr/>
                    <a:lstStyle/>
                    <a:p>
                      <a:pPr algn="ctr" rtl="0" fontAlgn="ctr"/>
                      <a:r>
                        <a:rPr lang="en-IN" sz="1100" b="0" i="0" u="none" strike="noStrike">
                          <a:solidFill>
                            <a:srgbClr val="000000"/>
                          </a:solidFill>
                          <a:latin typeface="Calibri"/>
                        </a:rPr>
                        <a:t>3.550</a:t>
                      </a:r>
                    </a:p>
                  </a:txBody>
                  <a:tcPr marL="9525" marR="9525" marT="9525" marB="0" anchor="ctr"/>
                </a:tc>
                <a:tc>
                  <a:txBody>
                    <a:bodyPr/>
                    <a:lstStyle/>
                    <a:p>
                      <a:pPr algn="ctr" rtl="0" fontAlgn="ctr"/>
                      <a:r>
                        <a:rPr lang="en-IN" sz="1100" b="0" i="0" u="none" strike="noStrike">
                          <a:solidFill>
                            <a:srgbClr val="000000"/>
                          </a:solidFill>
                          <a:latin typeface="Calibri"/>
                        </a:rPr>
                        <a:t>3.550</a:t>
                      </a:r>
                    </a:p>
                  </a:txBody>
                  <a:tcPr marL="9525" marR="9525" marT="9525" marB="0" anchor="ctr"/>
                </a:tc>
                <a:tc>
                  <a:txBody>
                    <a:bodyPr/>
                    <a:lstStyle/>
                    <a:p>
                      <a:pPr algn="ctr" rtl="0" fontAlgn="ctr"/>
                      <a:r>
                        <a:rPr lang="en-IN" sz="1100" b="0" i="0" u="none" strike="noStrike">
                          <a:solidFill>
                            <a:srgbClr val="000000"/>
                          </a:solidFill>
                          <a:latin typeface="Calibri"/>
                        </a:rPr>
                        <a:t>4.0</a:t>
                      </a:r>
                    </a:p>
                  </a:txBody>
                  <a:tcPr marL="9525" marR="9525" marT="9525" marB="0" anchor="ctr"/>
                </a:tc>
                <a:tc>
                  <a:txBody>
                    <a:bodyPr/>
                    <a:lstStyle/>
                    <a:p>
                      <a:pPr algn="ctr" rtl="0" fontAlgn="ctr"/>
                      <a:r>
                        <a:rPr lang="en-IN" sz="1000" b="0" i="0" u="none" strike="noStrike">
                          <a:solidFill>
                            <a:srgbClr val="000000"/>
                          </a:solidFill>
                          <a:latin typeface="Book Antiqua"/>
                        </a:rPr>
                        <a:t>0.000</a:t>
                      </a:r>
                    </a:p>
                  </a:txBody>
                  <a:tcPr marL="9525" marR="9525" marT="9525" marB="0" anchor="ctr"/>
                </a:tc>
                <a:tc>
                  <a:txBody>
                    <a:bodyPr/>
                    <a:lstStyle/>
                    <a:p>
                      <a:pPr algn="ctr" rtl="0" fontAlgn="ctr"/>
                      <a:r>
                        <a:rPr lang="en-IN" sz="1100" b="0" i="0" u="none" strike="noStrike">
                          <a:solidFill>
                            <a:srgbClr val="000000"/>
                          </a:solidFill>
                          <a:latin typeface="Calibri"/>
                        </a:rPr>
                        <a:t>3.254</a:t>
                      </a:r>
                    </a:p>
                  </a:txBody>
                  <a:tcPr marL="9525" marR="9525" marT="9525" marB="0" anchor="ctr"/>
                </a:tc>
                <a:tc>
                  <a:txBody>
                    <a:bodyPr/>
                    <a:lstStyle/>
                    <a:p>
                      <a:pPr algn="ctr" rtl="0" fontAlgn="ctr"/>
                      <a:r>
                        <a:rPr lang="en-IN" sz="1100" b="0" i="0" u="none" strike="noStrike">
                          <a:solidFill>
                            <a:srgbClr val="000000"/>
                          </a:solidFill>
                          <a:latin typeface="Calibri"/>
                        </a:rPr>
                        <a:t>6.7</a:t>
                      </a:r>
                    </a:p>
                  </a:txBody>
                  <a:tcPr marL="9525" marR="9525" marT="9525" marB="0" anchor="ctr"/>
                </a:tc>
              </a:tr>
              <a:tr h="244993">
                <a:tc>
                  <a:txBody>
                    <a:bodyPr/>
                    <a:lstStyle/>
                    <a:p>
                      <a:r>
                        <a:rPr lang="en-US" sz="1100" dirty="0" smtClean="0">
                          <a:latin typeface="Arial" pitchFamily="34" charset="0"/>
                          <a:cs typeface="Arial" pitchFamily="34" charset="0"/>
                        </a:rPr>
                        <a:t>3.</a:t>
                      </a:r>
                      <a:endParaRPr lang="en-IN" sz="1100" dirty="0">
                        <a:latin typeface="Arial" pitchFamily="34" charset="0"/>
                        <a:cs typeface="Arial" pitchFamily="34" charset="0"/>
                      </a:endParaRPr>
                    </a:p>
                  </a:txBody>
                  <a:tcPr/>
                </a:tc>
                <a:tc>
                  <a:txBody>
                    <a:bodyPr/>
                    <a:lstStyle/>
                    <a:p>
                      <a:r>
                        <a:rPr lang="en-US" sz="1100" dirty="0" smtClean="0">
                          <a:latin typeface="Arial" pitchFamily="34" charset="0"/>
                          <a:cs typeface="Arial" pitchFamily="34" charset="0"/>
                        </a:rPr>
                        <a:t>Bihar</a:t>
                      </a:r>
                      <a:endParaRPr lang="en-IN" sz="1100" dirty="0">
                        <a:latin typeface="Arial" pitchFamily="34" charset="0"/>
                        <a:cs typeface="Arial" pitchFamily="34" charset="0"/>
                      </a:endParaRPr>
                    </a:p>
                  </a:txBody>
                  <a:tcPr/>
                </a:tc>
                <a:tc>
                  <a:txBody>
                    <a:bodyPr/>
                    <a:lstStyle/>
                    <a:p>
                      <a:pPr algn="ctr" rtl="0" fontAlgn="ctr"/>
                      <a:r>
                        <a:rPr lang="en-IN" sz="1050" b="0" i="0" u="none" strike="noStrike">
                          <a:solidFill>
                            <a:srgbClr val="000000"/>
                          </a:solidFill>
                          <a:latin typeface="Calibri"/>
                        </a:rPr>
                        <a:t>32.467</a:t>
                      </a:r>
                    </a:p>
                  </a:txBody>
                  <a:tcPr marL="9525" marR="9525" marT="9525" marB="0" anchor="ctr"/>
                </a:tc>
                <a:tc>
                  <a:txBody>
                    <a:bodyPr/>
                    <a:lstStyle/>
                    <a:p>
                      <a:pPr algn="ctr" rtl="0" fontAlgn="ctr"/>
                      <a:r>
                        <a:rPr lang="en-IN" sz="1050" b="0" i="0" u="none" strike="noStrike" dirty="0">
                          <a:solidFill>
                            <a:srgbClr val="000000"/>
                          </a:solidFill>
                          <a:latin typeface="Calibri"/>
                        </a:rPr>
                        <a:t>74.288</a:t>
                      </a:r>
                    </a:p>
                  </a:txBody>
                  <a:tcPr marL="9525" marR="9525" marT="9525" marB="0" anchor="ctr"/>
                </a:tc>
                <a:tc>
                  <a:txBody>
                    <a:bodyPr/>
                    <a:lstStyle/>
                    <a:p>
                      <a:pPr algn="ctr" rtl="0" fontAlgn="ctr"/>
                      <a:r>
                        <a:rPr lang="en-IN" sz="1100" b="0" i="0" u="none" strike="noStrike">
                          <a:solidFill>
                            <a:srgbClr val="000000"/>
                          </a:solidFill>
                          <a:latin typeface="Calibri"/>
                        </a:rPr>
                        <a:t>12.643</a:t>
                      </a:r>
                    </a:p>
                  </a:txBody>
                  <a:tcPr marL="9525" marR="9525" marT="9525" marB="0" anchor="ctr"/>
                </a:tc>
                <a:tc>
                  <a:txBody>
                    <a:bodyPr/>
                    <a:lstStyle/>
                    <a:p>
                      <a:pPr algn="ctr" rtl="0" fontAlgn="ctr"/>
                      <a:r>
                        <a:rPr lang="en-IN" sz="1100" b="0" i="0" u="none" strike="noStrike">
                          <a:solidFill>
                            <a:srgbClr val="000000"/>
                          </a:solidFill>
                          <a:latin typeface="Calibri"/>
                        </a:rPr>
                        <a:t>8.765</a:t>
                      </a:r>
                    </a:p>
                  </a:txBody>
                  <a:tcPr marL="9525" marR="9525" marT="9525" marB="0" anchor="ctr"/>
                </a:tc>
                <a:tc>
                  <a:txBody>
                    <a:bodyPr/>
                    <a:lstStyle/>
                    <a:p>
                      <a:pPr algn="ctr" rtl="0" fontAlgn="ctr"/>
                      <a:r>
                        <a:rPr lang="en-IN" sz="1100" b="0" i="0" u="none" strike="noStrike">
                          <a:solidFill>
                            <a:srgbClr val="000000"/>
                          </a:solidFill>
                          <a:latin typeface="Calibri"/>
                        </a:rPr>
                        <a:t>0.000</a:t>
                      </a:r>
                    </a:p>
                  </a:txBody>
                  <a:tcPr marL="9525" marR="9525" marT="9525" marB="0" anchor="ctr"/>
                </a:tc>
                <a:tc>
                  <a:txBody>
                    <a:bodyPr/>
                    <a:lstStyle/>
                    <a:p>
                      <a:pPr algn="ctr" rtl="0" fontAlgn="ctr"/>
                      <a:r>
                        <a:rPr lang="en-IN" sz="1100" b="0" i="0" u="none" strike="noStrike">
                          <a:solidFill>
                            <a:srgbClr val="000000"/>
                          </a:solidFill>
                          <a:latin typeface="Calibri"/>
                        </a:rPr>
                        <a:t>8.765</a:t>
                      </a:r>
                    </a:p>
                  </a:txBody>
                  <a:tcPr marL="9525" marR="9525" marT="9525" marB="0" anchor="ctr"/>
                </a:tc>
                <a:tc>
                  <a:txBody>
                    <a:bodyPr/>
                    <a:lstStyle/>
                    <a:p>
                      <a:pPr algn="ctr" rtl="0" fontAlgn="ctr"/>
                      <a:r>
                        <a:rPr lang="en-IN" sz="1100" b="0" i="0" u="none" strike="noStrike">
                          <a:solidFill>
                            <a:srgbClr val="000000"/>
                          </a:solidFill>
                          <a:latin typeface="Calibri"/>
                        </a:rPr>
                        <a:t>38.5</a:t>
                      </a:r>
                    </a:p>
                  </a:txBody>
                  <a:tcPr marL="9525" marR="9525" marT="9525" marB="0" anchor="ctr"/>
                </a:tc>
                <a:tc>
                  <a:txBody>
                    <a:bodyPr/>
                    <a:lstStyle/>
                    <a:p>
                      <a:pPr algn="ctr" rtl="0" fontAlgn="ctr"/>
                      <a:r>
                        <a:rPr lang="en-IN" sz="1000" b="0" i="0" u="none" strike="noStrike">
                          <a:solidFill>
                            <a:srgbClr val="000000"/>
                          </a:solidFill>
                          <a:latin typeface="Book Antiqua"/>
                        </a:rPr>
                        <a:t>2.240</a:t>
                      </a:r>
                    </a:p>
                  </a:txBody>
                  <a:tcPr marL="9525" marR="9525" marT="9525" marB="0" anchor="ctr"/>
                </a:tc>
                <a:tc>
                  <a:txBody>
                    <a:bodyPr/>
                    <a:lstStyle/>
                    <a:p>
                      <a:pPr algn="ctr" rtl="0" fontAlgn="ctr"/>
                      <a:r>
                        <a:rPr lang="en-IN" sz="1100" b="0" i="0" u="none" strike="noStrike">
                          <a:solidFill>
                            <a:srgbClr val="000000"/>
                          </a:solidFill>
                          <a:latin typeface="Calibri"/>
                        </a:rPr>
                        <a:t>18.278</a:t>
                      </a:r>
                    </a:p>
                  </a:txBody>
                  <a:tcPr marL="9525" marR="9525" marT="9525" marB="0" anchor="ctr"/>
                </a:tc>
                <a:tc>
                  <a:txBody>
                    <a:bodyPr/>
                    <a:lstStyle/>
                    <a:p>
                      <a:pPr algn="ctr" rtl="0" fontAlgn="ctr"/>
                      <a:r>
                        <a:rPr lang="en-IN" sz="1100" b="0" i="0" u="none" strike="noStrike">
                          <a:solidFill>
                            <a:srgbClr val="000000"/>
                          </a:solidFill>
                          <a:latin typeface="Calibri"/>
                        </a:rPr>
                        <a:t>63.2</a:t>
                      </a:r>
                    </a:p>
                  </a:txBody>
                  <a:tcPr marL="9525" marR="9525" marT="9525" marB="0" anchor="ctr"/>
                </a:tc>
              </a:tr>
              <a:tr h="244993">
                <a:tc>
                  <a:txBody>
                    <a:bodyPr/>
                    <a:lstStyle/>
                    <a:p>
                      <a:r>
                        <a:rPr lang="en-US" sz="1100" dirty="0" smtClean="0">
                          <a:latin typeface="Arial" pitchFamily="34" charset="0"/>
                          <a:cs typeface="Arial" pitchFamily="34" charset="0"/>
                        </a:rPr>
                        <a:t>4.</a:t>
                      </a:r>
                      <a:endParaRPr lang="en-IN" sz="1100" dirty="0">
                        <a:latin typeface="Arial" pitchFamily="34" charset="0"/>
                        <a:cs typeface="Arial" pitchFamily="34" charset="0"/>
                      </a:endParaRPr>
                    </a:p>
                  </a:txBody>
                  <a:tcPr/>
                </a:tc>
                <a:tc>
                  <a:txBody>
                    <a:bodyPr/>
                    <a:lstStyle/>
                    <a:p>
                      <a:r>
                        <a:rPr lang="en-US" sz="1100" dirty="0" smtClean="0">
                          <a:latin typeface="Arial" pitchFamily="34" charset="0"/>
                          <a:cs typeface="Arial" pitchFamily="34" charset="0"/>
                        </a:rPr>
                        <a:t>Chhattisgarh</a:t>
                      </a:r>
                      <a:endParaRPr lang="en-IN" sz="1100" dirty="0">
                        <a:latin typeface="Arial" pitchFamily="34" charset="0"/>
                        <a:cs typeface="Arial" pitchFamily="34" charset="0"/>
                      </a:endParaRPr>
                    </a:p>
                  </a:txBody>
                  <a:tcPr/>
                </a:tc>
                <a:tc>
                  <a:txBody>
                    <a:bodyPr/>
                    <a:lstStyle/>
                    <a:p>
                      <a:pPr algn="ctr" rtl="0" fontAlgn="ctr"/>
                      <a:r>
                        <a:rPr lang="en-IN" sz="1050" b="0" i="0" u="none" strike="noStrike">
                          <a:solidFill>
                            <a:srgbClr val="000000"/>
                          </a:solidFill>
                          <a:latin typeface="Calibri"/>
                        </a:rPr>
                        <a:t>42.625</a:t>
                      </a:r>
                    </a:p>
                  </a:txBody>
                  <a:tcPr marL="9525" marR="9525" marT="9525" marB="0" anchor="ctr"/>
                </a:tc>
                <a:tc>
                  <a:txBody>
                    <a:bodyPr/>
                    <a:lstStyle/>
                    <a:p>
                      <a:pPr algn="ctr" rtl="0" fontAlgn="ctr"/>
                      <a:r>
                        <a:rPr lang="en-IN" sz="1050" b="0" i="0" u="none" strike="noStrike" dirty="0">
                          <a:solidFill>
                            <a:srgbClr val="000000"/>
                          </a:solidFill>
                          <a:latin typeface="Calibri"/>
                        </a:rPr>
                        <a:t>79.58</a:t>
                      </a:r>
                    </a:p>
                  </a:txBody>
                  <a:tcPr marL="9525" marR="9525" marT="9525" marB="0" anchor="ctr"/>
                </a:tc>
                <a:tc>
                  <a:txBody>
                    <a:bodyPr/>
                    <a:lstStyle/>
                    <a:p>
                      <a:pPr algn="ctr" rtl="0" fontAlgn="ctr"/>
                      <a:r>
                        <a:rPr lang="en-IN" sz="1100" b="0" i="0" u="none" strike="noStrike" dirty="0" smtClean="0">
                          <a:solidFill>
                            <a:srgbClr val="000000"/>
                          </a:solidFill>
                          <a:latin typeface="Calibri"/>
                        </a:rPr>
                        <a:t>0</a:t>
                      </a:r>
                      <a:endParaRPr lang="en-IN" sz="1100" b="0" i="0" u="none" strike="noStrike" dirty="0">
                        <a:solidFill>
                          <a:srgbClr val="000000"/>
                        </a:solidFill>
                        <a:latin typeface="Calibri"/>
                      </a:endParaRPr>
                    </a:p>
                  </a:txBody>
                  <a:tcPr marL="9525" marR="9525" marT="9525" marB="0" anchor="ctr"/>
                </a:tc>
                <a:tc>
                  <a:txBody>
                    <a:bodyPr/>
                    <a:lstStyle/>
                    <a:p>
                      <a:pPr algn="ctr" rtl="0" fontAlgn="ctr"/>
                      <a:r>
                        <a:rPr lang="en-IN" sz="1100" b="0" i="0" u="none" strike="noStrike">
                          <a:solidFill>
                            <a:srgbClr val="000000"/>
                          </a:solidFill>
                          <a:latin typeface="Calibri"/>
                        </a:rPr>
                        <a:t>9.941</a:t>
                      </a:r>
                    </a:p>
                  </a:txBody>
                  <a:tcPr marL="9525" marR="9525" marT="9525" marB="0" anchor="ctr"/>
                </a:tc>
                <a:tc>
                  <a:txBody>
                    <a:bodyPr/>
                    <a:lstStyle/>
                    <a:p>
                      <a:pPr algn="ctr" rtl="0" fontAlgn="ctr"/>
                      <a:r>
                        <a:rPr lang="en-IN" sz="1100" b="0" i="0" u="none" strike="noStrike">
                          <a:solidFill>
                            <a:srgbClr val="000000"/>
                          </a:solidFill>
                          <a:latin typeface="Calibri"/>
                        </a:rPr>
                        <a:t>11.400</a:t>
                      </a:r>
                    </a:p>
                  </a:txBody>
                  <a:tcPr marL="9525" marR="9525" marT="9525" marB="0" anchor="ctr"/>
                </a:tc>
                <a:tc>
                  <a:txBody>
                    <a:bodyPr/>
                    <a:lstStyle/>
                    <a:p>
                      <a:pPr algn="ctr" rtl="0" fontAlgn="ctr"/>
                      <a:r>
                        <a:rPr lang="en-IN" sz="1100" b="0" i="0" u="none" strike="noStrike">
                          <a:solidFill>
                            <a:srgbClr val="000000"/>
                          </a:solidFill>
                          <a:latin typeface="Calibri"/>
                        </a:rPr>
                        <a:t>21.340</a:t>
                      </a:r>
                    </a:p>
                  </a:txBody>
                  <a:tcPr marL="9525" marR="9525" marT="9525" marB="0" anchor="ctr"/>
                </a:tc>
                <a:tc>
                  <a:txBody>
                    <a:bodyPr/>
                    <a:lstStyle/>
                    <a:p>
                      <a:pPr algn="ctr" rtl="0" fontAlgn="ctr"/>
                      <a:r>
                        <a:rPr lang="en-IN" sz="1100" b="0" i="0" u="none" strike="noStrike">
                          <a:solidFill>
                            <a:srgbClr val="000000"/>
                          </a:solidFill>
                          <a:latin typeface="Calibri"/>
                        </a:rPr>
                        <a:t>26.8</a:t>
                      </a:r>
                    </a:p>
                  </a:txBody>
                  <a:tcPr marL="9525" marR="9525" marT="9525" marB="0" anchor="ctr"/>
                </a:tc>
                <a:tc>
                  <a:txBody>
                    <a:bodyPr/>
                    <a:lstStyle/>
                    <a:p>
                      <a:pPr algn="ctr" rtl="0" fontAlgn="ctr"/>
                      <a:r>
                        <a:rPr lang="en-IN" sz="1000" b="0" i="0" u="none" strike="noStrike">
                          <a:solidFill>
                            <a:srgbClr val="000000"/>
                          </a:solidFill>
                          <a:latin typeface="Book Antiqua"/>
                        </a:rPr>
                        <a:t>…..</a:t>
                      </a:r>
                    </a:p>
                  </a:txBody>
                  <a:tcPr marL="9525" marR="9525" marT="9525" marB="0" anchor="ctr"/>
                </a:tc>
                <a:tc>
                  <a:txBody>
                    <a:bodyPr/>
                    <a:lstStyle/>
                    <a:p>
                      <a:pPr algn="ctr" rtl="0" fontAlgn="ctr"/>
                      <a:r>
                        <a:rPr lang="en-IN" sz="1100" b="0" i="0" u="none" strike="noStrike">
                          <a:solidFill>
                            <a:srgbClr val="000000"/>
                          </a:solidFill>
                          <a:latin typeface="Calibri"/>
                        </a:rPr>
                        <a:t>20.550</a:t>
                      </a:r>
                    </a:p>
                  </a:txBody>
                  <a:tcPr marL="9525" marR="9525" marT="9525" marB="0" anchor="ctr"/>
                </a:tc>
                <a:tc>
                  <a:txBody>
                    <a:bodyPr/>
                    <a:lstStyle/>
                    <a:p>
                      <a:pPr algn="ctr" rtl="0" fontAlgn="ctr"/>
                      <a:r>
                        <a:rPr lang="en-IN" sz="1100" b="0" i="0" u="none" strike="noStrike">
                          <a:solidFill>
                            <a:srgbClr val="000000"/>
                          </a:solidFill>
                          <a:latin typeface="Calibri"/>
                        </a:rPr>
                        <a:t>0.0</a:t>
                      </a:r>
                    </a:p>
                  </a:txBody>
                  <a:tcPr marL="9525" marR="9525" marT="9525" marB="0" anchor="ctr"/>
                </a:tc>
              </a:tr>
              <a:tr h="182880">
                <a:tc>
                  <a:txBody>
                    <a:bodyPr/>
                    <a:lstStyle/>
                    <a:p>
                      <a:r>
                        <a:rPr lang="en-US" sz="1100" dirty="0" smtClean="0">
                          <a:latin typeface="Arial" pitchFamily="34" charset="0"/>
                          <a:cs typeface="Arial" pitchFamily="34" charset="0"/>
                        </a:rPr>
                        <a:t>5.</a:t>
                      </a:r>
                      <a:endParaRPr lang="en-IN" sz="1100" dirty="0">
                        <a:latin typeface="Arial" pitchFamily="34" charset="0"/>
                        <a:cs typeface="Arial" pitchFamily="34" charset="0"/>
                      </a:endParaRPr>
                    </a:p>
                  </a:txBody>
                  <a:tcPr/>
                </a:tc>
                <a:tc>
                  <a:txBody>
                    <a:bodyPr/>
                    <a:lstStyle/>
                    <a:p>
                      <a:r>
                        <a:rPr lang="en-US" sz="1100" dirty="0" smtClean="0">
                          <a:latin typeface="Arial" pitchFamily="34" charset="0"/>
                          <a:cs typeface="Arial" pitchFamily="34" charset="0"/>
                        </a:rPr>
                        <a:t>Goa</a:t>
                      </a:r>
                      <a:endParaRPr lang="en-IN" sz="1100" dirty="0">
                        <a:latin typeface="Arial" pitchFamily="34" charset="0"/>
                        <a:cs typeface="Arial" pitchFamily="34" charset="0"/>
                      </a:endParaRPr>
                    </a:p>
                  </a:txBody>
                  <a:tcPr/>
                </a:tc>
                <a:tc>
                  <a:txBody>
                    <a:bodyPr/>
                    <a:lstStyle/>
                    <a:p>
                      <a:pPr algn="ctr" rtl="0" fontAlgn="ctr"/>
                      <a:r>
                        <a:rPr lang="en-IN" sz="1050" b="0" i="0" u="none" strike="noStrike">
                          <a:solidFill>
                            <a:srgbClr val="000000"/>
                          </a:solidFill>
                          <a:latin typeface="Calibri"/>
                        </a:rPr>
                        <a:t>11.777</a:t>
                      </a:r>
                    </a:p>
                  </a:txBody>
                  <a:tcPr marL="9525" marR="9525" marT="9525" marB="0" anchor="ctr"/>
                </a:tc>
                <a:tc>
                  <a:txBody>
                    <a:bodyPr/>
                    <a:lstStyle/>
                    <a:p>
                      <a:pPr algn="ctr" rtl="0" fontAlgn="ctr"/>
                      <a:r>
                        <a:rPr lang="en-IN" sz="1050" b="0" i="0" u="none" strike="noStrike" dirty="0">
                          <a:solidFill>
                            <a:srgbClr val="000000"/>
                          </a:solidFill>
                          <a:latin typeface="Calibri"/>
                        </a:rPr>
                        <a:t>68.96</a:t>
                      </a:r>
                    </a:p>
                  </a:txBody>
                  <a:tcPr marL="9525" marR="9525" marT="9525" marB="0" anchor="ctr"/>
                </a:tc>
                <a:tc>
                  <a:txBody>
                    <a:bodyPr/>
                    <a:lstStyle/>
                    <a:p>
                      <a:pPr algn="ctr" rtl="0" fontAlgn="ctr"/>
                      <a:r>
                        <a:rPr lang="en-IN" sz="1100" b="0" i="0" u="none" strike="noStrike" dirty="0" smtClean="0">
                          <a:solidFill>
                            <a:srgbClr val="000000"/>
                          </a:solidFill>
                          <a:latin typeface="Calibri"/>
                        </a:rPr>
                        <a:t>0</a:t>
                      </a:r>
                      <a:endParaRPr lang="en-IN" sz="1100" b="0" i="0" u="none" strike="noStrike" dirty="0">
                        <a:solidFill>
                          <a:srgbClr val="000000"/>
                        </a:solidFill>
                        <a:latin typeface="Calibri"/>
                      </a:endParaRPr>
                    </a:p>
                  </a:txBody>
                  <a:tcPr marL="9525" marR="9525" marT="9525" marB="0" anchor="ctr"/>
                </a:tc>
                <a:tc>
                  <a:txBody>
                    <a:bodyPr/>
                    <a:lstStyle/>
                    <a:p>
                      <a:pPr algn="ctr" rtl="0" fontAlgn="ctr"/>
                      <a:r>
                        <a:rPr lang="en-IN" sz="1100" b="0" i="0" u="none" strike="noStrike">
                          <a:solidFill>
                            <a:srgbClr val="000000"/>
                          </a:solidFill>
                          <a:latin typeface="Calibri"/>
                        </a:rPr>
                        <a:t>0</a:t>
                      </a:r>
                    </a:p>
                  </a:txBody>
                  <a:tcPr marL="9525" marR="9525" marT="9525" marB="0" anchor="ctr"/>
                </a:tc>
                <a:tc>
                  <a:txBody>
                    <a:bodyPr/>
                    <a:lstStyle/>
                    <a:p>
                      <a:pPr algn="ctr" rtl="0" fontAlgn="ctr"/>
                      <a:r>
                        <a:rPr lang="en-IN" sz="1100" b="0" i="0" u="none" strike="noStrike">
                          <a:solidFill>
                            <a:srgbClr val="000000"/>
                          </a:solidFill>
                          <a:latin typeface="Calibri"/>
                        </a:rPr>
                        <a:t>0.000</a:t>
                      </a:r>
                    </a:p>
                  </a:txBody>
                  <a:tcPr marL="9525" marR="9525" marT="9525" marB="0" anchor="ctr"/>
                </a:tc>
                <a:tc>
                  <a:txBody>
                    <a:bodyPr/>
                    <a:lstStyle/>
                    <a:p>
                      <a:pPr algn="ctr" rtl="0" fontAlgn="ctr"/>
                      <a:r>
                        <a:rPr lang="en-IN" sz="1100" b="0" i="0" u="none" strike="noStrike">
                          <a:solidFill>
                            <a:srgbClr val="000000"/>
                          </a:solidFill>
                          <a:latin typeface="Calibri"/>
                        </a:rPr>
                        <a:t>0.000</a:t>
                      </a:r>
                    </a:p>
                  </a:txBody>
                  <a:tcPr marL="9525" marR="9525" marT="9525" marB="0" anchor="ctr"/>
                </a:tc>
                <a:tc>
                  <a:txBody>
                    <a:bodyPr/>
                    <a:lstStyle/>
                    <a:p>
                      <a:pPr algn="ctr" rtl="0" fontAlgn="ctr"/>
                      <a:r>
                        <a:rPr lang="en-IN" sz="1100" b="0" i="0" u="none" strike="noStrike">
                          <a:solidFill>
                            <a:srgbClr val="000000"/>
                          </a:solidFill>
                          <a:latin typeface="Calibri"/>
                        </a:rPr>
                        <a:t>0.0</a:t>
                      </a:r>
                    </a:p>
                  </a:txBody>
                  <a:tcPr marL="9525" marR="9525" marT="9525" marB="0" anchor="ctr"/>
                </a:tc>
                <a:tc>
                  <a:txBody>
                    <a:bodyPr/>
                    <a:lstStyle/>
                    <a:p>
                      <a:pPr algn="ctr" rtl="0" fontAlgn="ctr"/>
                      <a:r>
                        <a:rPr lang="en-IN" sz="1000" b="0" i="0" u="none" strike="noStrike">
                          <a:solidFill>
                            <a:srgbClr val="000000"/>
                          </a:solidFill>
                          <a:latin typeface="Book Antiqua"/>
                        </a:rPr>
                        <a:t>…..</a:t>
                      </a:r>
                    </a:p>
                  </a:txBody>
                  <a:tcPr marL="9525" marR="9525" marT="9525" marB="0" anchor="ctr"/>
                </a:tc>
                <a:tc>
                  <a:txBody>
                    <a:bodyPr/>
                    <a:lstStyle/>
                    <a:p>
                      <a:pPr algn="ctr" rtl="0" fontAlgn="ctr"/>
                      <a:r>
                        <a:rPr lang="en-IN" sz="1100" b="0" i="0" u="none" strike="noStrike">
                          <a:solidFill>
                            <a:srgbClr val="000000"/>
                          </a:solidFill>
                          <a:latin typeface="Calibri"/>
                        </a:rPr>
                        <a:t>0.000</a:t>
                      </a:r>
                    </a:p>
                  </a:txBody>
                  <a:tcPr marL="9525" marR="9525" marT="9525" marB="0" anchor="ctr"/>
                </a:tc>
                <a:tc>
                  <a:txBody>
                    <a:bodyPr/>
                    <a:lstStyle/>
                    <a:p>
                      <a:pPr algn="ctr" rtl="0" fontAlgn="ctr"/>
                      <a:r>
                        <a:rPr lang="en-IN" sz="1100" b="0" i="0" u="none" strike="noStrike">
                          <a:solidFill>
                            <a:srgbClr val="000000"/>
                          </a:solidFill>
                          <a:latin typeface="Calibri"/>
                        </a:rPr>
                        <a:t>0.0</a:t>
                      </a:r>
                    </a:p>
                  </a:txBody>
                  <a:tcPr marL="9525" marR="9525" marT="9525" marB="0" anchor="ctr"/>
                </a:tc>
              </a:tr>
              <a:tr h="244993">
                <a:tc>
                  <a:txBody>
                    <a:bodyPr/>
                    <a:lstStyle/>
                    <a:p>
                      <a:r>
                        <a:rPr lang="en-US" sz="1100" dirty="0" smtClean="0">
                          <a:latin typeface="Arial" pitchFamily="34" charset="0"/>
                          <a:cs typeface="Arial" pitchFamily="34" charset="0"/>
                        </a:rPr>
                        <a:t>6.</a:t>
                      </a:r>
                      <a:endParaRPr lang="en-IN" sz="1100" dirty="0">
                        <a:latin typeface="Arial" pitchFamily="34" charset="0"/>
                        <a:cs typeface="Arial" pitchFamily="34" charset="0"/>
                      </a:endParaRPr>
                    </a:p>
                  </a:txBody>
                  <a:tcPr/>
                </a:tc>
                <a:tc>
                  <a:txBody>
                    <a:bodyPr/>
                    <a:lstStyle/>
                    <a:p>
                      <a:r>
                        <a:rPr lang="en-US" sz="1100" dirty="0" smtClean="0">
                          <a:latin typeface="Arial" pitchFamily="34" charset="0"/>
                          <a:cs typeface="Arial" pitchFamily="34" charset="0"/>
                        </a:rPr>
                        <a:t>Gujarat</a:t>
                      </a:r>
                      <a:endParaRPr lang="en-IN" sz="1100" dirty="0">
                        <a:latin typeface="Arial" pitchFamily="34" charset="0"/>
                        <a:cs typeface="Arial" pitchFamily="34" charset="0"/>
                      </a:endParaRPr>
                    </a:p>
                  </a:txBody>
                  <a:tcPr/>
                </a:tc>
                <a:tc>
                  <a:txBody>
                    <a:bodyPr/>
                    <a:lstStyle/>
                    <a:p>
                      <a:pPr algn="ctr" rtl="0" fontAlgn="ctr"/>
                      <a:r>
                        <a:rPr lang="en-IN" sz="1050" b="0" i="0" u="none" strike="noStrike">
                          <a:solidFill>
                            <a:srgbClr val="000000"/>
                          </a:solidFill>
                          <a:latin typeface="Calibri"/>
                        </a:rPr>
                        <a:t>1363.859</a:t>
                      </a:r>
                    </a:p>
                  </a:txBody>
                  <a:tcPr marL="9525" marR="9525" marT="9525" marB="0" anchor="ctr"/>
                </a:tc>
                <a:tc>
                  <a:txBody>
                    <a:bodyPr/>
                    <a:lstStyle/>
                    <a:p>
                      <a:pPr algn="ctr" rtl="0" fontAlgn="ctr"/>
                      <a:r>
                        <a:rPr lang="en-IN" sz="1050" b="0" i="0" u="none" strike="noStrike" dirty="0">
                          <a:solidFill>
                            <a:srgbClr val="000000"/>
                          </a:solidFill>
                          <a:latin typeface="Calibri"/>
                        </a:rPr>
                        <a:t>2510.883</a:t>
                      </a:r>
                    </a:p>
                  </a:txBody>
                  <a:tcPr marL="9525" marR="9525" marT="9525" marB="0" anchor="ctr"/>
                </a:tc>
                <a:tc>
                  <a:txBody>
                    <a:bodyPr/>
                    <a:lstStyle/>
                    <a:p>
                      <a:pPr algn="ctr" rtl="0" fontAlgn="ctr"/>
                      <a:r>
                        <a:rPr lang="en-IN" sz="1100" b="0" i="0" u="none" strike="noStrike">
                          <a:solidFill>
                            <a:srgbClr val="000000"/>
                          </a:solidFill>
                          <a:latin typeface="Calibri"/>
                        </a:rPr>
                        <a:t>681.644</a:t>
                      </a:r>
                    </a:p>
                  </a:txBody>
                  <a:tcPr marL="9525" marR="9525" marT="9525" marB="0" anchor="ctr"/>
                </a:tc>
                <a:tc>
                  <a:txBody>
                    <a:bodyPr/>
                    <a:lstStyle/>
                    <a:p>
                      <a:pPr algn="ctr" rtl="0" fontAlgn="ctr"/>
                      <a:r>
                        <a:rPr lang="en-IN" sz="1100" b="0" i="0" u="none" strike="noStrike">
                          <a:solidFill>
                            <a:srgbClr val="000000"/>
                          </a:solidFill>
                          <a:latin typeface="Calibri"/>
                        </a:rPr>
                        <a:t>414.286</a:t>
                      </a:r>
                    </a:p>
                  </a:txBody>
                  <a:tcPr marL="9525" marR="9525" marT="9525" marB="0" anchor="ctr"/>
                </a:tc>
                <a:tc>
                  <a:txBody>
                    <a:bodyPr/>
                    <a:lstStyle/>
                    <a:p>
                      <a:pPr algn="ctr" rtl="0" fontAlgn="ctr"/>
                      <a:r>
                        <a:rPr lang="en-IN" sz="1100" b="0" i="0" u="none" strike="noStrike" dirty="0">
                          <a:solidFill>
                            <a:srgbClr val="000000"/>
                          </a:solidFill>
                          <a:latin typeface="Calibri"/>
                        </a:rPr>
                        <a:t>276.190</a:t>
                      </a:r>
                    </a:p>
                  </a:txBody>
                  <a:tcPr marL="9525" marR="9525" marT="9525" marB="0" anchor="ctr"/>
                </a:tc>
                <a:tc>
                  <a:txBody>
                    <a:bodyPr/>
                    <a:lstStyle/>
                    <a:p>
                      <a:pPr algn="ctr" rtl="0" fontAlgn="ctr"/>
                      <a:r>
                        <a:rPr lang="en-IN" sz="1100" b="0" i="0" u="none" strike="noStrike">
                          <a:solidFill>
                            <a:srgbClr val="000000"/>
                          </a:solidFill>
                          <a:latin typeface="Calibri"/>
                        </a:rPr>
                        <a:t>690.470</a:t>
                      </a:r>
                    </a:p>
                  </a:txBody>
                  <a:tcPr marL="9525" marR="9525" marT="9525" marB="0" anchor="ctr"/>
                </a:tc>
                <a:tc>
                  <a:txBody>
                    <a:bodyPr/>
                    <a:lstStyle/>
                    <a:p>
                      <a:pPr algn="ctr" rtl="0" fontAlgn="ctr"/>
                      <a:r>
                        <a:rPr lang="en-IN" sz="1100" b="0" i="0" u="none" strike="noStrike">
                          <a:solidFill>
                            <a:srgbClr val="000000"/>
                          </a:solidFill>
                          <a:latin typeface="Calibri"/>
                        </a:rPr>
                        <a:t>54.6</a:t>
                      </a:r>
                    </a:p>
                  </a:txBody>
                  <a:tcPr marL="9525" marR="9525" marT="9525" marB="0" anchor="ctr"/>
                </a:tc>
                <a:tc>
                  <a:txBody>
                    <a:bodyPr/>
                    <a:lstStyle/>
                    <a:p>
                      <a:pPr algn="ctr" rtl="0" fontAlgn="ctr"/>
                      <a:r>
                        <a:rPr lang="en-IN" sz="1000" b="0" i="0" u="none" strike="noStrike" dirty="0">
                          <a:solidFill>
                            <a:srgbClr val="000000"/>
                          </a:solidFill>
                          <a:latin typeface="Book Antiqua"/>
                        </a:rPr>
                        <a:t>385.282</a:t>
                      </a:r>
                    </a:p>
                  </a:txBody>
                  <a:tcPr marL="9525" marR="9525" marT="9525" marB="0" anchor="ctr"/>
                </a:tc>
                <a:tc>
                  <a:txBody>
                    <a:bodyPr/>
                    <a:lstStyle/>
                    <a:p>
                      <a:pPr algn="ctr" rtl="0" fontAlgn="ctr"/>
                      <a:r>
                        <a:rPr lang="en-IN" sz="1100" b="0" i="0" u="none" strike="noStrike">
                          <a:solidFill>
                            <a:srgbClr val="000000"/>
                          </a:solidFill>
                          <a:latin typeface="Calibri"/>
                        </a:rPr>
                        <a:t>395.049</a:t>
                      </a:r>
                    </a:p>
                  </a:txBody>
                  <a:tcPr marL="9525" marR="9525" marT="9525" marB="0" anchor="ctr"/>
                </a:tc>
                <a:tc>
                  <a:txBody>
                    <a:bodyPr/>
                    <a:lstStyle/>
                    <a:p>
                      <a:pPr algn="ctr" rtl="0" fontAlgn="ctr"/>
                      <a:r>
                        <a:rPr lang="en-IN" sz="1100" b="0" i="0" u="none" strike="noStrike">
                          <a:solidFill>
                            <a:srgbClr val="000000"/>
                          </a:solidFill>
                          <a:latin typeface="Calibri"/>
                        </a:rPr>
                        <a:t>57.2</a:t>
                      </a:r>
                    </a:p>
                  </a:txBody>
                  <a:tcPr marL="9525" marR="9525" marT="9525" marB="0" anchor="ctr"/>
                </a:tc>
              </a:tr>
              <a:tr h="244993">
                <a:tc>
                  <a:txBody>
                    <a:bodyPr/>
                    <a:lstStyle/>
                    <a:p>
                      <a:r>
                        <a:rPr lang="en-US" sz="1100" dirty="0" smtClean="0">
                          <a:latin typeface="Arial" pitchFamily="34" charset="0"/>
                          <a:cs typeface="Arial" pitchFamily="34" charset="0"/>
                        </a:rPr>
                        <a:t>7.</a:t>
                      </a:r>
                      <a:endParaRPr lang="en-IN" sz="1100" dirty="0">
                        <a:latin typeface="Arial" pitchFamily="34" charset="0"/>
                        <a:cs typeface="Arial" pitchFamily="34" charset="0"/>
                      </a:endParaRPr>
                    </a:p>
                  </a:txBody>
                  <a:tcPr/>
                </a:tc>
                <a:tc>
                  <a:txBody>
                    <a:bodyPr/>
                    <a:lstStyle/>
                    <a:p>
                      <a:r>
                        <a:rPr lang="en-US" sz="1100" dirty="0" smtClean="0">
                          <a:solidFill>
                            <a:schemeClr val="tx1"/>
                          </a:solidFill>
                          <a:latin typeface="Arial" pitchFamily="34" charset="0"/>
                          <a:cs typeface="Arial" pitchFamily="34" charset="0"/>
                        </a:rPr>
                        <a:t>J&amp;K</a:t>
                      </a:r>
                      <a:endParaRPr lang="en-IN" sz="1100" dirty="0">
                        <a:solidFill>
                          <a:schemeClr val="tx1"/>
                        </a:solidFill>
                        <a:latin typeface="Arial" pitchFamily="34" charset="0"/>
                        <a:cs typeface="Arial" pitchFamily="34" charset="0"/>
                      </a:endParaRPr>
                    </a:p>
                  </a:txBody>
                  <a:tcPr/>
                </a:tc>
                <a:tc>
                  <a:txBody>
                    <a:bodyPr/>
                    <a:lstStyle/>
                    <a:p>
                      <a:pPr algn="ctr" rtl="0" fontAlgn="ctr"/>
                      <a:r>
                        <a:rPr lang="en-IN" sz="1050" b="0" i="0" u="none" strike="noStrike">
                          <a:solidFill>
                            <a:srgbClr val="000000"/>
                          </a:solidFill>
                          <a:latin typeface="Calibri"/>
                        </a:rPr>
                        <a:t>2.46</a:t>
                      </a:r>
                    </a:p>
                  </a:txBody>
                  <a:tcPr marL="9525" marR="9525" marT="9525" marB="0" anchor="ctr"/>
                </a:tc>
                <a:tc>
                  <a:txBody>
                    <a:bodyPr/>
                    <a:lstStyle/>
                    <a:p>
                      <a:pPr algn="ctr" rtl="0" fontAlgn="ctr"/>
                      <a:r>
                        <a:rPr lang="en-IN" sz="1050" b="0" i="0" u="none" strike="noStrike" dirty="0">
                          <a:solidFill>
                            <a:srgbClr val="000000"/>
                          </a:solidFill>
                          <a:latin typeface="Calibri"/>
                        </a:rPr>
                        <a:t>11.639</a:t>
                      </a:r>
                    </a:p>
                  </a:txBody>
                  <a:tcPr marL="9525" marR="9525" marT="9525" marB="0" anchor="ctr"/>
                </a:tc>
                <a:tc>
                  <a:txBody>
                    <a:bodyPr/>
                    <a:lstStyle/>
                    <a:p>
                      <a:pPr algn="ctr" rtl="0" fontAlgn="ctr"/>
                      <a:r>
                        <a:rPr lang="en-IN" sz="1100" b="0" i="0" u="none" strike="noStrike" dirty="0" smtClean="0">
                          <a:solidFill>
                            <a:srgbClr val="000000"/>
                          </a:solidFill>
                          <a:latin typeface="Calibri"/>
                        </a:rPr>
                        <a:t>0</a:t>
                      </a:r>
                      <a:endParaRPr lang="en-IN" sz="1100" b="0" i="0" u="none" strike="noStrike" dirty="0">
                        <a:solidFill>
                          <a:srgbClr val="000000"/>
                        </a:solidFill>
                        <a:latin typeface="Calibri"/>
                      </a:endParaRPr>
                    </a:p>
                  </a:txBody>
                  <a:tcPr marL="9525" marR="9525" marT="9525" marB="0" anchor="ctr"/>
                </a:tc>
                <a:tc>
                  <a:txBody>
                    <a:bodyPr/>
                    <a:lstStyle/>
                    <a:p>
                      <a:pPr algn="ctr" rtl="0" fontAlgn="ctr"/>
                      <a:r>
                        <a:rPr lang="en-IN" sz="1100" b="0" i="0" u="none" strike="noStrike">
                          <a:solidFill>
                            <a:srgbClr val="000000"/>
                          </a:solidFill>
                          <a:latin typeface="Calibri"/>
                        </a:rPr>
                        <a:t>0</a:t>
                      </a:r>
                    </a:p>
                  </a:txBody>
                  <a:tcPr marL="9525" marR="9525" marT="9525" marB="0" anchor="ctr"/>
                </a:tc>
                <a:tc>
                  <a:txBody>
                    <a:bodyPr/>
                    <a:lstStyle/>
                    <a:p>
                      <a:pPr algn="ctr" rtl="0" fontAlgn="ctr"/>
                      <a:r>
                        <a:rPr lang="en-IN" sz="1100" b="0" i="0" u="none" strike="noStrike">
                          <a:solidFill>
                            <a:srgbClr val="000000"/>
                          </a:solidFill>
                          <a:latin typeface="Calibri"/>
                        </a:rPr>
                        <a:t>0.000</a:t>
                      </a:r>
                    </a:p>
                  </a:txBody>
                  <a:tcPr marL="9525" marR="9525" marT="9525" marB="0" anchor="ctr"/>
                </a:tc>
                <a:tc>
                  <a:txBody>
                    <a:bodyPr/>
                    <a:lstStyle/>
                    <a:p>
                      <a:pPr algn="ctr" rtl="0" fontAlgn="ctr"/>
                      <a:r>
                        <a:rPr lang="en-IN" sz="1100" b="0" i="0" u="none" strike="noStrike">
                          <a:solidFill>
                            <a:srgbClr val="000000"/>
                          </a:solidFill>
                          <a:latin typeface="Calibri"/>
                        </a:rPr>
                        <a:t>0.000</a:t>
                      </a:r>
                    </a:p>
                  </a:txBody>
                  <a:tcPr marL="9525" marR="9525" marT="9525" marB="0" anchor="ctr"/>
                </a:tc>
                <a:tc>
                  <a:txBody>
                    <a:bodyPr/>
                    <a:lstStyle/>
                    <a:p>
                      <a:pPr algn="ctr" rtl="0" fontAlgn="ctr"/>
                      <a:r>
                        <a:rPr lang="en-IN" sz="1100" b="0" i="0" u="none" strike="noStrike">
                          <a:solidFill>
                            <a:srgbClr val="000000"/>
                          </a:solidFill>
                          <a:latin typeface="Calibri"/>
                        </a:rPr>
                        <a:t>0.0</a:t>
                      </a:r>
                    </a:p>
                  </a:txBody>
                  <a:tcPr marL="9525" marR="9525" marT="9525" marB="0" anchor="ctr"/>
                </a:tc>
                <a:tc>
                  <a:txBody>
                    <a:bodyPr/>
                    <a:lstStyle/>
                    <a:p>
                      <a:pPr algn="ctr" rtl="0" fontAlgn="ctr"/>
                      <a:r>
                        <a:rPr lang="en-IN" sz="1000" b="0" i="0" u="none" strike="noStrike">
                          <a:solidFill>
                            <a:srgbClr val="000000"/>
                          </a:solidFill>
                          <a:latin typeface="Book Antiqua"/>
                        </a:rPr>
                        <a:t>…..</a:t>
                      </a:r>
                    </a:p>
                  </a:txBody>
                  <a:tcPr marL="9525" marR="9525" marT="9525" marB="0" anchor="ctr"/>
                </a:tc>
                <a:tc>
                  <a:txBody>
                    <a:bodyPr/>
                    <a:lstStyle/>
                    <a:p>
                      <a:pPr algn="ctr" rtl="0" fontAlgn="ctr"/>
                      <a:r>
                        <a:rPr lang="en-IN" sz="1100" b="0" i="0" u="none" strike="noStrike">
                          <a:solidFill>
                            <a:srgbClr val="000000"/>
                          </a:solidFill>
                          <a:latin typeface="Calibri"/>
                        </a:rPr>
                        <a:t>0.000</a:t>
                      </a:r>
                    </a:p>
                  </a:txBody>
                  <a:tcPr marL="9525" marR="9525" marT="9525" marB="0" anchor="ctr"/>
                </a:tc>
                <a:tc>
                  <a:txBody>
                    <a:bodyPr/>
                    <a:lstStyle/>
                    <a:p>
                      <a:pPr algn="ctr" rtl="0" fontAlgn="ctr"/>
                      <a:r>
                        <a:rPr lang="en-IN" sz="1100" b="0" i="0" u="none" strike="noStrike">
                          <a:solidFill>
                            <a:srgbClr val="000000"/>
                          </a:solidFill>
                          <a:latin typeface="Calibri"/>
                        </a:rPr>
                        <a:t>0.0</a:t>
                      </a:r>
                    </a:p>
                  </a:txBody>
                  <a:tcPr marL="9525" marR="9525" marT="9525" marB="0" anchor="ctr"/>
                </a:tc>
              </a:tr>
              <a:tr h="167640">
                <a:tc>
                  <a:txBody>
                    <a:bodyPr/>
                    <a:lstStyle/>
                    <a:p>
                      <a:r>
                        <a:rPr lang="en-US" sz="1100" dirty="0" smtClean="0">
                          <a:latin typeface="Arial" pitchFamily="34" charset="0"/>
                          <a:cs typeface="Arial" pitchFamily="34" charset="0"/>
                        </a:rPr>
                        <a:t>8</a:t>
                      </a:r>
                      <a:endParaRPr lang="en-IN" sz="1100" dirty="0">
                        <a:latin typeface="Arial" pitchFamily="34" charset="0"/>
                        <a:cs typeface="Arial" pitchFamily="34" charset="0"/>
                      </a:endParaRPr>
                    </a:p>
                  </a:txBody>
                  <a:tcPr/>
                </a:tc>
                <a:tc>
                  <a:txBody>
                    <a:bodyPr/>
                    <a:lstStyle/>
                    <a:p>
                      <a:r>
                        <a:rPr lang="en-US" sz="1100" dirty="0" smtClean="0">
                          <a:latin typeface="Arial" pitchFamily="34" charset="0"/>
                          <a:cs typeface="Arial" pitchFamily="34" charset="0"/>
                        </a:rPr>
                        <a:t>Jharkhand</a:t>
                      </a:r>
                      <a:endParaRPr lang="en-IN" sz="1100" dirty="0">
                        <a:latin typeface="Arial" pitchFamily="34" charset="0"/>
                        <a:cs typeface="Arial" pitchFamily="34" charset="0"/>
                      </a:endParaRPr>
                    </a:p>
                  </a:txBody>
                  <a:tcPr/>
                </a:tc>
                <a:tc>
                  <a:txBody>
                    <a:bodyPr/>
                    <a:lstStyle/>
                    <a:p>
                      <a:pPr algn="ctr" rtl="0" fontAlgn="ctr"/>
                      <a:r>
                        <a:rPr lang="en-IN" sz="1050" b="0" i="0" u="none" strike="noStrike">
                          <a:solidFill>
                            <a:srgbClr val="000000"/>
                          </a:solidFill>
                          <a:latin typeface="Calibri"/>
                        </a:rPr>
                        <a:t>…</a:t>
                      </a:r>
                    </a:p>
                  </a:txBody>
                  <a:tcPr marL="9525" marR="9525" marT="9525" marB="0" anchor="ctr"/>
                </a:tc>
                <a:tc>
                  <a:txBody>
                    <a:bodyPr/>
                    <a:lstStyle/>
                    <a:p>
                      <a:pPr algn="ctr" rtl="0" fontAlgn="ctr"/>
                      <a:r>
                        <a:rPr lang="en-IN" sz="1050" b="0" i="0" u="none" strike="noStrike" dirty="0">
                          <a:solidFill>
                            <a:srgbClr val="000000"/>
                          </a:solidFill>
                          <a:latin typeface="Calibri"/>
                        </a:rPr>
                        <a:t>….</a:t>
                      </a:r>
                    </a:p>
                  </a:txBody>
                  <a:tcPr marL="9525" marR="9525" marT="9525" marB="0" anchor="ctr"/>
                </a:tc>
                <a:tc>
                  <a:txBody>
                    <a:bodyPr/>
                    <a:lstStyle/>
                    <a:p>
                      <a:pPr algn="ctr" rtl="0" fontAlgn="ctr"/>
                      <a:r>
                        <a:rPr lang="en-IN" sz="1100" b="0" i="0" u="none" strike="noStrike" dirty="0" smtClean="0">
                          <a:solidFill>
                            <a:srgbClr val="000000"/>
                          </a:solidFill>
                          <a:latin typeface="Calibri"/>
                        </a:rPr>
                        <a:t>0</a:t>
                      </a:r>
                      <a:endParaRPr lang="en-IN" sz="1100" b="0" i="0" u="none" strike="noStrike" dirty="0">
                        <a:solidFill>
                          <a:srgbClr val="000000"/>
                        </a:solidFill>
                        <a:latin typeface="Calibri"/>
                      </a:endParaRPr>
                    </a:p>
                  </a:txBody>
                  <a:tcPr marL="9525" marR="9525" marT="9525" marB="0" anchor="ctr"/>
                </a:tc>
                <a:tc>
                  <a:txBody>
                    <a:bodyPr/>
                    <a:lstStyle/>
                    <a:p>
                      <a:pPr algn="ctr" rtl="0" fontAlgn="ctr"/>
                      <a:r>
                        <a:rPr lang="en-IN" sz="1100" b="0" i="0" u="none" strike="noStrike">
                          <a:solidFill>
                            <a:srgbClr val="000000"/>
                          </a:solidFill>
                          <a:latin typeface="Calibri"/>
                        </a:rPr>
                        <a:t>0</a:t>
                      </a:r>
                    </a:p>
                  </a:txBody>
                  <a:tcPr marL="9525" marR="9525" marT="9525" marB="0" anchor="ctr"/>
                </a:tc>
                <a:tc>
                  <a:txBody>
                    <a:bodyPr/>
                    <a:lstStyle/>
                    <a:p>
                      <a:pPr algn="ctr" rtl="0" fontAlgn="ctr"/>
                      <a:r>
                        <a:rPr lang="en-IN" sz="1100" b="0" i="0" u="none" strike="noStrike">
                          <a:solidFill>
                            <a:srgbClr val="000000"/>
                          </a:solidFill>
                          <a:latin typeface="Calibri"/>
                        </a:rPr>
                        <a:t>0.000</a:t>
                      </a:r>
                    </a:p>
                  </a:txBody>
                  <a:tcPr marL="9525" marR="9525" marT="9525" marB="0" anchor="ctr"/>
                </a:tc>
                <a:tc>
                  <a:txBody>
                    <a:bodyPr/>
                    <a:lstStyle/>
                    <a:p>
                      <a:pPr algn="ctr" rtl="0" fontAlgn="ctr"/>
                      <a:r>
                        <a:rPr lang="en-IN" sz="1100" b="0" i="0" u="none" strike="noStrike">
                          <a:solidFill>
                            <a:srgbClr val="000000"/>
                          </a:solidFill>
                          <a:latin typeface="Calibri"/>
                        </a:rPr>
                        <a:t>0.000</a:t>
                      </a:r>
                    </a:p>
                  </a:txBody>
                  <a:tcPr marL="9525" marR="9525" marT="9525" marB="0" anchor="ctr"/>
                </a:tc>
                <a:tc>
                  <a:txBody>
                    <a:bodyPr/>
                    <a:lstStyle/>
                    <a:p>
                      <a:pPr algn="ctr" rtl="0" fontAlgn="ctr"/>
                      <a:r>
                        <a:rPr lang="en-IN" sz="1100" b="0" i="0" u="none" strike="noStrike">
                          <a:solidFill>
                            <a:srgbClr val="000000"/>
                          </a:solidFill>
                          <a:latin typeface="Calibri"/>
                        </a:rPr>
                        <a:t>0.0</a:t>
                      </a:r>
                    </a:p>
                  </a:txBody>
                  <a:tcPr marL="9525" marR="9525" marT="9525" marB="0" anchor="ctr"/>
                </a:tc>
                <a:tc>
                  <a:txBody>
                    <a:bodyPr/>
                    <a:lstStyle/>
                    <a:p>
                      <a:pPr algn="ctr" rtl="0" fontAlgn="ctr"/>
                      <a:r>
                        <a:rPr lang="en-IN" sz="1000" b="0" i="0" u="none" strike="noStrike">
                          <a:solidFill>
                            <a:srgbClr val="000000"/>
                          </a:solidFill>
                          <a:latin typeface="Book Antiqua"/>
                        </a:rPr>
                        <a:t>…..</a:t>
                      </a:r>
                    </a:p>
                  </a:txBody>
                  <a:tcPr marL="9525" marR="9525" marT="9525" marB="0" anchor="ctr"/>
                </a:tc>
                <a:tc>
                  <a:txBody>
                    <a:bodyPr/>
                    <a:lstStyle/>
                    <a:p>
                      <a:pPr algn="ctr" rtl="0" fontAlgn="ctr"/>
                      <a:r>
                        <a:rPr lang="en-IN" sz="1100" b="0" i="0" u="none" strike="noStrike">
                          <a:solidFill>
                            <a:srgbClr val="000000"/>
                          </a:solidFill>
                          <a:latin typeface="Calibri"/>
                        </a:rPr>
                        <a:t>0.000</a:t>
                      </a:r>
                    </a:p>
                  </a:txBody>
                  <a:tcPr marL="9525" marR="9525" marT="9525" marB="0" anchor="ctr"/>
                </a:tc>
                <a:tc>
                  <a:txBody>
                    <a:bodyPr/>
                    <a:lstStyle/>
                    <a:p>
                      <a:pPr algn="ctr" rtl="0" fontAlgn="ctr"/>
                      <a:r>
                        <a:rPr lang="en-IN" sz="1100" b="0" i="0" u="none" strike="noStrike">
                          <a:solidFill>
                            <a:srgbClr val="000000"/>
                          </a:solidFill>
                          <a:latin typeface="Calibri"/>
                        </a:rPr>
                        <a:t>0.0</a:t>
                      </a:r>
                    </a:p>
                  </a:txBody>
                  <a:tcPr marL="9525" marR="9525" marT="9525" marB="0" anchor="ctr"/>
                </a:tc>
              </a:tr>
              <a:tr h="244993">
                <a:tc>
                  <a:txBody>
                    <a:bodyPr/>
                    <a:lstStyle/>
                    <a:p>
                      <a:r>
                        <a:rPr lang="en-US" sz="1100" dirty="0" smtClean="0">
                          <a:latin typeface="Arial" pitchFamily="34" charset="0"/>
                          <a:cs typeface="Arial" pitchFamily="34" charset="0"/>
                        </a:rPr>
                        <a:t>9.</a:t>
                      </a:r>
                      <a:endParaRPr lang="en-IN" sz="1100" dirty="0">
                        <a:latin typeface="Arial" pitchFamily="34" charset="0"/>
                        <a:cs typeface="Arial" pitchFamily="34" charset="0"/>
                      </a:endParaRPr>
                    </a:p>
                  </a:txBody>
                  <a:tcPr/>
                </a:tc>
                <a:tc>
                  <a:txBody>
                    <a:bodyPr/>
                    <a:lstStyle/>
                    <a:p>
                      <a:r>
                        <a:rPr lang="en-US" sz="1100" dirty="0" smtClean="0">
                          <a:latin typeface="Arial" pitchFamily="34" charset="0"/>
                          <a:cs typeface="Arial" pitchFamily="34" charset="0"/>
                        </a:rPr>
                        <a:t>Karnataka</a:t>
                      </a:r>
                      <a:endParaRPr lang="en-IN" sz="1100" dirty="0">
                        <a:latin typeface="Arial" pitchFamily="34" charset="0"/>
                        <a:cs typeface="Arial" pitchFamily="34" charset="0"/>
                      </a:endParaRPr>
                    </a:p>
                  </a:txBody>
                  <a:tcPr/>
                </a:tc>
                <a:tc>
                  <a:txBody>
                    <a:bodyPr/>
                    <a:lstStyle/>
                    <a:p>
                      <a:pPr algn="ctr" rtl="0" fontAlgn="ctr"/>
                      <a:r>
                        <a:rPr lang="en-IN" sz="1050" b="0" i="0" u="none" strike="noStrike">
                          <a:solidFill>
                            <a:srgbClr val="000000"/>
                          </a:solidFill>
                          <a:latin typeface="Calibri"/>
                        </a:rPr>
                        <a:t>69.219</a:t>
                      </a:r>
                    </a:p>
                  </a:txBody>
                  <a:tcPr marL="9525" marR="9525" marT="9525" marB="0" anchor="ctr"/>
                </a:tc>
                <a:tc>
                  <a:txBody>
                    <a:bodyPr/>
                    <a:lstStyle/>
                    <a:p>
                      <a:pPr algn="ctr" rtl="0" fontAlgn="ctr"/>
                      <a:r>
                        <a:rPr lang="en-IN" sz="1050" b="0" i="0" u="none" strike="noStrike" dirty="0">
                          <a:solidFill>
                            <a:srgbClr val="000000"/>
                          </a:solidFill>
                          <a:latin typeface="Calibri"/>
                        </a:rPr>
                        <a:t>116.33</a:t>
                      </a:r>
                    </a:p>
                  </a:txBody>
                  <a:tcPr marL="9525" marR="9525" marT="9525" marB="0" anchor="ctr"/>
                </a:tc>
                <a:tc>
                  <a:txBody>
                    <a:bodyPr/>
                    <a:lstStyle/>
                    <a:p>
                      <a:pPr algn="ctr" rtl="0" fontAlgn="ctr"/>
                      <a:r>
                        <a:rPr lang="en-IN" sz="1100" b="0" i="0" u="none" strike="noStrike">
                          <a:solidFill>
                            <a:srgbClr val="000000"/>
                          </a:solidFill>
                          <a:latin typeface="Calibri"/>
                        </a:rPr>
                        <a:t>31.426</a:t>
                      </a:r>
                    </a:p>
                  </a:txBody>
                  <a:tcPr marL="9525" marR="9525" marT="9525" marB="0" anchor="ctr"/>
                </a:tc>
                <a:tc>
                  <a:txBody>
                    <a:bodyPr/>
                    <a:lstStyle/>
                    <a:p>
                      <a:pPr algn="ctr" rtl="0" fontAlgn="ctr"/>
                      <a:r>
                        <a:rPr lang="en-IN" sz="1100" b="0" i="0" u="none" strike="noStrike">
                          <a:solidFill>
                            <a:srgbClr val="000000"/>
                          </a:solidFill>
                          <a:latin typeface="Calibri"/>
                        </a:rPr>
                        <a:t>0</a:t>
                      </a:r>
                    </a:p>
                  </a:txBody>
                  <a:tcPr marL="9525" marR="9525" marT="9525" marB="0" anchor="ctr"/>
                </a:tc>
                <a:tc>
                  <a:txBody>
                    <a:bodyPr/>
                    <a:lstStyle/>
                    <a:p>
                      <a:pPr algn="ctr" rtl="0" fontAlgn="ctr"/>
                      <a:r>
                        <a:rPr lang="en-IN" sz="1100" b="0" i="0" u="none" strike="noStrike">
                          <a:solidFill>
                            <a:srgbClr val="000000"/>
                          </a:solidFill>
                          <a:latin typeface="Calibri"/>
                        </a:rPr>
                        <a:t>15.240</a:t>
                      </a:r>
                    </a:p>
                  </a:txBody>
                  <a:tcPr marL="9525" marR="9525" marT="9525" marB="0" anchor="ctr"/>
                </a:tc>
                <a:tc>
                  <a:txBody>
                    <a:bodyPr/>
                    <a:lstStyle/>
                    <a:p>
                      <a:pPr algn="ctr" rtl="0" fontAlgn="ctr"/>
                      <a:r>
                        <a:rPr lang="en-IN" sz="1100" b="0" i="0" u="none" strike="noStrike">
                          <a:solidFill>
                            <a:srgbClr val="000000"/>
                          </a:solidFill>
                          <a:latin typeface="Calibri"/>
                        </a:rPr>
                        <a:t>15.240</a:t>
                      </a:r>
                    </a:p>
                  </a:txBody>
                  <a:tcPr marL="9525" marR="9525" marT="9525" marB="0" anchor="ctr"/>
                </a:tc>
                <a:tc>
                  <a:txBody>
                    <a:bodyPr/>
                    <a:lstStyle/>
                    <a:p>
                      <a:pPr algn="ctr" rtl="0" fontAlgn="ctr"/>
                      <a:r>
                        <a:rPr lang="en-IN" sz="1100" b="0" i="0" u="none" strike="noStrike">
                          <a:solidFill>
                            <a:srgbClr val="000000"/>
                          </a:solidFill>
                          <a:latin typeface="Calibri"/>
                        </a:rPr>
                        <a:t>40.1</a:t>
                      </a:r>
                    </a:p>
                  </a:txBody>
                  <a:tcPr marL="9525" marR="9525" marT="9525" marB="0" anchor="ctr"/>
                </a:tc>
                <a:tc>
                  <a:txBody>
                    <a:bodyPr/>
                    <a:lstStyle/>
                    <a:p>
                      <a:pPr algn="ctr" rtl="0" fontAlgn="ctr"/>
                      <a:r>
                        <a:rPr lang="en-IN" sz="1000" b="0" i="0" u="none" strike="noStrike">
                          <a:solidFill>
                            <a:srgbClr val="000000"/>
                          </a:solidFill>
                          <a:latin typeface="Book Antiqua"/>
                        </a:rPr>
                        <a:t>4.780</a:t>
                      </a:r>
                    </a:p>
                  </a:txBody>
                  <a:tcPr marL="9525" marR="9525" marT="9525" marB="0" anchor="ctr"/>
                </a:tc>
                <a:tc>
                  <a:txBody>
                    <a:bodyPr/>
                    <a:lstStyle/>
                    <a:p>
                      <a:pPr algn="ctr" rtl="0" fontAlgn="ctr"/>
                      <a:r>
                        <a:rPr lang="en-IN" sz="1100" b="0" i="0" u="none" strike="noStrike">
                          <a:solidFill>
                            <a:srgbClr val="000000"/>
                          </a:solidFill>
                          <a:latin typeface="Calibri"/>
                        </a:rPr>
                        <a:t>13.197</a:t>
                      </a:r>
                    </a:p>
                  </a:txBody>
                  <a:tcPr marL="9525" marR="9525" marT="9525" marB="0" anchor="ctr"/>
                </a:tc>
                <a:tc>
                  <a:txBody>
                    <a:bodyPr/>
                    <a:lstStyle/>
                    <a:p>
                      <a:pPr algn="ctr" rtl="0" fontAlgn="ctr"/>
                      <a:r>
                        <a:rPr lang="en-IN" sz="1100" b="0" i="0" u="none" strike="noStrike">
                          <a:solidFill>
                            <a:srgbClr val="000000"/>
                          </a:solidFill>
                          <a:latin typeface="Calibri"/>
                        </a:rPr>
                        <a:t>26.0</a:t>
                      </a:r>
                    </a:p>
                  </a:txBody>
                  <a:tcPr marL="9525" marR="9525" marT="9525" marB="0" anchor="ctr"/>
                </a:tc>
              </a:tr>
              <a:tr h="244993">
                <a:tc>
                  <a:txBody>
                    <a:bodyPr/>
                    <a:lstStyle/>
                    <a:p>
                      <a:r>
                        <a:rPr lang="en-US" sz="1100" dirty="0" smtClean="0">
                          <a:latin typeface="Arial" pitchFamily="34" charset="0"/>
                          <a:cs typeface="Arial" pitchFamily="34" charset="0"/>
                        </a:rPr>
                        <a:t>10.</a:t>
                      </a:r>
                      <a:endParaRPr lang="en-IN" sz="1100" dirty="0">
                        <a:latin typeface="Arial" pitchFamily="34" charset="0"/>
                        <a:cs typeface="Arial" pitchFamily="34" charset="0"/>
                      </a:endParaRPr>
                    </a:p>
                  </a:txBody>
                  <a:tcPr/>
                </a:tc>
                <a:tc>
                  <a:txBody>
                    <a:bodyPr/>
                    <a:lstStyle/>
                    <a:p>
                      <a:r>
                        <a:rPr lang="en-US" sz="1100" dirty="0" smtClean="0">
                          <a:latin typeface="Arial" pitchFamily="34" charset="0"/>
                          <a:cs typeface="Arial" pitchFamily="34" charset="0"/>
                        </a:rPr>
                        <a:t>Kerala</a:t>
                      </a:r>
                      <a:endParaRPr lang="en-IN" sz="1100" dirty="0">
                        <a:latin typeface="Arial" pitchFamily="34" charset="0"/>
                        <a:cs typeface="Arial" pitchFamily="34" charset="0"/>
                      </a:endParaRPr>
                    </a:p>
                  </a:txBody>
                  <a:tcPr/>
                </a:tc>
                <a:tc>
                  <a:txBody>
                    <a:bodyPr/>
                    <a:lstStyle/>
                    <a:p>
                      <a:pPr algn="ctr" rtl="0" fontAlgn="ctr"/>
                      <a:r>
                        <a:rPr lang="en-IN" sz="1050" b="0" i="0" u="none" strike="noStrike">
                          <a:solidFill>
                            <a:srgbClr val="000000"/>
                          </a:solidFill>
                          <a:latin typeface="Calibri"/>
                        </a:rPr>
                        <a:t>19.237</a:t>
                      </a:r>
                    </a:p>
                  </a:txBody>
                  <a:tcPr marL="9525" marR="9525" marT="9525" marB="0" anchor="ctr"/>
                </a:tc>
                <a:tc>
                  <a:txBody>
                    <a:bodyPr/>
                    <a:lstStyle/>
                    <a:p>
                      <a:pPr algn="ctr" rtl="0" fontAlgn="ctr"/>
                      <a:r>
                        <a:rPr lang="en-IN" sz="1050" b="0" i="0" u="none" strike="noStrike" dirty="0">
                          <a:solidFill>
                            <a:srgbClr val="000000"/>
                          </a:solidFill>
                          <a:latin typeface="Calibri"/>
                        </a:rPr>
                        <a:t>48.71</a:t>
                      </a:r>
                    </a:p>
                  </a:txBody>
                  <a:tcPr marL="9525" marR="9525" marT="9525" marB="0" anchor="ctr"/>
                </a:tc>
                <a:tc>
                  <a:txBody>
                    <a:bodyPr/>
                    <a:lstStyle/>
                    <a:p>
                      <a:pPr algn="ctr" rtl="0" fontAlgn="ctr"/>
                      <a:r>
                        <a:rPr lang="en-IN" sz="1100" b="0" i="0" u="none" strike="noStrike" dirty="0" smtClean="0">
                          <a:solidFill>
                            <a:srgbClr val="000000"/>
                          </a:solidFill>
                          <a:latin typeface="Calibri"/>
                        </a:rPr>
                        <a:t>0</a:t>
                      </a:r>
                      <a:endParaRPr lang="en-IN" sz="1100" b="0" i="0" u="none" strike="noStrike" dirty="0">
                        <a:solidFill>
                          <a:srgbClr val="000000"/>
                        </a:solidFill>
                        <a:latin typeface="Calibri"/>
                      </a:endParaRPr>
                    </a:p>
                  </a:txBody>
                  <a:tcPr marL="9525" marR="9525" marT="9525" marB="0" anchor="ctr"/>
                </a:tc>
                <a:tc>
                  <a:txBody>
                    <a:bodyPr/>
                    <a:lstStyle/>
                    <a:p>
                      <a:pPr algn="ctr" rtl="0" fontAlgn="ctr"/>
                      <a:r>
                        <a:rPr lang="en-IN" sz="1100" b="0" i="0" u="none" strike="noStrike">
                          <a:solidFill>
                            <a:srgbClr val="000000"/>
                          </a:solidFill>
                          <a:latin typeface="Calibri"/>
                        </a:rPr>
                        <a:t>0</a:t>
                      </a:r>
                    </a:p>
                  </a:txBody>
                  <a:tcPr marL="9525" marR="9525" marT="9525" marB="0" anchor="ctr"/>
                </a:tc>
                <a:tc>
                  <a:txBody>
                    <a:bodyPr/>
                    <a:lstStyle/>
                    <a:p>
                      <a:pPr algn="ctr" rtl="0" fontAlgn="ctr"/>
                      <a:r>
                        <a:rPr lang="en-IN" sz="1100" b="0" i="0" u="none" strike="noStrike">
                          <a:solidFill>
                            <a:srgbClr val="000000"/>
                          </a:solidFill>
                          <a:latin typeface="Calibri"/>
                        </a:rPr>
                        <a:t>0.000</a:t>
                      </a:r>
                    </a:p>
                  </a:txBody>
                  <a:tcPr marL="9525" marR="9525" marT="9525" marB="0" anchor="ctr"/>
                </a:tc>
                <a:tc>
                  <a:txBody>
                    <a:bodyPr/>
                    <a:lstStyle/>
                    <a:p>
                      <a:pPr algn="ctr" rtl="0" fontAlgn="ctr"/>
                      <a:r>
                        <a:rPr lang="en-IN" sz="1100" b="0" i="0" u="none" strike="noStrike">
                          <a:solidFill>
                            <a:srgbClr val="000000"/>
                          </a:solidFill>
                          <a:latin typeface="Calibri"/>
                        </a:rPr>
                        <a:t>0.000</a:t>
                      </a:r>
                    </a:p>
                  </a:txBody>
                  <a:tcPr marL="9525" marR="9525" marT="9525" marB="0" anchor="ctr"/>
                </a:tc>
                <a:tc>
                  <a:txBody>
                    <a:bodyPr/>
                    <a:lstStyle/>
                    <a:p>
                      <a:pPr algn="ctr" rtl="0" fontAlgn="ctr"/>
                      <a:r>
                        <a:rPr lang="en-IN" sz="1100" b="0" i="0" u="none" strike="noStrike">
                          <a:solidFill>
                            <a:srgbClr val="000000"/>
                          </a:solidFill>
                          <a:latin typeface="Calibri"/>
                        </a:rPr>
                        <a:t>0.0</a:t>
                      </a:r>
                    </a:p>
                  </a:txBody>
                  <a:tcPr marL="9525" marR="9525" marT="9525" marB="0" anchor="ctr"/>
                </a:tc>
                <a:tc>
                  <a:txBody>
                    <a:bodyPr/>
                    <a:lstStyle/>
                    <a:p>
                      <a:pPr algn="ctr" rtl="0" fontAlgn="ctr"/>
                      <a:r>
                        <a:rPr lang="en-IN" sz="1000" b="0" i="0" u="none" strike="noStrike">
                          <a:solidFill>
                            <a:srgbClr val="000000"/>
                          </a:solidFill>
                          <a:latin typeface="Book Antiqua"/>
                        </a:rPr>
                        <a:t>…..</a:t>
                      </a:r>
                    </a:p>
                  </a:txBody>
                  <a:tcPr marL="9525" marR="9525" marT="9525" marB="0" anchor="ctr"/>
                </a:tc>
                <a:tc>
                  <a:txBody>
                    <a:bodyPr/>
                    <a:lstStyle/>
                    <a:p>
                      <a:pPr algn="ctr" rtl="0" fontAlgn="ctr"/>
                      <a:r>
                        <a:rPr lang="en-IN" sz="1100" b="0" i="0" u="none" strike="noStrike">
                          <a:solidFill>
                            <a:srgbClr val="000000"/>
                          </a:solidFill>
                          <a:latin typeface="Calibri"/>
                        </a:rPr>
                        <a:t>0.000</a:t>
                      </a:r>
                    </a:p>
                  </a:txBody>
                  <a:tcPr marL="9525" marR="9525" marT="9525" marB="0" anchor="ctr"/>
                </a:tc>
                <a:tc>
                  <a:txBody>
                    <a:bodyPr/>
                    <a:lstStyle/>
                    <a:p>
                      <a:pPr algn="ctr" rtl="0" fontAlgn="ctr"/>
                      <a:r>
                        <a:rPr lang="en-IN" sz="1100" b="0" i="0" u="none" strike="noStrike">
                          <a:solidFill>
                            <a:srgbClr val="000000"/>
                          </a:solidFill>
                          <a:latin typeface="Calibri"/>
                        </a:rPr>
                        <a:t>0.0</a:t>
                      </a:r>
                    </a:p>
                  </a:txBody>
                  <a:tcPr marL="9525" marR="9525" marT="9525" marB="0" anchor="ctr"/>
                </a:tc>
              </a:tr>
              <a:tr h="244993">
                <a:tc>
                  <a:txBody>
                    <a:bodyPr/>
                    <a:lstStyle/>
                    <a:p>
                      <a:r>
                        <a:rPr lang="en-US" sz="1100" dirty="0" smtClean="0">
                          <a:latin typeface="Arial" pitchFamily="34" charset="0"/>
                          <a:cs typeface="Arial" pitchFamily="34" charset="0"/>
                        </a:rPr>
                        <a:t>11.</a:t>
                      </a:r>
                      <a:endParaRPr lang="en-IN" sz="1100" dirty="0">
                        <a:latin typeface="Arial" pitchFamily="34" charset="0"/>
                        <a:cs typeface="Arial" pitchFamily="34" charset="0"/>
                      </a:endParaRPr>
                    </a:p>
                  </a:txBody>
                  <a:tcPr/>
                </a:tc>
                <a:tc>
                  <a:txBody>
                    <a:bodyPr/>
                    <a:lstStyle/>
                    <a:p>
                      <a:r>
                        <a:rPr lang="en-US" sz="1100" dirty="0" smtClean="0">
                          <a:latin typeface="Arial" pitchFamily="34" charset="0"/>
                          <a:cs typeface="Arial" pitchFamily="34" charset="0"/>
                        </a:rPr>
                        <a:t>Madhya Pradesh</a:t>
                      </a:r>
                      <a:endParaRPr lang="en-IN" sz="1100" dirty="0">
                        <a:latin typeface="Arial" pitchFamily="34" charset="0"/>
                        <a:cs typeface="Arial" pitchFamily="34" charset="0"/>
                      </a:endParaRPr>
                    </a:p>
                  </a:txBody>
                  <a:tcPr/>
                </a:tc>
                <a:tc>
                  <a:txBody>
                    <a:bodyPr/>
                    <a:lstStyle/>
                    <a:p>
                      <a:pPr algn="ctr" rtl="0" fontAlgn="ctr"/>
                      <a:r>
                        <a:rPr lang="en-IN" sz="1050" b="0" i="0" u="none" strike="noStrike">
                          <a:solidFill>
                            <a:srgbClr val="000000"/>
                          </a:solidFill>
                          <a:latin typeface="Calibri"/>
                        </a:rPr>
                        <a:t>573.74</a:t>
                      </a:r>
                    </a:p>
                  </a:txBody>
                  <a:tcPr marL="9525" marR="9525" marT="9525" marB="0" anchor="ctr"/>
                </a:tc>
                <a:tc>
                  <a:txBody>
                    <a:bodyPr/>
                    <a:lstStyle/>
                    <a:p>
                      <a:pPr algn="ctr" rtl="0" fontAlgn="ctr"/>
                      <a:r>
                        <a:rPr lang="en-IN" sz="1050" b="0" i="0" u="none" strike="noStrike" dirty="0">
                          <a:solidFill>
                            <a:srgbClr val="000000"/>
                          </a:solidFill>
                          <a:latin typeface="Calibri"/>
                        </a:rPr>
                        <a:t>1347.74</a:t>
                      </a:r>
                    </a:p>
                  </a:txBody>
                  <a:tcPr marL="9525" marR="9525" marT="9525" marB="0" anchor="ctr"/>
                </a:tc>
                <a:tc>
                  <a:txBody>
                    <a:bodyPr/>
                    <a:lstStyle/>
                    <a:p>
                      <a:pPr algn="ctr" rtl="0" fontAlgn="ctr"/>
                      <a:r>
                        <a:rPr lang="en-IN" sz="1100" b="0" i="0" u="none" strike="noStrike">
                          <a:solidFill>
                            <a:srgbClr val="000000"/>
                          </a:solidFill>
                          <a:latin typeface="Calibri"/>
                        </a:rPr>
                        <a:t>77.794</a:t>
                      </a:r>
                    </a:p>
                  </a:txBody>
                  <a:tcPr marL="9525" marR="9525" marT="9525" marB="0" anchor="ctr"/>
                </a:tc>
                <a:tc>
                  <a:txBody>
                    <a:bodyPr/>
                    <a:lstStyle/>
                    <a:p>
                      <a:pPr algn="ctr" rtl="0" fontAlgn="ctr"/>
                      <a:r>
                        <a:rPr lang="en-IN" sz="1100" b="0" i="0" u="none" strike="noStrike">
                          <a:solidFill>
                            <a:srgbClr val="000000"/>
                          </a:solidFill>
                          <a:latin typeface="Calibri"/>
                        </a:rPr>
                        <a:t>102.785</a:t>
                      </a:r>
                    </a:p>
                  </a:txBody>
                  <a:tcPr marL="9525" marR="9525" marT="9525" marB="0" anchor="ctr"/>
                </a:tc>
                <a:tc>
                  <a:txBody>
                    <a:bodyPr/>
                    <a:lstStyle/>
                    <a:p>
                      <a:pPr algn="ctr" rtl="0" fontAlgn="ctr"/>
                      <a:r>
                        <a:rPr lang="en-IN" sz="1100" b="0" i="0" u="none" strike="noStrike">
                          <a:solidFill>
                            <a:srgbClr val="000000"/>
                          </a:solidFill>
                          <a:latin typeface="Calibri"/>
                        </a:rPr>
                        <a:t>0.000</a:t>
                      </a:r>
                    </a:p>
                  </a:txBody>
                  <a:tcPr marL="9525" marR="9525" marT="9525" marB="0" anchor="ctr"/>
                </a:tc>
                <a:tc>
                  <a:txBody>
                    <a:bodyPr/>
                    <a:lstStyle/>
                    <a:p>
                      <a:pPr algn="ctr" rtl="0" fontAlgn="ctr"/>
                      <a:r>
                        <a:rPr lang="en-IN" sz="1100" b="0" i="0" u="none" strike="noStrike">
                          <a:solidFill>
                            <a:srgbClr val="000000"/>
                          </a:solidFill>
                          <a:latin typeface="Calibri"/>
                        </a:rPr>
                        <a:t>102.785</a:t>
                      </a:r>
                    </a:p>
                  </a:txBody>
                  <a:tcPr marL="9525" marR="9525" marT="9525" marB="0" anchor="ctr"/>
                </a:tc>
                <a:tc>
                  <a:txBody>
                    <a:bodyPr/>
                    <a:lstStyle/>
                    <a:p>
                      <a:pPr algn="ctr" rtl="0" fontAlgn="ctr"/>
                      <a:r>
                        <a:rPr lang="en-IN" sz="1100" b="0" i="0" u="none" strike="noStrike">
                          <a:solidFill>
                            <a:srgbClr val="000000"/>
                          </a:solidFill>
                          <a:latin typeface="Calibri"/>
                        </a:rPr>
                        <a:t>13.4</a:t>
                      </a:r>
                    </a:p>
                  </a:txBody>
                  <a:tcPr marL="9525" marR="9525" marT="9525" marB="0" anchor="ctr"/>
                </a:tc>
                <a:tc>
                  <a:txBody>
                    <a:bodyPr/>
                    <a:lstStyle/>
                    <a:p>
                      <a:pPr algn="ctr" rtl="0" fontAlgn="ctr"/>
                      <a:r>
                        <a:rPr lang="en-IN" sz="1000" b="0" i="0" u="none" strike="noStrike">
                          <a:solidFill>
                            <a:srgbClr val="000000"/>
                          </a:solidFill>
                          <a:latin typeface="Book Antiqua"/>
                        </a:rPr>
                        <a:t>71.821</a:t>
                      </a:r>
                    </a:p>
                  </a:txBody>
                  <a:tcPr marL="9525" marR="9525" marT="9525" marB="0" anchor="ctr"/>
                </a:tc>
                <a:tc>
                  <a:txBody>
                    <a:bodyPr/>
                    <a:lstStyle/>
                    <a:p>
                      <a:pPr algn="ctr" rtl="0" fontAlgn="ctr"/>
                      <a:r>
                        <a:rPr lang="en-IN" sz="1100" b="0" i="0" u="none" strike="noStrike">
                          <a:solidFill>
                            <a:srgbClr val="000000"/>
                          </a:solidFill>
                          <a:latin typeface="Calibri"/>
                        </a:rPr>
                        <a:t>75.947</a:t>
                      </a:r>
                    </a:p>
                  </a:txBody>
                  <a:tcPr marL="9525" marR="9525" marT="9525" marB="0" anchor="ctr"/>
                </a:tc>
                <a:tc>
                  <a:txBody>
                    <a:bodyPr/>
                    <a:lstStyle/>
                    <a:p>
                      <a:pPr algn="ctr" rtl="0" fontAlgn="ctr"/>
                      <a:r>
                        <a:rPr lang="en-IN" sz="1100" b="0" i="0" u="none" strike="noStrike">
                          <a:solidFill>
                            <a:srgbClr val="000000"/>
                          </a:solidFill>
                          <a:latin typeface="Calibri"/>
                        </a:rPr>
                        <a:t>25.8</a:t>
                      </a:r>
                    </a:p>
                  </a:txBody>
                  <a:tcPr marL="9525" marR="9525" marT="9525" marB="0" anchor="ctr"/>
                </a:tc>
              </a:tr>
              <a:tr h="244993">
                <a:tc>
                  <a:txBody>
                    <a:bodyPr/>
                    <a:lstStyle/>
                    <a:p>
                      <a:r>
                        <a:rPr lang="en-US" sz="1100" dirty="0" smtClean="0">
                          <a:latin typeface="Arial" pitchFamily="34" charset="0"/>
                          <a:cs typeface="Arial" pitchFamily="34" charset="0"/>
                        </a:rPr>
                        <a:t>12.</a:t>
                      </a:r>
                      <a:endParaRPr lang="en-IN" sz="1100" dirty="0">
                        <a:latin typeface="Arial" pitchFamily="34" charset="0"/>
                        <a:cs typeface="Arial" pitchFamily="34" charset="0"/>
                      </a:endParaRPr>
                    </a:p>
                  </a:txBody>
                  <a:tcPr/>
                </a:tc>
                <a:tc>
                  <a:txBody>
                    <a:bodyPr/>
                    <a:lstStyle/>
                    <a:p>
                      <a:r>
                        <a:rPr lang="en-US" sz="1100" dirty="0" smtClean="0">
                          <a:latin typeface="Arial" pitchFamily="34" charset="0"/>
                          <a:cs typeface="Arial" pitchFamily="34" charset="0"/>
                        </a:rPr>
                        <a:t>Maharashtra</a:t>
                      </a:r>
                      <a:endParaRPr lang="en-IN" sz="1100" dirty="0">
                        <a:latin typeface="Arial" pitchFamily="34" charset="0"/>
                        <a:cs typeface="Arial" pitchFamily="34" charset="0"/>
                      </a:endParaRPr>
                    </a:p>
                  </a:txBody>
                  <a:tcPr/>
                </a:tc>
                <a:tc>
                  <a:txBody>
                    <a:bodyPr/>
                    <a:lstStyle/>
                    <a:p>
                      <a:pPr algn="ctr" rtl="0" fontAlgn="ctr"/>
                      <a:r>
                        <a:rPr lang="en-IN" sz="1050" b="0" i="0" u="none" strike="noStrike">
                          <a:solidFill>
                            <a:srgbClr val="000000"/>
                          </a:solidFill>
                          <a:latin typeface="Calibri"/>
                        </a:rPr>
                        <a:t>550.847</a:t>
                      </a:r>
                    </a:p>
                  </a:txBody>
                  <a:tcPr marL="9525" marR="9525" marT="9525" marB="0" anchor="ctr"/>
                </a:tc>
                <a:tc>
                  <a:txBody>
                    <a:bodyPr/>
                    <a:lstStyle/>
                    <a:p>
                      <a:pPr algn="ctr" rtl="0" fontAlgn="ctr"/>
                      <a:r>
                        <a:rPr lang="en-IN" sz="1050" b="0" i="0" u="none" strike="noStrike" dirty="0">
                          <a:solidFill>
                            <a:srgbClr val="000000"/>
                          </a:solidFill>
                          <a:latin typeface="Calibri"/>
                        </a:rPr>
                        <a:t>1019.421</a:t>
                      </a:r>
                    </a:p>
                  </a:txBody>
                  <a:tcPr marL="9525" marR="9525" marT="9525" marB="0" anchor="ctr"/>
                </a:tc>
                <a:tc>
                  <a:txBody>
                    <a:bodyPr/>
                    <a:lstStyle/>
                    <a:p>
                      <a:pPr algn="ctr" rtl="0" fontAlgn="ctr"/>
                      <a:r>
                        <a:rPr lang="en-IN" sz="1100" b="0" i="0" u="none" strike="noStrike" dirty="0">
                          <a:solidFill>
                            <a:srgbClr val="000000"/>
                          </a:solidFill>
                          <a:latin typeface="Calibri"/>
                        </a:rPr>
                        <a:t>15.174</a:t>
                      </a:r>
                    </a:p>
                  </a:txBody>
                  <a:tcPr marL="9525" marR="9525" marT="9525" marB="0" anchor="ctr"/>
                </a:tc>
                <a:tc>
                  <a:txBody>
                    <a:bodyPr/>
                    <a:lstStyle/>
                    <a:p>
                      <a:pPr algn="ctr" rtl="0" fontAlgn="ctr"/>
                      <a:r>
                        <a:rPr lang="en-IN" sz="1100" b="0" i="0" u="none" strike="noStrike">
                          <a:solidFill>
                            <a:srgbClr val="000000"/>
                          </a:solidFill>
                          <a:latin typeface="Calibri"/>
                        </a:rPr>
                        <a:t>19.97</a:t>
                      </a:r>
                    </a:p>
                  </a:txBody>
                  <a:tcPr marL="9525" marR="9525" marT="9525" marB="0" anchor="ctr"/>
                </a:tc>
                <a:tc>
                  <a:txBody>
                    <a:bodyPr/>
                    <a:lstStyle/>
                    <a:p>
                      <a:pPr algn="ctr" rtl="0" fontAlgn="ctr"/>
                      <a:r>
                        <a:rPr lang="en-IN" sz="1100" b="0" i="0" u="none" strike="noStrike">
                          <a:solidFill>
                            <a:srgbClr val="000000"/>
                          </a:solidFill>
                          <a:latin typeface="Calibri"/>
                        </a:rPr>
                        <a:t>13.370</a:t>
                      </a:r>
                    </a:p>
                  </a:txBody>
                  <a:tcPr marL="9525" marR="9525" marT="9525" marB="0" anchor="ctr"/>
                </a:tc>
                <a:tc>
                  <a:txBody>
                    <a:bodyPr/>
                    <a:lstStyle/>
                    <a:p>
                      <a:pPr algn="ctr" rtl="0" fontAlgn="ctr"/>
                      <a:r>
                        <a:rPr lang="en-IN" sz="1100" b="0" i="0" u="none" strike="noStrike">
                          <a:solidFill>
                            <a:srgbClr val="000000"/>
                          </a:solidFill>
                          <a:latin typeface="Calibri"/>
                        </a:rPr>
                        <a:t>33.340</a:t>
                      </a:r>
                    </a:p>
                  </a:txBody>
                  <a:tcPr marL="9525" marR="9525" marT="9525" marB="0" anchor="ctr"/>
                </a:tc>
                <a:tc>
                  <a:txBody>
                    <a:bodyPr/>
                    <a:lstStyle/>
                    <a:p>
                      <a:pPr algn="ctr" rtl="0" fontAlgn="ctr"/>
                      <a:r>
                        <a:rPr lang="en-IN" sz="1100" b="0" i="0" u="none" strike="noStrike">
                          <a:solidFill>
                            <a:srgbClr val="000000"/>
                          </a:solidFill>
                          <a:latin typeface="Calibri"/>
                        </a:rPr>
                        <a:t>4.8</a:t>
                      </a:r>
                    </a:p>
                  </a:txBody>
                  <a:tcPr marL="9525" marR="9525" marT="9525" marB="0" anchor="ctr"/>
                </a:tc>
                <a:tc>
                  <a:txBody>
                    <a:bodyPr/>
                    <a:lstStyle/>
                    <a:p>
                      <a:pPr algn="ctr" rtl="0" fontAlgn="ctr"/>
                      <a:r>
                        <a:rPr lang="en-IN" sz="1000" b="0" i="0" u="none" strike="noStrike">
                          <a:solidFill>
                            <a:srgbClr val="000000"/>
                          </a:solidFill>
                          <a:latin typeface="Book Antiqua"/>
                        </a:rPr>
                        <a:t>…..</a:t>
                      </a:r>
                    </a:p>
                  </a:txBody>
                  <a:tcPr marL="9525" marR="9525" marT="9525" marB="0" anchor="ctr"/>
                </a:tc>
                <a:tc>
                  <a:txBody>
                    <a:bodyPr/>
                    <a:lstStyle/>
                    <a:p>
                      <a:pPr algn="ctr" rtl="0" fontAlgn="ctr"/>
                      <a:r>
                        <a:rPr lang="en-IN" sz="1100" b="0" i="0" u="none" strike="noStrike">
                          <a:solidFill>
                            <a:srgbClr val="000000"/>
                          </a:solidFill>
                          <a:latin typeface="Calibri"/>
                        </a:rPr>
                        <a:t>40.317</a:t>
                      </a:r>
                    </a:p>
                  </a:txBody>
                  <a:tcPr marL="9525" marR="9525" marT="9525" marB="0" anchor="ctr"/>
                </a:tc>
                <a:tc>
                  <a:txBody>
                    <a:bodyPr/>
                    <a:lstStyle/>
                    <a:p>
                      <a:pPr algn="ctr" rtl="0" fontAlgn="ctr"/>
                      <a:r>
                        <a:rPr lang="en-IN" sz="1100" b="0" i="0" u="none" strike="noStrike">
                          <a:solidFill>
                            <a:srgbClr val="000000"/>
                          </a:solidFill>
                          <a:latin typeface="Calibri"/>
                        </a:rPr>
                        <a:t>0.0</a:t>
                      </a:r>
                    </a:p>
                  </a:txBody>
                  <a:tcPr marL="9525" marR="9525" marT="9525" marB="0" anchor="ctr"/>
                </a:tc>
              </a:tr>
              <a:tr h="244993">
                <a:tc>
                  <a:txBody>
                    <a:bodyPr/>
                    <a:lstStyle/>
                    <a:p>
                      <a:r>
                        <a:rPr lang="en-US" sz="1100" dirty="0" smtClean="0">
                          <a:latin typeface="Arial" pitchFamily="34" charset="0"/>
                          <a:cs typeface="Arial" pitchFamily="34" charset="0"/>
                        </a:rPr>
                        <a:t>13.</a:t>
                      </a:r>
                      <a:endParaRPr lang="en-IN" sz="1100" dirty="0">
                        <a:latin typeface="Arial" pitchFamily="34" charset="0"/>
                        <a:cs typeface="Arial" pitchFamily="34" charset="0"/>
                      </a:endParaRPr>
                    </a:p>
                  </a:txBody>
                  <a:tcPr/>
                </a:tc>
                <a:tc>
                  <a:txBody>
                    <a:bodyPr/>
                    <a:lstStyle/>
                    <a:p>
                      <a:r>
                        <a:rPr lang="en-US" sz="1100" dirty="0" smtClean="0">
                          <a:latin typeface="Arial" pitchFamily="34" charset="0"/>
                          <a:cs typeface="Arial" pitchFamily="34" charset="0"/>
                        </a:rPr>
                        <a:t>Manipur</a:t>
                      </a:r>
                      <a:endParaRPr lang="en-IN" sz="1100" dirty="0">
                        <a:latin typeface="Arial" pitchFamily="34" charset="0"/>
                        <a:cs typeface="Arial" pitchFamily="34" charset="0"/>
                      </a:endParaRPr>
                    </a:p>
                  </a:txBody>
                  <a:tcPr/>
                </a:tc>
                <a:tc>
                  <a:txBody>
                    <a:bodyPr/>
                    <a:lstStyle/>
                    <a:p>
                      <a:pPr algn="ctr" rtl="0" fontAlgn="ctr"/>
                      <a:r>
                        <a:rPr lang="en-IN" sz="1050" b="0" i="0" u="none" strike="noStrike">
                          <a:solidFill>
                            <a:srgbClr val="000000"/>
                          </a:solidFill>
                          <a:latin typeface="Calibri"/>
                        </a:rPr>
                        <a:t>22.036</a:t>
                      </a:r>
                    </a:p>
                  </a:txBody>
                  <a:tcPr marL="9525" marR="9525" marT="9525" marB="0" anchor="ctr"/>
                </a:tc>
                <a:tc>
                  <a:txBody>
                    <a:bodyPr/>
                    <a:lstStyle/>
                    <a:p>
                      <a:pPr algn="ctr" rtl="0" fontAlgn="ctr"/>
                      <a:r>
                        <a:rPr lang="en-IN" sz="1050" b="0" i="0" u="none" strike="noStrike" dirty="0">
                          <a:solidFill>
                            <a:srgbClr val="000000"/>
                          </a:solidFill>
                          <a:latin typeface="Calibri"/>
                        </a:rPr>
                        <a:t>61.357</a:t>
                      </a:r>
                    </a:p>
                  </a:txBody>
                  <a:tcPr marL="9525" marR="9525" marT="9525" marB="0" anchor="ctr"/>
                </a:tc>
                <a:tc>
                  <a:txBody>
                    <a:bodyPr/>
                    <a:lstStyle/>
                    <a:p>
                      <a:pPr algn="ctr" rtl="0" fontAlgn="ctr"/>
                      <a:r>
                        <a:rPr lang="en-IN" sz="1100" b="0" i="0" u="none" strike="noStrike" dirty="0" smtClean="0">
                          <a:solidFill>
                            <a:srgbClr val="000000"/>
                          </a:solidFill>
                          <a:latin typeface="Calibri"/>
                        </a:rPr>
                        <a:t>0</a:t>
                      </a:r>
                      <a:endParaRPr lang="en-IN" sz="1100" b="0" i="0" u="none" strike="noStrike" dirty="0">
                        <a:solidFill>
                          <a:srgbClr val="000000"/>
                        </a:solidFill>
                        <a:latin typeface="Calibri"/>
                      </a:endParaRPr>
                    </a:p>
                  </a:txBody>
                  <a:tcPr marL="9525" marR="9525" marT="9525" marB="0" anchor="ctr"/>
                </a:tc>
                <a:tc>
                  <a:txBody>
                    <a:bodyPr/>
                    <a:lstStyle/>
                    <a:p>
                      <a:pPr algn="ctr" rtl="0" fontAlgn="ctr"/>
                      <a:r>
                        <a:rPr lang="en-IN" sz="1100" b="0" i="0" u="none" strike="noStrike">
                          <a:solidFill>
                            <a:srgbClr val="000000"/>
                          </a:solidFill>
                          <a:latin typeface="Calibri"/>
                        </a:rPr>
                        <a:t>0</a:t>
                      </a:r>
                    </a:p>
                  </a:txBody>
                  <a:tcPr marL="9525" marR="9525" marT="9525" marB="0" anchor="ctr"/>
                </a:tc>
                <a:tc>
                  <a:txBody>
                    <a:bodyPr/>
                    <a:lstStyle/>
                    <a:p>
                      <a:pPr algn="ctr" rtl="0" fontAlgn="ctr"/>
                      <a:r>
                        <a:rPr lang="en-IN" sz="1100" b="0" i="0" u="none" strike="noStrike">
                          <a:solidFill>
                            <a:srgbClr val="000000"/>
                          </a:solidFill>
                          <a:latin typeface="Calibri"/>
                        </a:rPr>
                        <a:t>0.000</a:t>
                      </a:r>
                    </a:p>
                  </a:txBody>
                  <a:tcPr marL="9525" marR="9525" marT="9525" marB="0" anchor="ctr"/>
                </a:tc>
                <a:tc>
                  <a:txBody>
                    <a:bodyPr/>
                    <a:lstStyle/>
                    <a:p>
                      <a:pPr algn="ctr" rtl="0" fontAlgn="ctr"/>
                      <a:r>
                        <a:rPr lang="en-IN" sz="1100" b="0" i="0" u="none" strike="noStrike">
                          <a:solidFill>
                            <a:srgbClr val="000000"/>
                          </a:solidFill>
                          <a:latin typeface="Calibri"/>
                        </a:rPr>
                        <a:t>0.000</a:t>
                      </a:r>
                    </a:p>
                  </a:txBody>
                  <a:tcPr marL="9525" marR="9525" marT="9525" marB="0" anchor="ctr"/>
                </a:tc>
                <a:tc>
                  <a:txBody>
                    <a:bodyPr/>
                    <a:lstStyle/>
                    <a:p>
                      <a:pPr algn="ctr" rtl="0" fontAlgn="ctr"/>
                      <a:r>
                        <a:rPr lang="en-IN" sz="1100" b="0" i="0" u="none" strike="noStrike">
                          <a:solidFill>
                            <a:srgbClr val="000000"/>
                          </a:solidFill>
                          <a:latin typeface="Calibri"/>
                        </a:rPr>
                        <a:t>0.0</a:t>
                      </a:r>
                    </a:p>
                  </a:txBody>
                  <a:tcPr marL="9525" marR="9525" marT="9525" marB="0" anchor="ctr"/>
                </a:tc>
                <a:tc>
                  <a:txBody>
                    <a:bodyPr/>
                    <a:lstStyle/>
                    <a:p>
                      <a:pPr algn="ctr" rtl="0" fontAlgn="ctr"/>
                      <a:r>
                        <a:rPr lang="en-IN" sz="1000" b="0" i="0" u="none" strike="noStrike">
                          <a:solidFill>
                            <a:srgbClr val="000000"/>
                          </a:solidFill>
                          <a:latin typeface="Book Antiqua"/>
                        </a:rPr>
                        <a:t>…..</a:t>
                      </a:r>
                    </a:p>
                  </a:txBody>
                  <a:tcPr marL="9525" marR="9525" marT="9525" marB="0" anchor="ctr"/>
                </a:tc>
                <a:tc>
                  <a:txBody>
                    <a:bodyPr/>
                    <a:lstStyle/>
                    <a:p>
                      <a:pPr algn="ctr" rtl="0" fontAlgn="ctr"/>
                      <a:r>
                        <a:rPr lang="en-IN" sz="1100" b="0" i="0" u="none" strike="noStrike">
                          <a:solidFill>
                            <a:srgbClr val="000000"/>
                          </a:solidFill>
                          <a:latin typeface="Calibri"/>
                        </a:rPr>
                        <a:t>0.000</a:t>
                      </a:r>
                    </a:p>
                  </a:txBody>
                  <a:tcPr marL="9525" marR="9525" marT="9525" marB="0" anchor="ctr"/>
                </a:tc>
                <a:tc>
                  <a:txBody>
                    <a:bodyPr/>
                    <a:lstStyle/>
                    <a:p>
                      <a:pPr algn="ctr" rtl="0" fontAlgn="ctr"/>
                      <a:r>
                        <a:rPr lang="en-IN" sz="1100" b="0" i="0" u="none" strike="noStrike">
                          <a:solidFill>
                            <a:srgbClr val="000000"/>
                          </a:solidFill>
                          <a:latin typeface="Calibri"/>
                        </a:rPr>
                        <a:t>0.0</a:t>
                      </a:r>
                    </a:p>
                  </a:txBody>
                  <a:tcPr marL="9525" marR="9525" marT="9525" marB="0" anchor="ctr"/>
                </a:tc>
              </a:tr>
              <a:tr h="244993">
                <a:tc>
                  <a:txBody>
                    <a:bodyPr/>
                    <a:lstStyle/>
                    <a:p>
                      <a:r>
                        <a:rPr lang="en-US" sz="1100" dirty="0" smtClean="0">
                          <a:latin typeface="Arial" pitchFamily="34" charset="0"/>
                          <a:cs typeface="Arial" pitchFamily="34" charset="0"/>
                        </a:rPr>
                        <a:t>14.</a:t>
                      </a:r>
                      <a:endParaRPr lang="en-IN" sz="1100" dirty="0">
                        <a:latin typeface="Arial" pitchFamily="34" charset="0"/>
                        <a:cs typeface="Arial" pitchFamily="34" charset="0"/>
                      </a:endParaRPr>
                    </a:p>
                  </a:txBody>
                  <a:tcPr/>
                </a:tc>
                <a:tc>
                  <a:txBody>
                    <a:bodyPr/>
                    <a:lstStyle/>
                    <a:p>
                      <a:r>
                        <a:rPr lang="en-US" sz="1100" dirty="0" smtClean="0">
                          <a:latin typeface="Arial" pitchFamily="34" charset="0"/>
                          <a:cs typeface="Arial" pitchFamily="34" charset="0"/>
                        </a:rPr>
                        <a:t>Odisha</a:t>
                      </a:r>
                      <a:endParaRPr lang="en-IN" sz="1100" dirty="0">
                        <a:latin typeface="Arial" pitchFamily="34" charset="0"/>
                        <a:cs typeface="Arial" pitchFamily="34" charset="0"/>
                      </a:endParaRPr>
                    </a:p>
                  </a:txBody>
                  <a:tcPr/>
                </a:tc>
                <a:tc>
                  <a:txBody>
                    <a:bodyPr/>
                    <a:lstStyle/>
                    <a:p>
                      <a:pPr algn="ctr" rtl="0" fontAlgn="ctr"/>
                      <a:r>
                        <a:rPr lang="en-IN" sz="1050" b="0" i="0" u="none" strike="noStrike">
                          <a:solidFill>
                            <a:srgbClr val="000000"/>
                          </a:solidFill>
                          <a:latin typeface="Calibri"/>
                        </a:rPr>
                        <a:t>236.398</a:t>
                      </a:r>
                    </a:p>
                  </a:txBody>
                  <a:tcPr marL="9525" marR="9525" marT="9525" marB="0" anchor="ctr"/>
                </a:tc>
                <a:tc>
                  <a:txBody>
                    <a:bodyPr/>
                    <a:lstStyle/>
                    <a:p>
                      <a:pPr algn="ctr" rtl="0" fontAlgn="ctr"/>
                      <a:r>
                        <a:rPr lang="en-IN" sz="1050" b="0" i="0" u="none" strike="noStrike" dirty="0">
                          <a:solidFill>
                            <a:srgbClr val="000000"/>
                          </a:solidFill>
                          <a:latin typeface="Calibri"/>
                        </a:rPr>
                        <a:t>419.4</a:t>
                      </a:r>
                    </a:p>
                  </a:txBody>
                  <a:tcPr marL="9525" marR="9525" marT="9525" marB="0" anchor="ctr"/>
                </a:tc>
                <a:tc>
                  <a:txBody>
                    <a:bodyPr/>
                    <a:lstStyle/>
                    <a:p>
                      <a:pPr algn="ctr" rtl="0" fontAlgn="ctr"/>
                      <a:r>
                        <a:rPr lang="en-IN" sz="1100" b="0" i="0" u="none" strike="noStrike">
                          <a:solidFill>
                            <a:srgbClr val="000000"/>
                          </a:solidFill>
                          <a:latin typeface="Calibri"/>
                        </a:rPr>
                        <a:t>35.276</a:t>
                      </a:r>
                    </a:p>
                  </a:txBody>
                  <a:tcPr marL="9525" marR="9525" marT="9525" marB="0" anchor="ctr"/>
                </a:tc>
                <a:tc>
                  <a:txBody>
                    <a:bodyPr/>
                    <a:lstStyle/>
                    <a:p>
                      <a:pPr algn="ctr" rtl="0" fontAlgn="ctr"/>
                      <a:r>
                        <a:rPr lang="en-IN" sz="1100" b="0" i="0" u="none" strike="noStrike">
                          <a:solidFill>
                            <a:srgbClr val="000000"/>
                          </a:solidFill>
                          <a:latin typeface="Calibri"/>
                        </a:rPr>
                        <a:t>39.728</a:t>
                      </a:r>
                    </a:p>
                  </a:txBody>
                  <a:tcPr marL="9525" marR="9525" marT="9525" marB="0" anchor="ctr"/>
                </a:tc>
                <a:tc>
                  <a:txBody>
                    <a:bodyPr/>
                    <a:lstStyle/>
                    <a:p>
                      <a:pPr algn="ctr" rtl="0" fontAlgn="ctr"/>
                      <a:r>
                        <a:rPr lang="en-IN" sz="1100" b="0" i="0" u="none" strike="noStrike">
                          <a:solidFill>
                            <a:srgbClr val="000000"/>
                          </a:solidFill>
                          <a:latin typeface="Calibri"/>
                        </a:rPr>
                        <a:t>12.330</a:t>
                      </a:r>
                    </a:p>
                  </a:txBody>
                  <a:tcPr marL="9525" marR="9525" marT="9525" marB="0" anchor="ctr"/>
                </a:tc>
                <a:tc>
                  <a:txBody>
                    <a:bodyPr/>
                    <a:lstStyle/>
                    <a:p>
                      <a:pPr algn="ctr" rtl="0" fontAlgn="ctr"/>
                      <a:r>
                        <a:rPr lang="en-IN" sz="1100" b="0" i="0" u="none" strike="noStrike">
                          <a:solidFill>
                            <a:srgbClr val="000000"/>
                          </a:solidFill>
                          <a:latin typeface="Calibri"/>
                        </a:rPr>
                        <a:t>52.060</a:t>
                      </a:r>
                    </a:p>
                  </a:txBody>
                  <a:tcPr marL="9525" marR="9525" marT="9525" marB="0" anchor="ctr"/>
                </a:tc>
                <a:tc>
                  <a:txBody>
                    <a:bodyPr/>
                    <a:lstStyle/>
                    <a:p>
                      <a:pPr algn="ctr" rtl="0" fontAlgn="ctr"/>
                      <a:r>
                        <a:rPr lang="en-IN" sz="1100" b="0" i="0" u="none" strike="noStrike">
                          <a:solidFill>
                            <a:srgbClr val="000000"/>
                          </a:solidFill>
                          <a:latin typeface="Calibri"/>
                        </a:rPr>
                        <a:t>20.8</a:t>
                      </a:r>
                    </a:p>
                  </a:txBody>
                  <a:tcPr marL="9525" marR="9525" marT="9525" marB="0" anchor="ctr"/>
                </a:tc>
                <a:tc>
                  <a:txBody>
                    <a:bodyPr/>
                    <a:lstStyle/>
                    <a:p>
                      <a:pPr algn="ctr" rtl="0" fontAlgn="ctr"/>
                      <a:r>
                        <a:rPr lang="en-IN" sz="1000" b="0" i="0" u="none" strike="noStrike">
                          <a:solidFill>
                            <a:srgbClr val="000000"/>
                          </a:solidFill>
                          <a:latin typeface="Book Antiqua"/>
                        </a:rPr>
                        <a:t>9.367</a:t>
                      </a:r>
                    </a:p>
                  </a:txBody>
                  <a:tcPr marL="9525" marR="9525" marT="9525" marB="0" anchor="ctr"/>
                </a:tc>
                <a:tc>
                  <a:txBody>
                    <a:bodyPr/>
                    <a:lstStyle/>
                    <a:p>
                      <a:pPr algn="ctr" rtl="0" fontAlgn="ctr"/>
                      <a:r>
                        <a:rPr lang="en-IN" sz="1100" b="0" i="0" u="none" strike="noStrike">
                          <a:solidFill>
                            <a:srgbClr val="000000"/>
                          </a:solidFill>
                          <a:latin typeface="Calibri"/>
                        </a:rPr>
                        <a:t>36.447</a:t>
                      </a:r>
                    </a:p>
                  </a:txBody>
                  <a:tcPr marL="9525" marR="9525" marT="9525" marB="0" anchor="ctr"/>
                </a:tc>
                <a:tc>
                  <a:txBody>
                    <a:bodyPr/>
                    <a:lstStyle/>
                    <a:p>
                      <a:pPr algn="ctr" rtl="0" fontAlgn="ctr"/>
                      <a:r>
                        <a:rPr lang="en-IN" sz="1100" b="0" i="0" u="none" strike="noStrike">
                          <a:solidFill>
                            <a:srgbClr val="000000"/>
                          </a:solidFill>
                          <a:latin typeface="Calibri"/>
                        </a:rPr>
                        <a:t>19.4</a:t>
                      </a:r>
                    </a:p>
                  </a:txBody>
                  <a:tcPr marL="9525" marR="9525" marT="9525" marB="0" anchor="ctr"/>
                </a:tc>
              </a:tr>
              <a:tr h="244993">
                <a:tc>
                  <a:txBody>
                    <a:bodyPr/>
                    <a:lstStyle/>
                    <a:p>
                      <a:r>
                        <a:rPr lang="en-US" sz="1100" dirty="0" smtClean="0">
                          <a:solidFill>
                            <a:schemeClr val="tx1"/>
                          </a:solidFill>
                          <a:latin typeface="Arial" pitchFamily="34" charset="0"/>
                          <a:cs typeface="Arial" pitchFamily="34" charset="0"/>
                        </a:rPr>
                        <a:t>15.</a:t>
                      </a:r>
                      <a:endParaRPr lang="en-IN" sz="1100" dirty="0">
                        <a:solidFill>
                          <a:schemeClr val="tx1"/>
                        </a:solidFill>
                        <a:latin typeface="Arial" pitchFamily="34" charset="0"/>
                        <a:cs typeface="Arial" pitchFamily="34" charset="0"/>
                      </a:endParaRPr>
                    </a:p>
                  </a:txBody>
                  <a:tcPr/>
                </a:tc>
                <a:tc>
                  <a:txBody>
                    <a:bodyPr/>
                    <a:lstStyle/>
                    <a:p>
                      <a:r>
                        <a:rPr lang="en-US" sz="1100" dirty="0" smtClean="0">
                          <a:solidFill>
                            <a:schemeClr val="tx1"/>
                          </a:solidFill>
                          <a:latin typeface="Arial" pitchFamily="34" charset="0"/>
                          <a:cs typeface="Arial" pitchFamily="34" charset="0"/>
                        </a:rPr>
                        <a:t>Punjab</a:t>
                      </a:r>
                      <a:endParaRPr lang="en-IN" sz="1100" dirty="0">
                        <a:solidFill>
                          <a:schemeClr val="tx1"/>
                        </a:solidFill>
                        <a:latin typeface="Arial" pitchFamily="34" charset="0"/>
                        <a:cs typeface="Arial" pitchFamily="34" charset="0"/>
                      </a:endParaRPr>
                    </a:p>
                  </a:txBody>
                  <a:tcPr/>
                </a:tc>
                <a:tc>
                  <a:txBody>
                    <a:bodyPr/>
                    <a:lstStyle/>
                    <a:p>
                      <a:pPr algn="ctr" rtl="0" fontAlgn="ctr"/>
                      <a:r>
                        <a:rPr lang="en-IN" sz="1050" b="0" i="0" u="none" strike="noStrike">
                          <a:solidFill>
                            <a:srgbClr val="000000"/>
                          </a:solidFill>
                          <a:latin typeface="Calibri"/>
                        </a:rPr>
                        <a:t>0</a:t>
                      </a:r>
                    </a:p>
                  </a:txBody>
                  <a:tcPr marL="9525" marR="9525" marT="9525" marB="0" anchor="ctr"/>
                </a:tc>
                <a:tc>
                  <a:txBody>
                    <a:bodyPr/>
                    <a:lstStyle/>
                    <a:p>
                      <a:pPr algn="ctr" rtl="0" fontAlgn="ctr"/>
                      <a:r>
                        <a:rPr lang="en-IN" sz="1050" b="0" i="0" u="none" strike="noStrike" dirty="0">
                          <a:solidFill>
                            <a:srgbClr val="000000"/>
                          </a:solidFill>
                          <a:latin typeface="Calibri"/>
                        </a:rPr>
                        <a:t>0</a:t>
                      </a:r>
                    </a:p>
                  </a:txBody>
                  <a:tcPr marL="9525" marR="9525" marT="9525" marB="0" anchor="ctr"/>
                </a:tc>
                <a:tc>
                  <a:txBody>
                    <a:bodyPr/>
                    <a:lstStyle/>
                    <a:p>
                      <a:pPr algn="ctr" rtl="0" fontAlgn="ctr"/>
                      <a:r>
                        <a:rPr lang="en-IN" sz="1100" b="0" i="0" u="none" strike="noStrike" dirty="0" smtClean="0">
                          <a:solidFill>
                            <a:srgbClr val="000000"/>
                          </a:solidFill>
                          <a:latin typeface="Calibri"/>
                        </a:rPr>
                        <a:t>0</a:t>
                      </a:r>
                      <a:endParaRPr lang="en-IN" sz="1100" b="0" i="0" u="none" strike="noStrike" dirty="0">
                        <a:solidFill>
                          <a:srgbClr val="000000"/>
                        </a:solidFill>
                        <a:latin typeface="Calibri"/>
                      </a:endParaRPr>
                    </a:p>
                  </a:txBody>
                  <a:tcPr marL="9525" marR="9525" marT="9525" marB="0" anchor="ctr"/>
                </a:tc>
                <a:tc>
                  <a:txBody>
                    <a:bodyPr/>
                    <a:lstStyle/>
                    <a:p>
                      <a:pPr algn="ctr" rtl="0" fontAlgn="ctr"/>
                      <a:r>
                        <a:rPr lang="en-IN" sz="1100" b="0" i="0" u="none" strike="noStrike">
                          <a:solidFill>
                            <a:srgbClr val="000000"/>
                          </a:solidFill>
                          <a:latin typeface="Calibri"/>
                        </a:rPr>
                        <a:t>0</a:t>
                      </a:r>
                    </a:p>
                  </a:txBody>
                  <a:tcPr marL="9525" marR="9525" marT="9525" marB="0" anchor="ctr"/>
                </a:tc>
                <a:tc>
                  <a:txBody>
                    <a:bodyPr/>
                    <a:lstStyle/>
                    <a:p>
                      <a:pPr algn="ctr" rtl="0" fontAlgn="ctr"/>
                      <a:r>
                        <a:rPr lang="en-IN" sz="1100" b="0" i="0" u="none" strike="noStrike">
                          <a:solidFill>
                            <a:srgbClr val="000000"/>
                          </a:solidFill>
                          <a:latin typeface="Calibri"/>
                        </a:rPr>
                        <a:t>0.000</a:t>
                      </a:r>
                    </a:p>
                  </a:txBody>
                  <a:tcPr marL="9525" marR="9525" marT="9525" marB="0" anchor="ctr"/>
                </a:tc>
                <a:tc>
                  <a:txBody>
                    <a:bodyPr/>
                    <a:lstStyle/>
                    <a:p>
                      <a:pPr algn="ctr" rtl="0" fontAlgn="ctr"/>
                      <a:r>
                        <a:rPr lang="en-IN" sz="1100" b="0" i="0" u="none" strike="noStrike">
                          <a:solidFill>
                            <a:srgbClr val="000000"/>
                          </a:solidFill>
                          <a:latin typeface="Calibri"/>
                        </a:rPr>
                        <a:t>0.000</a:t>
                      </a:r>
                    </a:p>
                  </a:txBody>
                  <a:tcPr marL="9525" marR="9525" marT="9525" marB="0" anchor="ctr"/>
                </a:tc>
                <a:tc>
                  <a:txBody>
                    <a:bodyPr/>
                    <a:lstStyle/>
                    <a:p>
                      <a:pPr algn="ctr" rtl="0" fontAlgn="ctr"/>
                      <a:r>
                        <a:rPr lang="en-IN" sz="1100" b="0" i="0" u="none" strike="noStrike">
                          <a:solidFill>
                            <a:srgbClr val="000000"/>
                          </a:solidFill>
                          <a:latin typeface="Calibri"/>
                        </a:rPr>
                        <a:t>0.0</a:t>
                      </a:r>
                    </a:p>
                  </a:txBody>
                  <a:tcPr marL="9525" marR="9525" marT="9525" marB="0" anchor="ctr"/>
                </a:tc>
                <a:tc>
                  <a:txBody>
                    <a:bodyPr/>
                    <a:lstStyle/>
                    <a:p>
                      <a:pPr algn="ctr" rtl="0" fontAlgn="ctr"/>
                      <a:r>
                        <a:rPr lang="en-IN" sz="1000" b="0" i="0" u="none" strike="noStrike">
                          <a:solidFill>
                            <a:srgbClr val="000000"/>
                          </a:solidFill>
                          <a:latin typeface="Book Antiqua"/>
                        </a:rPr>
                        <a:t>…..</a:t>
                      </a:r>
                    </a:p>
                  </a:txBody>
                  <a:tcPr marL="9525" marR="9525" marT="9525" marB="0" anchor="ctr"/>
                </a:tc>
                <a:tc>
                  <a:txBody>
                    <a:bodyPr/>
                    <a:lstStyle/>
                    <a:p>
                      <a:pPr algn="ctr" rtl="0" fontAlgn="ctr"/>
                      <a:r>
                        <a:rPr lang="en-IN" sz="1100" b="0" i="0" u="none" strike="noStrike">
                          <a:solidFill>
                            <a:srgbClr val="000000"/>
                          </a:solidFill>
                          <a:latin typeface="Calibri"/>
                        </a:rPr>
                        <a:t>0.000</a:t>
                      </a:r>
                    </a:p>
                  </a:txBody>
                  <a:tcPr marL="9525" marR="9525" marT="9525" marB="0" anchor="ctr"/>
                </a:tc>
                <a:tc>
                  <a:txBody>
                    <a:bodyPr/>
                    <a:lstStyle/>
                    <a:p>
                      <a:pPr algn="ctr" rtl="0" fontAlgn="ctr"/>
                      <a:r>
                        <a:rPr lang="en-IN" sz="1100" b="0" i="0" u="none" strike="noStrike">
                          <a:solidFill>
                            <a:srgbClr val="000000"/>
                          </a:solidFill>
                          <a:latin typeface="Calibri"/>
                        </a:rPr>
                        <a:t>0.0</a:t>
                      </a:r>
                    </a:p>
                  </a:txBody>
                  <a:tcPr marL="9525" marR="9525" marT="9525" marB="0" anchor="ctr"/>
                </a:tc>
              </a:tr>
              <a:tr h="244993">
                <a:tc>
                  <a:txBody>
                    <a:bodyPr/>
                    <a:lstStyle/>
                    <a:p>
                      <a:r>
                        <a:rPr lang="en-US" sz="1100" dirty="0" smtClean="0">
                          <a:latin typeface="Arial" pitchFamily="34" charset="0"/>
                          <a:cs typeface="Arial" pitchFamily="34" charset="0"/>
                        </a:rPr>
                        <a:t>16.</a:t>
                      </a:r>
                      <a:endParaRPr lang="en-IN" sz="1100" dirty="0">
                        <a:latin typeface="Arial" pitchFamily="34" charset="0"/>
                        <a:cs typeface="Arial" pitchFamily="34" charset="0"/>
                      </a:endParaRPr>
                    </a:p>
                  </a:txBody>
                  <a:tcPr/>
                </a:tc>
                <a:tc>
                  <a:txBody>
                    <a:bodyPr/>
                    <a:lstStyle/>
                    <a:p>
                      <a:r>
                        <a:rPr lang="en-US" sz="1100" dirty="0" smtClean="0">
                          <a:latin typeface="Arial" pitchFamily="34" charset="0"/>
                          <a:cs typeface="Arial" pitchFamily="34" charset="0"/>
                        </a:rPr>
                        <a:t>Rajasthan*</a:t>
                      </a:r>
                      <a:endParaRPr lang="en-IN" sz="1100" dirty="0">
                        <a:latin typeface="Arial" pitchFamily="34" charset="0"/>
                        <a:cs typeface="Arial" pitchFamily="34" charset="0"/>
                      </a:endParaRPr>
                    </a:p>
                  </a:txBody>
                  <a:tcPr/>
                </a:tc>
                <a:tc>
                  <a:txBody>
                    <a:bodyPr/>
                    <a:lstStyle/>
                    <a:p>
                      <a:pPr algn="ctr" rtl="0" fontAlgn="ctr"/>
                      <a:r>
                        <a:rPr lang="en-IN" sz="1050" b="0" i="0" u="none" strike="noStrike">
                          <a:solidFill>
                            <a:srgbClr val="000000"/>
                          </a:solidFill>
                          <a:latin typeface="Calibri"/>
                        </a:rPr>
                        <a:t>44.875</a:t>
                      </a:r>
                    </a:p>
                  </a:txBody>
                  <a:tcPr marL="9525" marR="9525" marT="9525" marB="0" anchor="ctr"/>
                </a:tc>
                <a:tc>
                  <a:txBody>
                    <a:bodyPr/>
                    <a:lstStyle/>
                    <a:p>
                      <a:pPr algn="ctr" rtl="0" fontAlgn="ctr"/>
                      <a:r>
                        <a:rPr lang="en-IN" sz="1050" b="0" i="0" u="none" strike="noStrike" dirty="0">
                          <a:solidFill>
                            <a:srgbClr val="000000"/>
                          </a:solidFill>
                          <a:latin typeface="Calibri"/>
                        </a:rPr>
                        <a:t>115.3</a:t>
                      </a:r>
                    </a:p>
                  </a:txBody>
                  <a:tcPr marL="9525" marR="9525" marT="9525" marB="0" anchor="ctr"/>
                </a:tc>
                <a:tc>
                  <a:txBody>
                    <a:bodyPr/>
                    <a:lstStyle/>
                    <a:p>
                      <a:pPr algn="ctr" rtl="0" fontAlgn="ctr"/>
                      <a:r>
                        <a:rPr lang="en-IN" sz="1100" b="0" i="0" u="none" strike="noStrike" dirty="0" smtClean="0">
                          <a:solidFill>
                            <a:srgbClr val="000000"/>
                          </a:solidFill>
                          <a:latin typeface="Calibri"/>
                        </a:rPr>
                        <a:t>0</a:t>
                      </a:r>
                      <a:endParaRPr lang="en-IN" sz="1100" b="0" i="0" u="none" strike="noStrike" dirty="0">
                        <a:solidFill>
                          <a:srgbClr val="000000"/>
                        </a:solidFill>
                        <a:latin typeface="Calibri"/>
                      </a:endParaRPr>
                    </a:p>
                  </a:txBody>
                  <a:tcPr marL="9525" marR="9525" marT="9525" marB="0" anchor="ctr"/>
                </a:tc>
                <a:tc>
                  <a:txBody>
                    <a:bodyPr/>
                    <a:lstStyle/>
                    <a:p>
                      <a:pPr algn="ctr" rtl="0" fontAlgn="ctr"/>
                      <a:r>
                        <a:rPr lang="en-IN" sz="1100" b="0" i="0" u="none" strike="noStrike">
                          <a:solidFill>
                            <a:srgbClr val="000000"/>
                          </a:solidFill>
                          <a:latin typeface="Calibri"/>
                        </a:rPr>
                        <a:t>2.479</a:t>
                      </a:r>
                    </a:p>
                  </a:txBody>
                  <a:tcPr marL="9525" marR="9525" marT="9525" marB="0" anchor="ctr"/>
                </a:tc>
                <a:tc>
                  <a:txBody>
                    <a:bodyPr/>
                    <a:lstStyle/>
                    <a:p>
                      <a:pPr algn="ctr" rtl="0" fontAlgn="ctr"/>
                      <a:r>
                        <a:rPr lang="en-IN" sz="1100" b="0" i="0" u="none" strike="noStrike">
                          <a:solidFill>
                            <a:srgbClr val="000000"/>
                          </a:solidFill>
                          <a:latin typeface="Calibri"/>
                        </a:rPr>
                        <a:t>0.000</a:t>
                      </a:r>
                    </a:p>
                  </a:txBody>
                  <a:tcPr marL="9525" marR="9525" marT="9525" marB="0" anchor="ctr"/>
                </a:tc>
                <a:tc>
                  <a:txBody>
                    <a:bodyPr/>
                    <a:lstStyle/>
                    <a:p>
                      <a:pPr algn="ctr" rtl="0" fontAlgn="ctr"/>
                      <a:r>
                        <a:rPr lang="en-IN" sz="1100" b="0" i="0" u="none" strike="noStrike">
                          <a:solidFill>
                            <a:srgbClr val="000000"/>
                          </a:solidFill>
                          <a:latin typeface="Calibri"/>
                        </a:rPr>
                        <a:t>2.479</a:t>
                      </a:r>
                    </a:p>
                  </a:txBody>
                  <a:tcPr marL="9525" marR="9525" marT="9525" marB="0" anchor="ctr"/>
                </a:tc>
                <a:tc>
                  <a:txBody>
                    <a:bodyPr/>
                    <a:lstStyle/>
                    <a:p>
                      <a:pPr algn="ctr" rtl="0" fontAlgn="ctr"/>
                      <a:r>
                        <a:rPr lang="en-IN" sz="1100" b="0" i="0" u="none" strike="noStrike">
                          <a:solidFill>
                            <a:srgbClr val="000000"/>
                          </a:solidFill>
                          <a:latin typeface="Calibri"/>
                        </a:rPr>
                        <a:t>2.2</a:t>
                      </a:r>
                    </a:p>
                  </a:txBody>
                  <a:tcPr marL="9525" marR="9525" marT="9525" marB="0" anchor="ctr"/>
                </a:tc>
                <a:tc>
                  <a:txBody>
                    <a:bodyPr/>
                    <a:lstStyle/>
                    <a:p>
                      <a:pPr algn="ctr" rtl="0" fontAlgn="ctr"/>
                      <a:r>
                        <a:rPr lang="en-IN" sz="1000" b="0" i="0" u="none" strike="noStrike">
                          <a:solidFill>
                            <a:srgbClr val="000000"/>
                          </a:solidFill>
                          <a:latin typeface="Book Antiqua"/>
                        </a:rPr>
                        <a:t>6.863</a:t>
                      </a:r>
                    </a:p>
                  </a:txBody>
                  <a:tcPr marL="9525" marR="9525" marT="9525" marB="0" anchor="ctr"/>
                </a:tc>
                <a:tc>
                  <a:txBody>
                    <a:bodyPr/>
                    <a:lstStyle/>
                    <a:p>
                      <a:pPr algn="ctr" rtl="0" fontAlgn="ctr"/>
                      <a:r>
                        <a:rPr lang="en-IN" sz="1100" b="0" i="0" u="none" strike="noStrike">
                          <a:solidFill>
                            <a:srgbClr val="000000"/>
                          </a:solidFill>
                          <a:latin typeface="Calibri"/>
                        </a:rPr>
                        <a:t>12.500</a:t>
                      </a:r>
                    </a:p>
                  </a:txBody>
                  <a:tcPr marL="9525" marR="9525" marT="9525" marB="0" anchor="ctr"/>
                </a:tc>
                <a:tc>
                  <a:txBody>
                    <a:bodyPr/>
                    <a:lstStyle/>
                    <a:p>
                      <a:pPr algn="ctr" rtl="0" fontAlgn="ctr"/>
                      <a:r>
                        <a:rPr lang="en-IN" sz="1100" b="0" i="0" u="none" strike="noStrike">
                          <a:solidFill>
                            <a:srgbClr val="000000"/>
                          </a:solidFill>
                          <a:latin typeface="Calibri"/>
                        </a:rPr>
                        <a:t>43.1</a:t>
                      </a:r>
                    </a:p>
                  </a:txBody>
                  <a:tcPr marL="9525" marR="9525" marT="9525" marB="0" anchor="ctr"/>
                </a:tc>
              </a:tr>
              <a:tr h="244993">
                <a:tc>
                  <a:txBody>
                    <a:bodyPr/>
                    <a:lstStyle/>
                    <a:p>
                      <a:r>
                        <a:rPr lang="en-US" sz="1100" dirty="0" smtClean="0">
                          <a:latin typeface="Arial" pitchFamily="34" charset="0"/>
                          <a:cs typeface="Arial" pitchFamily="34" charset="0"/>
                        </a:rPr>
                        <a:t>17.</a:t>
                      </a:r>
                      <a:endParaRPr lang="en-IN" sz="1100" dirty="0">
                        <a:latin typeface="Arial" pitchFamily="34" charset="0"/>
                        <a:cs typeface="Arial" pitchFamily="34" charset="0"/>
                      </a:endParaRPr>
                    </a:p>
                  </a:txBody>
                  <a:tcPr/>
                </a:tc>
                <a:tc>
                  <a:txBody>
                    <a:bodyPr/>
                    <a:lstStyle/>
                    <a:p>
                      <a:r>
                        <a:rPr lang="en-US" sz="1100" dirty="0" smtClean="0">
                          <a:latin typeface="Arial" pitchFamily="34" charset="0"/>
                          <a:cs typeface="Arial" pitchFamily="34" charset="0"/>
                        </a:rPr>
                        <a:t>Telangana</a:t>
                      </a:r>
                      <a:endParaRPr lang="en-IN" sz="1100" dirty="0">
                        <a:latin typeface="Arial" pitchFamily="34" charset="0"/>
                        <a:cs typeface="Arial" pitchFamily="34" charset="0"/>
                      </a:endParaRPr>
                    </a:p>
                  </a:txBody>
                  <a:tcPr/>
                </a:tc>
                <a:tc>
                  <a:txBody>
                    <a:bodyPr/>
                    <a:lstStyle/>
                    <a:p>
                      <a:pPr algn="ctr" rtl="0" fontAlgn="ctr"/>
                      <a:r>
                        <a:rPr lang="en-IN" sz="1050" b="0" i="0" u="none" strike="noStrike">
                          <a:solidFill>
                            <a:srgbClr val="000000"/>
                          </a:solidFill>
                          <a:latin typeface="Calibri"/>
                        </a:rPr>
                        <a:t>554.312</a:t>
                      </a:r>
                    </a:p>
                  </a:txBody>
                  <a:tcPr marL="9525" marR="9525" marT="9525" marB="0" anchor="ctr"/>
                </a:tc>
                <a:tc>
                  <a:txBody>
                    <a:bodyPr/>
                    <a:lstStyle/>
                    <a:p>
                      <a:pPr algn="ctr" rtl="0" fontAlgn="ctr"/>
                      <a:r>
                        <a:rPr lang="en-IN" sz="1050" b="0" i="0" u="none" strike="noStrike" dirty="0">
                          <a:solidFill>
                            <a:srgbClr val="000000"/>
                          </a:solidFill>
                          <a:latin typeface="Calibri"/>
                        </a:rPr>
                        <a:t>943.726</a:t>
                      </a:r>
                    </a:p>
                  </a:txBody>
                  <a:tcPr marL="9525" marR="9525" marT="9525" marB="0" anchor="ctr"/>
                </a:tc>
                <a:tc>
                  <a:txBody>
                    <a:bodyPr/>
                    <a:lstStyle/>
                    <a:p>
                      <a:pPr algn="ctr" rtl="0" fontAlgn="ctr"/>
                      <a:r>
                        <a:rPr lang="en-IN" sz="1100" b="0" i="0" u="none" strike="noStrike" dirty="0" smtClean="0">
                          <a:solidFill>
                            <a:srgbClr val="000000"/>
                          </a:solidFill>
                          <a:latin typeface="Calibri"/>
                        </a:rPr>
                        <a:t>0</a:t>
                      </a:r>
                      <a:endParaRPr lang="en-IN" sz="1100" b="0" i="0" u="none" strike="noStrike" dirty="0">
                        <a:solidFill>
                          <a:srgbClr val="000000"/>
                        </a:solidFill>
                        <a:latin typeface="Calibri"/>
                      </a:endParaRPr>
                    </a:p>
                  </a:txBody>
                  <a:tcPr marL="9525" marR="9525" marT="9525" marB="0" anchor="ctr"/>
                </a:tc>
                <a:tc>
                  <a:txBody>
                    <a:bodyPr/>
                    <a:lstStyle/>
                    <a:p>
                      <a:pPr algn="ctr" rtl="0" fontAlgn="ctr"/>
                      <a:r>
                        <a:rPr lang="en-IN" sz="1100" b="0" i="0" u="none" strike="noStrike">
                          <a:solidFill>
                            <a:srgbClr val="000000"/>
                          </a:solidFill>
                          <a:latin typeface="Calibri"/>
                        </a:rPr>
                        <a:t>0</a:t>
                      </a:r>
                    </a:p>
                  </a:txBody>
                  <a:tcPr marL="9525" marR="9525" marT="9525" marB="0" anchor="ctr"/>
                </a:tc>
                <a:tc>
                  <a:txBody>
                    <a:bodyPr/>
                    <a:lstStyle/>
                    <a:p>
                      <a:pPr algn="ctr" rtl="0" fontAlgn="ctr"/>
                      <a:r>
                        <a:rPr lang="en-IN" sz="1100" b="0" i="0" u="none" strike="noStrike">
                          <a:solidFill>
                            <a:srgbClr val="000000"/>
                          </a:solidFill>
                          <a:latin typeface="Calibri"/>
                        </a:rPr>
                        <a:t>0.000</a:t>
                      </a:r>
                    </a:p>
                  </a:txBody>
                  <a:tcPr marL="9525" marR="9525" marT="9525" marB="0" anchor="ctr"/>
                </a:tc>
                <a:tc>
                  <a:txBody>
                    <a:bodyPr/>
                    <a:lstStyle/>
                    <a:p>
                      <a:pPr algn="ctr" rtl="0" fontAlgn="ctr"/>
                      <a:r>
                        <a:rPr lang="en-IN" sz="1100" b="0" i="0" u="none" strike="noStrike">
                          <a:solidFill>
                            <a:srgbClr val="000000"/>
                          </a:solidFill>
                          <a:latin typeface="Calibri"/>
                        </a:rPr>
                        <a:t>0.000</a:t>
                      </a:r>
                    </a:p>
                  </a:txBody>
                  <a:tcPr marL="9525" marR="9525" marT="9525" marB="0" anchor="ctr"/>
                </a:tc>
                <a:tc>
                  <a:txBody>
                    <a:bodyPr/>
                    <a:lstStyle/>
                    <a:p>
                      <a:pPr algn="ctr" rtl="0" fontAlgn="ctr"/>
                      <a:r>
                        <a:rPr lang="en-IN" sz="1100" b="0" i="0" u="none" strike="noStrike">
                          <a:solidFill>
                            <a:srgbClr val="000000"/>
                          </a:solidFill>
                          <a:latin typeface="Calibri"/>
                        </a:rPr>
                        <a:t>0.0</a:t>
                      </a:r>
                    </a:p>
                  </a:txBody>
                  <a:tcPr marL="9525" marR="9525" marT="9525" marB="0" anchor="ctr"/>
                </a:tc>
                <a:tc>
                  <a:txBody>
                    <a:bodyPr/>
                    <a:lstStyle/>
                    <a:p>
                      <a:pPr algn="ctr" rtl="0" fontAlgn="ctr"/>
                      <a:r>
                        <a:rPr lang="en-IN" sz="1000" b="0" i="0" u="none" strike="noStrike">
                          <a:solidFill>
                            <a:srgbClr val="000000"/>
                          </a:solidFill>
                          <a:latin typeface="Book Antiqua"/>
                        </a:rPr>
                        <a:t>…..</a:t>
                      </a:r>
                    </a:p>
                  </a:txBody>
                  <a:tcPr marL="9525" marR="9525" marT="9525" marB="0" anchor="ctr"/>
                </a:tc>
                <a:tc>
                  <a:txBody>
                    <a:bodyPr/>
                    <a:lstStyle/>
                    <a:p>
                      <a:pPr algn="ctr" rtl="0" fontAlgn="ctr"/>
                      <a:r>
                        <a:rPr lang="en-IN" sz="1100" b="0" i="0" u="none" strike="noStrike">
                          <a:solidFill>
                            <a:srgbClr val="000000"/>
                          </a:solidFill>
                          <a:latin typeface="Calibri"/>
                        </a:rPr>
                        <a:t>0.000</a:t>
                      </a:r>
                    </a:p>
                  </a:txBody>
                  <a:tcPr marL="9525" marR="9525" marT="9525" marB="0" anchor="ctr"/>
                </a:tc>
                <a:tc>
                  <a:txBody>
                    <a:bodyPr/>
                    <a:lstStyle/>
                    <a:p>
                      <a:pPr algn="ctr" rtl="0" fontAlgn="ctr"/>
                      <a:r>
                        <a:rPr lang="en-IN" sz="1100" b="0" i="0" u="none" strike="noStrike">
                          <a:solidFill>
                            <a:srgbClr val="000000"/>
                          </a:solidFill>
                          <a:latin typeface="Calibri"/>
                        </a:rPr>
                        <a:t>0.0</a:t>
                      </a:r>
                    </a:p>
                  </a:txBody>
                  <a:tcPr marL="9525" marR="9525" marT="9525" marB="0" anchor="ctr"/>
                </a:tc>
              </a:tr>
              <a:tr h="244993">
                <a:tc>
                  <a:txBody>
                    <a:bodyPr/>
                    <a:lstStyle/>
                    <a:p>
                      <a:r>
                        <a:rPr lang="en-US" sz="1100" dirty="0" smtClean="0">
                          <a:latin typeface="Arial" pitchFamily="34" charset="0"/>
                          <a:cs typeface="Arial" pitchFamily="34" charset="0"/>
                        </a:rPr>
                        <a:t>18.</a:t>
                      </a:r>
                      <a:endParaRPr lang="en-IN" sz="1100" dirty="0">
                        <a:latin typeface="Arial" pitchFamily="34" charset="0"/>
                        <a:cs typeface="Arial" pitchFamily="34" charset="0"/>
                      </a:endParaRPr>
                    </a:p>
                  </a:txBody>
                  <a:tcPr/>
                </a:tc>
                <a:tc>
                  <a:txBody>
                    <a:bodyPr/>
                    <a:lstStyle/>
                    <a:p>
                      <a:r>
                        <a:rPr lang="en-US" sz="1100" dirty="0" smtClean="0">
                          <a:latin typeface="Arial" pitchFamily="34" charset="0"/>
                          <a:cs typeface="Arial" pitchFamily="34" charset="0"/>
                        </a:rPr>
                        <a:t>Uttar Pradesh</a:t>
                      </a:r>
                      <a:endParaRPr lang="en-IN" sz="1100" dirty="0">
                        <a:latin typeface="Arial" pitchFamily="34" charset="0"/>
                        <a:cs typeface="Arial" pitchFamily="34" charset="0"/>
                      </a:endParaRPr>
                    </a:p>
                  </a:txBody>
                  <a:tcPr/>
                </a:tc>
                <a:tc>
                  <a:txBody>
                    <a:bodyPr/>
                    <a:lstStyle/>
                    <a:p>
                      <a:pPr algn="ctr" rtl="0" fontAlgn="ctr"/>
                      <a:r>
                        <a:rPr lang="en-IN" sz="1050" b="0" i="0" u="none" strike="noStrike">
                          <a:solidFill>
                            <a:srgbClr val="000000"/>
                          </a:solidFill>
                          <a:latin typeface="Calibri"/>
                        </a:rPr>
                        <a:t>524.381</a:t>
                      </a:r>
                    </a:p>
                  </a:txBody>
                  <a:tcPr marL="9525" marR="9525" marT="9525" marB="0" anchor="ctr"/>
                </a:tc>
                <a:tc>
                  <a:txBody>
                    <a:bodyPr/>
                    <a:lstStyle/>
                    <a:p>
                      <a:pPr algn="ctr" rtl="0" fontAlgn="ctr"/>
                      <a:r>
                        <a:rPr lang="en-IN" sz="1050" b="0" i="0" u="none" strike="noStrike" dirty="0">
                          <a:solidFill>
                            <a:srgbClr val="000000"/>
                          </a:solidFill>
                          <a:latin typeface="Calibri"/>
                        </a:rPr>
                        <a:t>926</a:t>
                      </a:r>
                    </a:p>
                  </a:txBody>
                  <a:tcPr marL="9525" marR="9525" marT="9525" marB="0" anchor="ctr"/>
                </a:tc>
                <a:tc>
                  <a:txBody>
                    <a:bodyPr/>
                    <a:lstStyle/>
                    <a:p>
                      <a:pPr algn="ctr" rtl="0" fontAlgn="ctr"/>
                      <a:r>
                        <a:rPr lang="en-IN" sz="1100" b="0" i="0" u="none" strike="noStrike" dirty="0" smtClean="0">
                          <a:solidFill>
                            <a:srgbClr val="000000"/>
                          </a:solidFill>
                          <a:latin typeface="Calibri"/>
                        </a:rPr>
                        <a:t>0</a:t>
                      </a:r>
                      <a:endParaRPr lang="en-IN" sz="1100" b="0" i="0" u="none" strike="noStrike" dirty="0">
                        <a:solidFill>
                          <a:srgbClr val="000000"/>
                        </a:solidFill>
                        <a:latin typeface="Calibri"/>
                      </a:endParaRPr>
                    </a:p>
                  </a:txBody>
                  <a:tcPr marL="9525" marR="9525" marT="9525" marB="0" anchor="ctr"/>
                </a:tc>
                <a:tc>
                  <a:txBody>
                    <a:bodyPr/>
                    <a:lstStyle/>
                    <a:p>
                      <a:pPr algn="ctr" rtl="0" fontAlgn="ctr"/>
                      <a:r>
                        <a:rPr lang="en-IN" sz="1100" b="0" i="0" u="none" strike="noStrike">
                          <a:solidFill>
                            <a:srgbClr val="000000"/>
                          </a:solidFill>
                          <a:latin typeface="Calibri"/>
                        </a:rPr>
                        <a:t>0</a:t>
                      </a:r>
                    </a:p>
                  </a:txBody>
                  <a:tcPr marL="9525" marR="9525" marT="9525" marB="0" anchor="ctr"/>
                </a:tc>
                <a:tc>
                  <a:txBody>
                    <a:bodyPr/>
                    <a:lstStyle/>
                    <a:p>
                      <a:pPr algn="ctr" rtl="0" fontAlgn="ctr"/>
                      <a:r>
                        <a:rPr lang="en-IN" sz="1100" b="0" i="0" u="none" strike="noStrike">
                          <a:solidFill>
                            <a:srgbClr val="000000"/>
                          </a:solidFill>
                          <a:latin typeface="Calibri"/>
                        </a:rPr>
                        <a:t>0.000</a:t>
                      </a:r>
                    </a:p>
                  </a:txBody>
                  <a:tcPr marL="9525" marR="9525" marT="9525" marB="0" anchor="ctr"/>
                </a:tc>
                <a:tc>
                  <a:txBody>
                    <a:bodyPr/>
                    <a:lstStyle/>
                    <a:p>
                      <a:pPr algn="ctr" rtl="0" fontAlgn="ctr"/>
                      <a:r>
                        <a:rPr lang="en-IN" sz="1100" b="0" i="0" u="none" strike="noStrike">
                          <a:solidFill>
                            <a:srgbClr val="000000"/>
                          </a:solidFill>
                          <a:latin typeface="Calibri"/>
                        </a:rPr>
                        <a:t>0.000</a:t>
                      </a:r>
                    </a:p>
                  </a:txBody>
                  <a:tcPr marL="9525" marR="9525" marT="9525" marB="0" anchor="ctr"/>
                </a:tc>
                <a:tc>
                  <a:txBody>
                    <a:bodyPr/>
                    <a:lstStyle/>
                    <a:p>
                      <a:pPr algn="ctr" rtl="0" fontAlgn="ctr"/>
                      <a:r>
                        <a:rPr lang="en-IN" sz="1100" b="0" i="0" u="none" strike="noStrike">
                          <a:solidFill>
                            <a:srgbClr val="000000"/>
                          </a:solidFill>
                          <a:latin typeface="Calibri"/>
                        </a:rPr>
                        <a:t>0.0</a:t>
                      </a:r>
                    </a:p>
                  </a:txBody>
                  <a:tcPr marL="9525" marR="9525" marT="9525" marB="0" anchor="ctr"/>
                </a:tc>
                <a:tc>
                  <a:txBody>
                    <a:bodyPr/>
                    <a:lstStyle/>
                    <a:p>
                      <a:pPr algn="ctr" rtl="0" fontAlgn="ctr"/>
                      <a:r>
                        <a:rPr lang="en-IN" sz="1000" b="0" i="0" u="none" strike="noStrike">
                          <a:solidFill>
                            <a:srgbClr val="000000"/>
                          </a:solidFill>
                          <a:latin typeface="Book Antiqua"/>
                        </a:rPr>
                        <a:t>…..</a:t>
                      </a:r>
                    </a:p>
                  </a:txBody>
                  <a:tcPr marL="9525" marR="9525" marT="9525" marB="0" anchor="ctr"/>
                </a:tc>
                <a:tc>
                  <a:txBody>
                    <a:bodyPr/>
                    <a:lstStyle/>
                    <a:p>
                      <a:pPr algn="ctr" rtl="0" fontAlgn="ctr"/>
                      <a:r>
                        <a:rPr lang="en-IN" sz="1100" b="0" i="0" u="none" strike="noStrike">
                          <a:solidFill>
                            <a:srgbClr val="000000"/>
                          </a:solidFill>
                          <a:latin typeface="Calibri"/>
                        </a:rPr>
                        <a:t>0.000</a:t>
                      </a:r>
                    </a:p>
                  </a:txBody>
                  <a:tcPr marL="9525" marR="9525" marT="9525" marB="0" anchor="ctr"/>
                </a:tc>
                <a:tc>
                  <a:txBody>
                    <a:bodyPr/>
                    <a:lstStyle/>
                    <a:p>
                      <a:pPr algn="ctr" rtl="0" fontAlgn="ctr"/>
                      <a:r>
                        <a:rPr lang="en-IN" sz="1100" b="0" i="0" u="none" strike="noStrike">
                          <a:solidFill>
                            <a:srgbClr val="000000"/>
                          </a:solidFill>
                          <a:latin typeface="Calibri"/>
                        </a:rPr>
                        <a:t>0.0</a:t>
                      </a:r>
                    </a:p>
                  </a:txBody>
                  <a:tcPr marL="9525" marR="9525" marT="9525" marB="0" anchor="ctr"/>
                </a:tc>
              </a:tr>
              <a:tr h="244993">
                <a:tc>
                  <a:txBody>
                    <a:bodyPr/>
                    <a:lstStyle/>
                    <a:p>
                      <a:endParaRPr lang="en-IN" sz="1100" b="1" dirty="0">
                        <a:latin typeface="Arial" pitchFamily="34" charset="0"/>
                        <a:cs typeface="Arial" pitchFamily="34" charset="0"/>
                      </a:endParaRPr>
                    </a:p>
                  </a:txBody>
                  <a:tcPr/>
                </a:tc>
                <a:tc>
                  <a:txBody>
                    <a:bodyPr/>
                    <a:lstStyle/>
                    <a:p>
                      <a:r>
                        <a:rPr lang="en-US" sz="1100" b="1" dirty="0" smtClean="0">
                          <a:latin typeface="Arial" pitchFamily="34" charset="0"/>
                          <a:cs typeface="Arial" pitchFamily="34" charset="0"/>
                        </a:rPr>
                        <a:t>Total</a:t>
                      </a:r>
                      <a:endParaRPr lang="en-IN" sz="1100" b="1" dirty="0">
                        <a:latin typeface="Arial" pitchFamily="34" charset="0"/>
                        <a:cs typeface="Arial" pitchFamily="34" charset="0"/>
                      </a:endParaRPr>
                    </a:p>
                  </a:txBody>
                  <a:tcPr anchor="ctr"/>
                </a:tc>
                <a:tc>
                  <a:txBody>
                    <a:bodyPr/>
                    <a:lstStyle/>
                    <a:p>
                      <a:pPr algn="ctr" rtl="0" fontAlgn="ctr"/>
                      <a:r>
                        <a:rPr lang="en-IN" sz="1050" b="1" i="0" u="none" strike="noStrike">
                          <a:solidFill>
                            <a:srgbClr val="000000"/>
                          </a:solidFill>
                          <a:latin typeface="Calibri"/>
                        </a:rPr>
                        <a:t>4240.061</a:t>
                      </a:r>
                    </a:p>
                  </a:txBody>
                  <a:tcPr marL="9525" marR="9525" marT="9525" marB="0" anchor="ctr"/>
                </a:tc>
                <a:tc>
                  <a:txBody>
                    <a:bodyPr/>
                    <a:lstStyle/>
                    <a:p>
                      <a:pPr algn="ctr" rtl="0" fontAlgn="ctr"/>
                      <a:r>
                        <a:rPr lang="en-IN" sz="1050" b="1" i="0" u="none" strike="noStrike" dirty="0">
                          <a:solidFill>
                            <a:srgbClr val="000000"/>
                          </a:solidFill>
                          <a:latin typeface="Calibri"/>
                        </a:rPr>
                        <a:t>8077.874</a:t>
                      </a:r>
                    </a:p>
                  </a:txBody>
                  <a:tcPr marL="9525" marR="9525" marT="9525" marB="0" anchor="ctr"/>
                </a:tc>
                <a:tc>
                  <a:txBody>
                    <a:bodyPr/>
                    <a:lstStyle/>
                    <a:p>
                      <a:pPr algn="ctr" fontAlgn="ctr"/>
                      <a:r>
                        <a:rPr lang="en-IN" sz="1100" b="0" i="0" u="none" strike="noStrike" dirty="0">
                          <a:solidFill>
                            <a:srgbClr val="000000"/>
                          </a:solidFill>
                          <a:latin typeface="Calibri"/>
                        </a:rPr>
                        <a:t>853.956</a:t>
                      </a:r>
                    </a:p>
                  </a:txBody>
                  <a:tcPr marL="9525" marR="9525" marT="9525" marB="0" anchor="ctr"/>
                </a:tc>
                <a:tc>
                  <a:txBody>
                    <a:bodyPr/>
                    <a:lstStyle/>
                    <a:p>
                      <a:pPr algn="ctr" fontAlgn="b"/>
                      <a:r>
                        <a:rPr lang="en-IN" sz="1100" b="0" i="0" u="none" strike="noStrike" dirty="0">
                          <a:solidFill>
                            <a:srgbClr val="000000"/>
                          </a:solidFill>
                          <a:latin typeface="Calibri"/>
                        </a:rPr>
                        <a:t>601.599</a:t>
                      </a:r>
                    </a:p>
                  </a:txBody>
                  <a:tcPr marL="9525" marR="9525" marT="9525" marB="0" anchor="ctr"/>
                </a:tc>
                <a:tc>
                  <a:txBody>
                    <a:bodyPr/>
                    <a:lstStyle/>
                    <a:p>
                      <a:pPr algn="ctr" fontAlgn="b"/>
                      <a:r>
                        <a:rPr lang="en-IN" sz="1100" b="0" i="0" u="none" strike="noStrike" dirty="0">
                          <a:solidFill>
                            <a:srgbClr val="000000"/>
                          </a:solidFill>
                          <a:latin typeface="Calibri"/>
                        </a:rPr>
                        <a:t>332.080</a:t>
                      </a:r>
                    </a:p>
                  </a:txBody>
                  <a:tcPr marL="9525" marR="9525" marT="9525" marB="0" anchor="ctr"/>
                </a:tc>
                <a:tc>
                  <a:txBody>
                    <a:bodyPr/>
                    <a:lstStyle/>
                    <a:p>
                      <a:pPr algn="ctr" fontAlgn="b"/>
                      <a:r>
                        <a:rPr lang="en-IN" sz="1100" b="0" i="0" u="none" strike="noStrike" dirty="0">
                          <a:solidFill>
                            <a:srgbClr val="000000"/>
                          </a:solidFill>
                          <a:latin typeface="Calibri"/>
                        </a:rPr>
                        <a:t>933.674</a:t>
                      </a:r>
                    </a:p>
                  </a:txBody>
                  <a:tcPr marL="9525" marR="9525" marT="9525" marB="0" anchor="ctr"/>
                </a:tc>
                <a:tc>
                  <a:txBody>
                    <a:bodyPr/>
                    <a:lstStyle/>
                    <a:p>
                      <a:pPr algn="ctr" rtl="0" fontAlgn="ctr"/>
                      <a:r>
                        <a:rPr lang="en-IN" sz="1100" b="0" i="0" u="none" strike="noStrike" dirty="0">
                          <a:solidFill>
                            <a:srgbClr val="000000"/>
                          </a:solidFill>
                          <a:latin typeface="Calibri"/>
                        </a:rPr>
                        <a:t>22.1</a:t>
                      </a:r>
                    </a:p>
                  </a:txBody>
                  <a:tcPr marL="9525" marR="9525" marT="9525" marB="0" anchor="ctr"/>
                </a:tc>
                <a:tc>
                  <a:txBody>
                    <a:bodyPr/>
                    <a:lstStyle/>
                    <a:p>
                      <a:pPr algn="ctr" fontAlgn="b"/>
                      <a:r>
                        <a:rPr lang="en-IN" sz="1100" b="0" i="0" u="none" strike="noStrike" dirty="0">
                          <a:solidFill>
                            <a:srgbClr val="000000"/>
                          </a:solidFill>
                          <a:latin typeface="Calibri"/>
                        </a:rPr>
                        <a:t>480.353</a:t>
                      </a:r>
                    </a:p>
                  </a:txBody>
                  <a:tcPr marL="9525" marR="9525" marT="9525" marB="0" anchor="ctr"/>
                </a:tc>
                <a:tc>
                  <a:txBody>
                    <a:bodyPr/>
                    <a:lstStyle/>
                    <a:p>
                      <a:pPr algn="ctr" fontAlgn="b"/>
                      <a:r>
                        <a:rPr lang="en-IN" sz="1100" b="0" i="0" u="none" strike="noStrike" dirty="0">
                          <a:solidFill>
                            <a:srgbClr val="000000"/>
                          </a:solidFill>
                          <a:latin typeface="Calibri"/>
                        </a:rPr>
                        <a:t>621.369</a:t>
                      </a:r>
                    </a:p>
                  </a:txBody>
                  <a:tcPr marL="9525" marR="9525" marT="9525" marB="0" anchor="ctr"/>
                </a:tc>
                <a:tc>
                  <a:txBody>
                    <a:bodyPr/>
                    <a:lstStyle/>
                    <a:p>
                      <a:pPr algn="ctr" rtl="0" fontAlgn="ctr"/>
                      <a:r>
                        <a:rPr lang="en-IN" sz="1100" b="0" i="0" u="none" strike="noStrike" dirty="0">
                          <a:solidFill>
                            <a:srgbClr val="000000"/>
                          </a:solidFill>
                          <a:latin typeface="Calibri"/>
                        </a:rPr>
                        <a:t>26.0</a:t>
                      </a:r>
                    </a:p>
                  </a:txBody>
                  <a:tcPr marL="9525" marR="9525" marT="9525" marB="0" anchor="ct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5668</TotalTime>
  <Words>1841</Words>
  <Application>Microsoft Office PowerPoint</Application>
  <PresentationFormat>On-screen Show (4:3)</PresentationFormat>
  <Paragraphs>542</Paragraphs>
  <Slides>21</Slides>
  <Notes>1</Notes>
  <HiddenSlides>0</HiddenSlides>
  <MMClips>0</MMClips>
  <ScaleCrop>false</ScaleCrop>
  <HeadingPairs>
    <vt:vector size="4" baseType="variant">
      <vt:variant>
        <vt:lpstr>Theme</vt:lpstr>
      </vt:variant>
      <vt:variant>
        <vt:i4>2</vt:i4>
      </vt:variant>
      <vt:variant>
        <vt:lpstr>Slide Titles</vt:lpstr>
      </vt:variant>
      <vt:variant>
        <vt:i4>21</vt:i4>
      </vt:variant>
    </vt:vector>
  </HeadingPairs>
  <TitlesOfParts>
    <vt:vector size="23" baseType="lpstr">
      <vt:lpstr>Office Theme</vt:lpstr>
      <vt:lpstr>1_Office Theme</vt:lpstr>
      <vt:lpstr>Slide 1</vt:lpstr>
      <vt:lpstr>PMKSY-  Status of CADWM Projects:</vt:lpstr>
      <vt:lpstr>CADWM: 99 Prioritized Projects of AIBP</vt:lpstr>
      <vt:lpstr> Status - Contd..</vt:lpstr>
      <vt:lpstr>CADWM: Frontal States with 80% (physical/ financial) coverage in 99 Projects Scheme</vt:lpstr>
      <vt:lpstr>PMKSY-  Status of CADWM Projects - Contd..</vt:lpstr>
      <vt:lpstr>PMKSY-  Status of CADWM Projects - Contd..</vt:lpstr>
      <vt:lpstr>Physical &amp; Financial Progress of CADWM works</vt:lpstr>
      <vt:lpstr>Physical &amp; Financial Progress of CADWM works- contd.</vt:lpstr>
      <vt:lpstr>Financial Progress of CADWM works- contd.</vt:lpstr>
      <vt:lpstr>Financial Progress of CADWM works- contd.</vt:lpstr>
      <vt:lpstr>Monitoring of CADWM works</vt:lpstr>
      <vt:lpstr>Field Channels</vt:lpstr>
      <vt:lpstr>CADWM Progress- Reasons for Delay</vt:lpstr>
      <vt:lpstr>Slide 15</vt:lpstr>
      <vt:lpstr>INTRODUCTION</vt:lpstr>
      <vt:lpstr>Role Management</vt:lpstr>
      <vt:lpstr> Modular Framework</vt:lpstr>
      <vt:lpstr> Report Generation</vt:lpstr>
      <vt:lpstr>CADWM-IS    UPGRADATION</vt:lpstr>
      <vt:lpstr>Slide 21</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CADWM Programme</dc:title>
  <dc:creator>hp</dc:creator>
  <cp:lastModifiedBy>Ramesh Bisht</cp:lastModifiedBy>
  <cp:revision>471</cp:revision>
  <dcterms:created xsi:type="dcterms:W3CDTF">2016-10-19T12:14:51Z</dcterms:created>
  <dcterms:modified xsi:type="dcterms:W3CDTF">2018-03-13T03:42:16Z</dcterms:modified>
</cp:coreProperties>
</file>