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265" r:id="rId3"/>
    <p:sldId id="270" r:id="rId4"/>
    <p:sldId id="271" r:id="rId5"/>
    <p:sldId id="272" r:id="rId6"/>
    <p:sldId id="276" r:id="rId7"/>
    <p:sldId id="277" r:id="rId8"/>
    <p:sldId id="273" r:id="rId9"/>
    <p:sldId id="274" r:id="rId10"/>
    <p:sldId id="278" r:id="rId11"/>
    <p:sldId id="279" r:id="rId12"/>
    <p:sldId id="275" r:id="rId13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33CC"/>
    <a:srgbClr val="00CC00"/>
    <a:srgbClr val="FFCC00"/>
    <a:srgbClr val="CCCC00"/>
    <a:srgbClr val="0066CC"/>
    <a:srgbClr val="000080"/>
    <a:srgbClr val="00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>
      <p:cViewPr varScale="1">
        <p:scale>
          <a:sx n="122" d="100"/>
          <a:sy n="122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>
                <a:latin typeface="Times New Roman" pitchFamily="18" charset="0"/>
              </a:defRPr>
            </a:lvl1pPr>
          </a:lstStyle>
          <a:p>
            <a:fld id="{CD6A44B1-F173-4849-9640-5A34FEA682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2" tIns="46692" rIns="93382" bIns="46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/>
            </a:lvl1pPr>
          </a:lstStyle>
          <a:p>
            <a:fld id="{22D29FEF-1299-44E6-A89D-15287ECDD47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7030A0"/>
                </a:solidFill>
              </a:rPr>
              <a:t>Earthen field channels difficult to maintain, permanent not much feasible.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9FEF-1299-44E6-A89D-15287ECDD4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1371600"/>
            <a:ext cx="6477000" cy="1905000"/>
          </a:xfrm>
        </p:spPr>
        <p:txBody>
          <a:bodyPr anchor="b"/>
          <a:lstStyle>
            <a:lvl1pPr algn="ctr"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352800"/>
            <a:ext cx="6477000" cy="457200"/>
          </a:xfrm>
          <a:ln w="12700"/>
        </p:spPr>
        <p:txBody>
          <a:bodyPr lIns="91440" tIns="0" rIns="91440" bIns="0"/>
          <a:lstStyle>
            <a:lvl1pPr marL="0" indent="0" algn="ctr">
              <a:spcBef>
                <a:spcPct val="0"/>
              </a:spcBef>
              <a:buClrTx/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48AF39-7E91-4B49-931E-B5C2145D6B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7D4BC-CE3F-4A64-A64C-152101F42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4600" y="819150"/>
            <a:ext cx="1447800" cy="4819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819150"/>
            <a:ext cx="4191000" cy="4819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14CF2-33CD-4EE6-9599-5BE1C41DA0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45554-A361-4647-91CD-13831BD64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576BE-52C3-47F4-B1E2-4FEA5C71F5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3260F-4470-413F-B3B3-66719D5B0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8CC19-6B2E-45F7-90CB-075E2D3A9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AEDF2-CC97-47D5-9DE2-FCB9FE0F91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B6F29-7709-4BC9-8733-2691D6B17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3F27D-137E-4211-A6D9-39B7B8504B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28920-AEF0-4B13-B7E2-7226B1403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819150"/>
            <a:ext cx="579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752600"/>
            <a:ext cx="5791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A5219477-7963-4679-8021-B88A31710D4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200">
          <a:solidFill>
            <a:schemeClr val="bg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000">
          <a:solidFill>
            <a:schemeClr val="bg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chemeClr val="bg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Rectangle 3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Challenges Encountered in CAD Implementation</a:t>
            </a:r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Ashok </a:t>
            </a:r>
            <a:r>
              <a:rPr lang="en-US" dirty="0" err="1"/>
              <a:t>Goel</a:t>
            </a:r>
            <a:r>
              <a:rPr lang="en-US" dirty="0"/>
              <a:t>, Chief Engineer, </a:t>
            </a:r>
          </a:p>
          <a:p>
            <a:r>
              <a:rPr lang="en-US" dirty="0"/>
              <a:t>Yamuna Basin </a:t>
            </a:r>
            <a:r>
              <a:rPr lang="en-US" dirty="0" err="1"/>
              <a:t>Organisation</a:t>
            </a:r>
            <a:r>
              <a:rPr lang="en-US" dirty="0"/>
              <a:t>, CWC, </a:t>
            </a:r>
          </a:p>
          <a:p>
            <a:r>
              <a:rPr lang="en-US" dirty="0"/>
              <a:t>New Delhi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19300" y="457200"/>
            <a:ext cx="5791200" cy="5334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Way Forward - 2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32885"/>
            <a:ext cx="7848600" cy="4114800"/>
          </a:xfrm>
        </p:spPr>
        <p:txBody>
          <a:bodyPr/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More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</a:rPr>
              <a:t>Sanchore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 models.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sz="2800" b="1" dirty="0">
                <a:solidFill>
                  <a:srgbClr val="0033CC"/>
                </a:solidFill>
              </a:rPr>
              <a:t>Re-orient of agriculture research – would interest agriculturists also.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Development of linkages with ground water, grey water and traditional structures, etc.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33CC"/>
                </a:solidFill>
              </a:rPr>
              <a:t>f.    Area specific approach</a:t>
            </a:r>
          </a:p>
          <a:p>
            <a:pPr marL="457200" indent="-457200">
              <a:buAutoNum type="alphaLcPeriod" startAt="7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Develop integrated peri-urban irrigation to promote planned wastewater irrigation.</a:t>
            </a:r>
          </a:p>
          <a:p>
            <a:pPr marL="457200" indent="-457200">
              <a:buAutoNum type="alphaLcPeriod" startAt="7"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LcPeriod" startAt="3"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69490"/>
            <a:ext cx="5791200" cy="5334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Way Forward - 3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467600" cy="4114800"/>
          </a:xfrm>
        </p:spPr>
        <p:txBody>
          <a:bodyPr/>
          <a:lstStyle/>
          <a:p>
            <a:pPr marL="457200" indent="-457200">
              <a:buFont typeface="+mj-lt"/>
              <a:buAutoNum type="alphaLcPeriod" startAt="8"/>
            </a:pPr>
            <a:r>
              <a:rPr lang="en-US" sz="2800" b="1" dirty="0">
                <a:solidFill>
                  <a:srgbClr val="0033CC"/>
                </a:solidFill>
              </a:rPr>
              <a:t>Cluster solar power – for CADWM use.</a:t>
            </a:r>
          </a:p>
          <a:p>
            <a:pPr marL="457200" indent="-457200">
              <a:buFont typeface="+mj-lt"/>
              <a:buAutoNum type="alphaLcPeriod" startAt="8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Preference in CADWM based on availability of Type II irrigation facility and gap data, instead of traditional.</a:t>
            </a:r>
          </a:p>
          <a:p>
            <a:pPr marL="457200" indent="-457200">
              <a:buFont typeface="+mj-lt"/>
              <a:buAutoNum type="alphaLcPeriod" startAt="8"/>
            </a:pPr>
            <a:r>
              <a:rPr lang="en-US" sz="2800" b="1" dirty="0">
                <a:solidFill>
                  <a:srgbClr val="0033CC"/>
                </a:solidFill>
              </a:rPr>
              <a:t>Greater role required in financial management, but checks to be strengthened.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477FBF2-A15B-46D1-A859-1F3EBC375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5554-A361-4647-91CD-13831BD64E6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619652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267200"/>
            <a:ext cx="5791200" cy="1447800"/>
          </a:xfrm>
        </p:spPr>
        <p:txBody>
          <a:bodyPr/>
          <a:lstStyle/>
          <a:p>
            <a:pPr algn="ctr">
              <a:buNone/>
            </a:pPr>
            <a:r>
              <a:rPr lang="en-US" sz="8000" dirty="0"/>
              <a:t>Thank You</a:t>
            </a:r>
          </a:p>
        </p:txBody>
      </p:sp>
      <p:pic>
        <p:nvPicPr>
          <p:cNvPr id="22535" name="Picture 7" descr="farmer1"/>
          <p:cNvPicPr>
            <a:picLocks noChangeAspect="1" noChangeArrowheads="1"/>
          </p:cNvPicPr>
          <p:nvPr/>
        </p:nvPicPr>
        <p:blipFill>
          <a:blip r:embed="rId2"/>
          <a:srcRect t="16776"/>
          <a:stretch>
            <a:fillRect/>
          </a:stretch>
        </p:blipFill>
        <p:spPr bwMode="auto">
          <a:xfrm>
            <a:off x="1905000" y="1219200"/>
            <a:ext cx="5480115" cy="3024188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7030A0"/>
                </a:solidFill>
              </a:rPr>
              <a:t>Inherent Shortcomings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Practical Difficulties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Way Forward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5791200" cy="533400"/>
          </a:xfrm>
        </p:spPr>
        <p:txBody>
          <a:bodyPr/>
          <a:lstStyle/>
          <a:p>
            <a:r>
              <a:rPr lang="en-US" dirty="0"/>
              <a:t>Inherent Shortcomings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066800"/>
            <a:ext cx="7543800" cy="4648200"/>
          </a:xfrm>
        </p:spPr>
        <p:txBody>
          <a:bodyPr/>
          <a:lstStyle/>
          <a:p>
            <a:pPr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Two distinct patterns in Irrigation:</a:t>
            </a: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Type I : </a:t>
            </a:r>
            <a:r>
              <a:rPr lang="en-US" dirty="0">
                <a:solidFill>
                  <a:srgbClr val="7030A0"/>
                </a:solidFill>
              </a:rPr>
              <a:t>Typically based on Govt. constructed, owned, and operated structures as Major/ Medium/ Minor Irrigation Projects, and traditional structures.  </a:t>
            </a: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Type II:  </a:t>
            </a:r>
            <a:r>
              <a:rPr lang="en-US" dirty="0">
                <a:solidFill>
                  <a:srgbClr val="7030A0"/>
                </a:solidFill>
              </a:rPr>
              <a:t>Privately owned ponds, tube wells or lifting from water bodies/ rivers/ canals. </a:t>
            </a: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Wherever possible, farmers have gone for Type II irrigation, even if Type I is available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Inherent Shortcomings - 2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 l="31330" t="26525" r="32251" b="47542"/>
          <a:stretch>
            <a:fillRect/>
          </a:stretch>
        </p:blipFill>
        <p:spPr bwMode="auto">
          <a:xfrm>
            <a:off x="228600" y="1524000"/>
            <a:ext cx="8606118" cy="434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81000" y="5867400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7030A0"/>
                </a:solidFill>
              </a:rPr>
              <a:t>Thus, in its present form, CAD&amp;WM is not able to meet out the wish list of farmers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0833" t="18667" r="32083" b="8000"/>
          <a:stretch>
            <a:fillRect/>
          </a:stretch>
        </p:blipFill>
        <p:spPr bwMode="auto">
          <a:xfrm>
            <a:off x="7664334" y="0"/>
            <a:ext cx="1479666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urved Down Arrow 5"/>
          <p:cNvSpPr/>
          <p:nvPr/>
        </p:nvSpPr>
        <p:spPr>
          <a:xfrm flipH="1">
            <a:off x="6553200" y="533400"/>
            <a:ext cx="1066800" cy="6096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5791200" cy="533400"/>
          </a:xfrm>
        </p:spPr>
        <p:txBody>
          <a:bodyPr/>
          <a:lstStyle/>
          <a:p>
            <a:r>
              <a:rPr lang="en-US" sz="2800" dirty="0">
                <a:solidFill>
                  <a:srgbClr val="0066CC"/>
                </a:solidFill>
              </a:rPr>
              <a:t>Inherent Shortcomings - 3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696200" cy="45720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CCCC00"/>
                </a:solidFill>
              </a:rPr>
              <a:t>                   </a:t>
            </a:r>
            <a:r>
              <a:rPr lang="en-US" sz="2800" b="1" dirty="0">
                <a:solidFill>
                  <a:srgbClr val="CCCC00"/>
                </a:solidFill>
              </a:rPr>
              <a:t>Key Issues relevant to CADWM:</a:t>
            </a:r>
            <a:endParaRPr lang="en-US" b="1" dirty="0">
              <a:solidFill>
                <a:srgbClr val="CCCC00"/>
              </a:solidFill>
            </a:endParaRPr>
          </a:p>
          <a:p>
            <a:r>
              <a:rPr lang="en-US" sz="3200" b="1" dirty="0">
                <a:solidFill>
                  <a:srgbClr val="7030A0"/>
                </a:solidFill>
              </a:rPr>
              <a:t>Tail inequalities </a:t>
            </a:r>
            <a:r>
              <a:rPr lang="en-US" sz="3200" b="1" dirty="0"/>
              <a:t>–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 WUAs, Volumetric measurement, more stable channels.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Irrigation bureaucracy </a:t>
            </a:r>
            <a:r>
              <a:rPr lang="en-US" sz="3200" b="1" dirty="0"/>
              <a:t>– </a:t>
            </a:r>
            <a:r>
              <a:rPr lang="en-US" sz="3200" b="1" dirty="0">
                <a:solidFill>
                  <a:srgbClr val="FF0000"/>
                </a:solidFill>
              </a:rPr>
              <a:t>In no-man’s land between Irrigation and agriculture </a:t>
            </a:r>
            <a:r>
              <a:rPr lang="en-US" sz="3200" b="1" dirty="0" err="1">
                <a:solidFill>
                  <a:srgbClr val="FF0000"/>
                </a:solidFill>
              </a:rPr>
              <a:t>deptt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 – WUAs to scale up.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Unsuited for Micro irrigation </a:t>
            </a:r>
            <a:r>
              <a:rPr lang="en-US" sz="3200" b="1" dirty="0"/>
              <a:t>-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Entire project can be designed like that.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5791200" cy="533400"/>
          </a:xfrm>
        </p:spPr>
        <p:txBody>
          <a:bodyPr/>
          <a:lstStyle/>
          <a:p>
            <a:r>
              <a:rPr lang="en-US" sz="2800" dirty="0">
                <a:solidFill>
                  <a:srgbClr val="00B0F0"/>
                </a:solidFill>
              </a:rPr>
              <a:t>Inherent Shortcomings - 4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696200" cy="45720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CCCC00"/>
                </a:solidFill>
              </a:rPr>
              <a:t>                   </a:t>
            </a:r>
            <a:r>
              <a:rPr lang="en-US" sz="2800" b="1" dirty="0">
                <a:solidFill>
                  <a:srgbClr val="CCCC00"/>
                </a:solidFill>
              </a:rPr>
              <a:t>Key Issues </a:t>
            </a:r>
            <a:r>
              <a:rPr lang="en-US" sz="2800" b="1" i="1" dirty="0" err="1">
                <a:solidFill>
                  <a:srgbClr val="CCCC00"/>
                </a:solidFill>
              </a:rPr>
              <a:t>contd</a:t>
            </a:r>
            <a:r>
              <a:rPr lang="en-US" sz="2800" b="1" i="1" dirty="0">
                <a:solidFill>
                  <a:srgbClr val="CCCC00"/>
                </a:solidFill>
              </a:rPr>
              <a:t>…</a:t>
            </a:r>
            <a:r>
              <a:rPr lang="en-US" sz="2800" b="1" dirty="0">
                <a:solidFill>
                  <a:srgbClr val="CCCC00"/>
                </a:solidFill>
              </a:rPr>
              <a:t>:</a:t>
            </a:r>
            <a:endParaRPr lang="en-US" b="1" dirty="0">
              <a:solidFill>
                <a:srgbClr val="CCCC00"/>
              </a:solidFill>
            </a:endParaRPr>
          </a:p>
          <a:p>
            <a:r>
              <a:rPr lang="en-US" sz="2800" b="1" dirty="0">
                <a:solidFill>
                  <a:srgbClr val="7030A0"/>
                </a:solidFill>
              </a:rPr>
              <a:t>On-farm deliveries from time to time, not on demand – impact on crop quality and productivity </a:t>
            </a:r>
            <a:r>
              <a:rPr lang="en-US" sz="2800" b="1" dirty="0"/>
              <a:t>- 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Agriculture research to be re-oriented</a:t>
            </a:r>
          </a:p>
          <a:p>
            <a:r>
              <a:rPr lang="en-US" sz="2800" b="1" dirty="0">
                <a:solidFill>
                  <a:srgbClr val="7030A0"/>
                </a:solidFill>
              </a:rPr>
              <a:t>Cropping pattern as per water availability, against requirement of vice-versa </a:t>
            </a:r>
            <a:r>
              <a:rPr lang="en-US" sz="2800" b="1" dirty="0"/>
              <a:t>–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better integration in CADWM</a:t>
            </a:r>
          </a:p>
          <a:p>
            <a:r>
              <a:rPr lang="en-US" sz="2800" b="1" dirty="0">
                <a:solidFill>
                  <a:srgbClr val="7030A0"/>
                </a:solidFill>
              </a:rPr>
              <a:t>No linkages for grey water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– Possible</a:t>
            </a:r>
            <a:r>
              <a:rPr lang="en-US" sz="2800" b="1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5791200" cy="53340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Practical Difficulties - 1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219200"/>
            <a:ext cx="7162800" cy="4572000"/>
          </a:xfrm>
        </p:spPr>
        <p:txBody>
          <a:bodyPr/>
          <a:lstStyle/>
          <a:p>
            <a:pPr marL="457200" indent="-457200">
              <a:buAutoNum type="alphaLcPeriod"/>
            </a:pPr>
            <a:r>
              <a:rPr lang="en-US" b="1" dirty="0" err="1">
                <a:solidFill>
                  <a:srgbClr val="7030A0"/>
                </a:solidFill>
              </a:rPr>
              <a:t>Pari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Passu</a:t>
            </a:r>
            <a:r>
              <a:rPr lang="en-US" b="1" dirty="0">
                <a:solidFill>
                  <a:srgbClr val="7030A0"/>
                </a:solidFill>
              </a:rPr>
              <a:t> implementation </a:t>
            </a:r>
            <a:r>
              <a:rPr lang="en-US" dirty="0"/>
              <a:t>– </a:t>
            </a:r>
            <a:r>
              <a:rPr lang="en-US" b="1" dirty="0">
                <a:solidFill>
                  <a:srgbClr val="FF0066"/>
                </a:solidFill>
              </a:rPr>
              <a:t>Less viable. Farmer shall part with his precious land only after seeing water in the nearby canal. </a:t>
            </a:r>
          </a:p>
          <a:p>
            <a:pPr marL="457200" indent="-457200">
              <a:buAutoNum type="alphaLcPeriod"/>
            </a:pPr>
            <a:r>
              <a:rPr lang="en-US" b="1" dirty="0">
                <a:solidFill>
                  <a:srgbClr val="7030A0"/>
                </a:solidFill>
              </a:rPr>
              <a:t>Limited working season –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Mechanisation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pipelines. </a:t>
            </a:r>
          </a:p>
          <a:p>
            <a:pPr marL="457200" indent="-457200">
              <a:buAutoNum type="alphaLcPeriod"/>
            </a:pPr>
            <a:r>
              <a:rPr lang="en-US" b="1" dirty="0" err="1">
                <a:solidFill>
                  <a:srgbClr val="7030A0"/>
                </a:solidFill>
              </a:rPr>
              <a:t>Pani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Panchayats</a:t>
            </a:r>
            <a:r>
              <a:rPr lang="en-US" b="1" dirty="0">
                <a:solidFill>
                  <a:srgbClr val="7030A0"/>
                </a:solidFill>
              </a:rPr>
              <a:t> or WUAs prone to muscle and money power – </a:t>
            </a:r>
            <a:r>
              <a:rPr lang="en-US" b="1" dirty="0">
                <a:solidFill>
                  <a:srgbClr val="FF0066"/>
                </a:solidFill>
              </a:rPr>
              <a:t>percept of an authority imposed from above.</a:t>
            </a:r>
          </a:p>
          <a:p>
            <a:pPr marL="457200" indent="-457200">
              <a:buAutoNum type="alphaLcPeriod"/>
            </a:pPr>
            <a:r>
              <a:rPr lang="en-US" b="1" dirty="0">
                <a:solidFill>
                  <a:srgbClr val="7030A0"/>
                </a:solidFill>
              </a:rPr>
              <a:t>Limited implementation capabilities of WUAs – </a:t>
            </a:r>
            <a:r>
              <a:rPr lang="en-US" b="1" dirty="0">
                <a:solidFill>
                  <a:srgbClr val="FF0066"/>
                </a:solidFill>
              </a:rPr>
              <a:t>progress at snail’s pace.</a:t>
            </a:r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5791200" cy="53340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Practical Difficulties - 2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7162800" cy="525780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b="1" dirty="0">
                <a:solidFill>
                  <a:srgbClr val="7030A0"/>
                </a:solidFill>
              </a:rPr>
              <a:t>e. </a:t>
            </a:r>
            <a:r>
              <a:rPr lang="en-US" sz="2800" b="1" dirty="0">
                <a:solidFill>
                  <a:srgbClr val="7030A0"/>
                </a:solidFill>
              </a:rPr>
              <a:t>Earthen field channels difficult to maintain. </a:t>
            </a:r>
            <a:r>
              <a:rPr lang="en-US" sz="2800" b="1" dirty="0">
                <a:solidFill>
                  <a:srgbClr val="FF0066"/>
                </a:solidFill>
              </a:rPr>
              <a:t>No central scheme for R&amp;M</a:t>
            </a:r>
            <a:r>
              <a:rPr lang="en-US" sz="2800" b="1" dirty="0">
                <a:solidFill>
                  <a:srgbClr val="7030A0"/>
                </a:solidFill>
              </a:rPr>
              <a:t>. </a:t>
            </a:r>
          </a:p>
          <a:p>
            <a:pPr marL="457200" indent="-457200">
              <a:buAutoNum type="alphaLcPeriod" startAt="6"/>
            </a:pPr>
            <a:r>
              <a:rPr lang="en-US" sz="2800" b="1" dirty="0">
                <a:solidFill>
                  <a:srgbClr val="7030A0"/>
                </a:solidFill>
              </a:rPr>
              <a:t>Area specific challenges require out-of-the-box solutions (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eg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Bandhies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, spring management, ice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stupas</a:t>
            </a:r>
            <a:r>
              <a:rPr lang="en-US" sz="2800" b="1" dirty="0">
                <a:solidFill>
                  <a:srgbClr val="7030A0"/>
                </a:solidFill>
              </a:rPr>
              <a:t>).</a:t>
            </a:r>
          </a:p>
          <a:p>
            <a:pPr marL="457200" indent="-457200">
              <a:buAutoNum type="alphaLcPeriod" startAt="6"/>
            </a:pPr>
            <a:r>
              <a:rPr lang="en-US" sz="2800" b="1" dirty="0">
                <a:solidFill>
                  <a:srgbClr val="7030A0"/>
                </a:solidFill>
              </a:rPr>
              <a:t>Farm to field – </a:t>
            </a:r>
            <a:r>
              <a:rPr lang="en-US" sz="2800" b="1" dirty="0">
                <a:solidFill>
                  <a:srgbClr val="FF0000"/>
                </a:solidFill>
              </a:rPr>
              <a:t>WUAs in-capable</a:t>
            </a:r>
            <a:r>
              <a:rPr lang="en-US" sz="2800" b="1" dirty="0">
                <a:solidFill>
                  <a:srgbClr val="7030A0"/>
                </a:solidFill>
              </a:rPr>
              <a:t>. </a:t>
            </a:r>
          </a:p>
          <a:p>
            <a:pPr marL="457200" indent="-457200">
              <a:buAutoNum type="alphaLcPeriod" startAt="6"/>
            </a:pPr>
            <a:r>
              <a:rPr lang="en-US" sz="2800" b="1" dirty="0">
                <a:solidFill>
                  <a:srgbClr val="7030A0"/>
                </a:solidFill>
              </a:rPr>
              <a:t>WUAs in no-man’s land between </a:t>
            </a:r>
            <a:r>
              <a:rPr lang="en-US" sz="2800" b="1" dirty="0">
                <a:solidFill>
                  <a:srgbClr val="00CC00"/>
                </a:solidFill>
              </a:rPr>
              <a:t>bored Agriculturists </a:t>
            </a:r>
            <a:r>
              <a:rPr lang="en-US" sz="2800" b="1" dirty="0">
                <a:solidFill>
                  <a:srgbClr val="7030A0"/>
                </a:solidFill>
              </a:rPr>
              <a:t>and </a:t>
            </a:r>
            <a:r>
              <a:rPr lang="en-US" sz="2800" b="1" dirty="0">
                <a:solidFill>
                  <a:srgbClr val="0070C0"/>
                </a:solidFill>
              </a:rPr>
              <a:t>indifferent </a:t>
            </a:r>
            <a:r>
              <a:rPr lang="en-US" sz="2800" b="1" dirty="0" err="1">
                <a:solidFill>
                  <a:srgbClr val="0070C0"/>
                </a:solidFill>
              </a:rPr>
              <a:t>Irrigationists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Way Forward -1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352550"/>
            <a:ext cx="7315200" cy="4419600"/>
          </a:xfrm>
        </p:spPr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WUAs, Volumetric measurement, more stable channels. </a:t>
            </a:r>
          </a:p>
          <a:p>
            <a:pPr marL="457200" indent="-457200">
              <a:buFont typeface="+mj-lt"/>
              <a:buAutoNum type="alphaLcPeriod"/>
            </a:pPr>
            <a:r>
              <a:rPr lang="en-US" b="1" dirty="0">
                <a:solidFill>
                  <a:srgbClr val="0033CC"/>
                </a:solidFill>
              </a:rPr>
              <a:t>WUAs to grow upwards.</a:t>
            </a:r>
          </a:p>
          <a:p>
            <a:pPr marL="0" indent="0">
              <a:buNone/>
            </a:pPr>
            <a:endParaRPr lang="en-US" b="1" dirty="0">
              <a:solidFill>
                <a:srgbClr val="0033CC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33CC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33CC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33CC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33CC"/>
              </a:solidFill>
            </a:endParaRPr>
          </a:p>
          <a:p>
            <a:pPr marL="457200" indent="-457200">
              <a:buFont typeface="+mj-lt"/>
              <a:buAutoNum type="alphaLcPeriod" startAt="7"/>
            </a:pPr>
            <a:endParaRPr lang="en-US" b="1" dirty="0">
              <a:solidFill>
                <a:srgbClr val="0033CC"/>
              </a:solidFill>
            </a:endParaRPr>
          </a:p>
          <a:p>
            <a:pPr marL="457200" indent="-457200">
              <a:buFont typeface="+mj-lt"/>
              <a:buAutoNum type="alphaLcPeriod" startAt="7"/>
            </a:pPr>
            <a:endParaRPr lang="en-US" b="1" dirty="0">
              <a:solidFill>
                <a:srgbClr val="0033CC"/>
              </a:solidFill>
            </a:endParaRPr>
          </a:p>
          <a:p>
            <a:pPr marL="457200" indent="-457200">
              <a:buFont typeface="+mj-lt"/>
              <a:buAutoNum type="alphaLcPeriod" startAt="7"/>
            </a:pPr>
            <a:endParaRPr lang="en-US" b="1" dirty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A29D541-EC51-4BB3-9683-7F9144393D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33" t="26285" r="34166" b="33695"/>
          <a:stretch/>
        </p:blipFill>
        <p:spPr>
          <a:xfrm>
            <a:off x="2285999" y="3048000"/>
            <a:ext cx="4969933" cy="344072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tf01018437">
  <a:themeElements>
    <a:clrScheme name="Default Design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tf01018437</Template>
  <TotalTime>622</TotalTime>
  <Words>482</Words>
  <Application>Microsoft Office PowerPoint</Application>
  <PresentationFormat>On-screen Show (4:3)</PresentationFormat>
  <Paragraphs>71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tf01018437</vt:lpstr>
      <vt:lpstr>Challenges Encountered in CAD Implementation</vt:lpstr>
      <vt:lpstr>Agenda</vt:lpstr>
      <vt:lpstr>Inherent Shortcomings - 1</vt:lpstr>
      <vt:lpstr>Inherent Shortcomings - 2</vt:lpstr>
      <vt:lpstr>Inherent Shortcomings - 3</vt:lpstr>
      <vt:lpstr>Inherent Shortcomings - 4</vt:lpstr>
      <vt:lpstr>Practical Difficulties - 1</vt:lpstr>
      <vt:lpstr>Practical Difficulties - 2</vt:lpstr>
      <vt:lpstr>Way Forward -1</vt:lpstr>
      <vt:lpstr>Way Forward - 2</vt:lpstr>
      <vt:lpstr>Way Forward - 3</vt:lpstr>
      <vt:lpstr>Slide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Encountered in CAD Implementation</dc:title>
  <dc:creator>CEYBO</dc:creator>
  <cp:lastModifiedBy>CEYBO</cp:lastModifiedBy>
  <cp:revision>100</cp:revision>
  <cp:lastPrinted>1601-01-01T00:00:00Z</cp:lastPrinted>
  <dcterms:created xsi:type="dcterms:W3CDTF">2018-03-07T06:26:17Z</dcterms:created>
  <dcterms:modified xsi:type="dcterms:W3CDTF">2018-03-12T09:25:18Z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TC010184371033</vt:lpwstr>
  </property>
</Properties>
</file>