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18"/>
  </p:notesMasterIdLst>
  <p:sldIdLst>
    <p:sldId id="300" r:id="rId2"/>
    <p:sldId id="315" r:id="rId3"/>
    <p:sldId id="303" r:id="rId4"/>
    <p:sldId id="305" r:id="rId5"/>
    <p:sldId id="306" r:id="rId6"/>
    <p:sldId id="307" r:id="rId7"/>
    <p:sldId id="308" r:id="rId8"/>
    <p:sldId id="316" r:id="rId9"/>
    <p:sldId id="324" r:id="rId10"/>
    <p:sldId id="325" r:id="rId11"/>
    <p:sldId id="317" r:id="rId12"/>
    <p:sldId id="320" r:id="rId13"/>
    <p:sldId id="321" r:id="rId14"/>
    <p:sldId id="309" r:id="rId15"/>
    <p:sldId id="310" r:id="rId16"/>
    <p:sldId id="32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4" d="100"/>
          <a:sy n="104" d="100"/>
        </p:scale>
        <p:origin x="-9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MoWR\Water%20Demand.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17874920807366"/>
          <c:y val="0.17561122047244093"/>
          <c:w val="0.85663357297729092"/>
          <c:h val="0.68455052493438329"/>
        </c:manualLayout>
      </c:layout>
      <c:scatterChart>
        <c:scatterStyle val="lineMarker"/>
        <c:varyColors val="0"/>
        <c:ser>
          <c:idx val="0"/>
          <c:order val="0"/>
          <c:tx>
            <c:strRef>
              <c:f>Sheet2!$C$4</c:f>
              <c:strCache>
                <c:ptCount val="1"/>
                <c:pt idx="0">
                  <c:v>m3/year</c:v>
                </c:pt>
              </c:strCache>
            </c:strRef>
          </c:tx>
          <c:spPr>
            <a:ln w="63500">
              <a:solidFill>
                <a:schemeClr val="accent1"/>
              </a:solidFill>
            </a:ln>
          </c:spPr>
          <c:marker>
            <c:spPr>
              <a:solidFill>
                <a:srgbClr val="002060"/>
              </a:solidFill>
            </c:spPr>
          </c:marker>
          <c:dLbls>
            <c:spPr>
              <a:noFill/>
              <a:ln>
                <a:noFill/>
              </a:ln>
              <a:effectLst/>
            </c:spPr>
            <c:txPr>
              <a:bodyPr/>
              <a:lstStyle/>
              <a:p>
                <a:pPr>
                  <a:defRPr lang="en-IN" sz="12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xVal>
            <c:numRef>
              <c:f>Sheet2!$B$5:$B$10</c:f>
              <c:numCache>
                <c:formatCode>General</c:formatCode>
                <c:ptCount val="6"/>
                <c:pt idx="0">
                  <c:v>1951</c:v>
                </c:pt>
                <c:pt idx="1">
                  <c:v>1991</c:v>
                </c:pt>
                <c:pt idx="2">
                  <c:v>2001</c:v>
                </c:pt>
                <c:pt idx="3">
                  <c:v>2011</c:v>
                </c:pt>
                <c:pt idx="4">
                  <c:v>2025</c:v>
                </c:pt>
                <c:pt idx="5">
                  <c:v>2050</c:v>
                </c:pt>
              </c:numCache>
            </c:numRef>
          </c:xVal>
          <c:yVal>
            <c:numRef>
              <c:f>Sheet2!$C$5:$C$10</c:f>
              <c:numCache>
                <c:formatCode>General</c:formatCode>
                <c:ptCount val="6"/>
                <c:pt idx="0">
                  <c:v>5177</c:v>
                </c:pt>
                <c:pt idx="1">
                  <c:v>2209</c:v>
                </c:pt>
                <c:pt idx="2">
                  <c:v>1820</c:v>
                </c:pt>
                <c:pt idx="3">
                  <c:v>1545</c:v>
                </c:pt>
                <c:pt idx="4">
                  <c:v>1341</c:v>
                </c:pt>
                <c:pt idx="5">
                  <c:v>1140</c:v>
                </c:pt>
              </c:numCache>
            </c:numRef>
          </c:yVal>
          <c:smooth val="0"/>
        </c:ser>
        <c:ser>
          <c:idx val="1"/>
          <c:order val="1"/>
          <c:tx>
            <c:strRef>
              <c:f>Sheet2!$D$4</c:f>
              <c:strCache>
                <c:ptCount val="1"/>
                <c:pt idx="0">
                  <c:v>m3/year</c:v>
                </c:pt>
              </c:strCache>
            </c:strRef>
          </c:tx>
          <c:spPr>
            <a:ln>
              <a:solidFill>
                <a:srgbClr val="FFC000"/>
              </a:solidFill>
            </a:ln>
          </c:spPr>
          <c:marker>
            <c:symbol val="none"/>
          </c:marker>
          <c:xVal>
            <c:numRef>
              <c:f>Sheet2!$B$5:$B$10</c:f>
              <c:numCache>
                <c:formatCode>General</c:formatCode>
                <c:ptCount val="6"/>
                <c:pt idx="0">
                  <c:v>1951</c:v>
                </c:pt>
                <c:pt idx="1">
                  <c:v>1991</c:v>
                </c:pt>
                <c:pt idx="2">
                  <c:v>2001</c:v>
                </c:pt>
                <c:pt idx="3">
                  <c:v>2011</c:v>
                </c:pt>
                <c:pt idx="4">
                  <c:v>2025</c:v>
                </c:pt>
                <c:pt idx="5">
                  <c:v>2050</c:v>
                </c:pt>
              </c:numCache>
            </c:numRef>
          </c:xVal>
          <c:yVal>
            <c:numRef>
              <c:f>Sheet2!$D$5:$D$10</c:f>
              <c:numCache>
                <c:formatCode>General</c:formatCode>
                <c:ptCount val="6"/>
                <c:pt idx="0">
                  <c:v>1700</c:v>
                </c:pt>
                <c:pt idx="1">
                  <c:v>1700</c:v>
                </c:pt>
                <c:pt idx="2">
                  <c:v>1700</c:v>
                </c:pt>
                <c:pt idx="3">
                  <c:v>1700</c:v>
                </c:pt>
                <c:pt idx="4">
                  <c:v>1700</c:v>
                </c:pt>
                <c:pt idx="5">
                  <c:v>1700</c:v>
                </c:pt>
              </c:numCache>
            </c:numRef>
          </c:yVal>
          <c:smooth val="0"/>
        </c:ser>
        <c:ser>
          <c:idx val="2"/>
          <c:order val="2"/>
          <c:tx>
            <c:strRef>
              <c:f>Sheet2!$E$4</c:f>
              <c:strCache>
                <c:ptCount val="1"/>
                <c:pt idx="0">
                  <c:v>m3/year</c:v>
                </c:pt>
              </c:strCache>
            </c:strRef>
          </c:tx>
          <c:spPr>
            <a:ln>
              <a:solidFill>
                <a:srgbClr val="FF0000"/>
              </a:solidFill>
            </a:ln>
          </c:spPr>
          <c:marker>
            <c:symbol val="none"/>
          </c:marker>
          <c:xVal>
            <c:numRef>
              <c:f>Sheet2!$B$5:$B$10</c:f>
              <c:numCache>
                <c:formatCode>General</c:formatCode>
                <c:ptCount val="6"/>
                <c:pt idx="0">
                  <c:v>1951</c:v>
                </c:pt>
                <c:pt idx="1">
                  <c:v>1991</c:v>
                </c:pt>
                <c:pt idx="2">
                  <c:v>2001</c:v>
                </c:pt>
                <c:pt idx="3">
                  <c:v>2011</c:v>
                </c:pt>
                <c:pt idx="4">
                  <c:v>2025</c:v>
                </c:pt>
                <c:pt idx="5">
                  <c:v>2050</c:v>
                </c:pt>
              </c:numCache>
            </c:numRef>
          </c:xVal>
          <c:yVal>
            <c:numRef>
              <c:f>Sheet2!$E$5:$E$10</c:f>
              <c:numCache>
                <c:formatCode>General</c:formatCode>
                <c:ptCount val="6"/>
                <c:pt idx="0">
                  <c:v>1000</c:v>
                </c:pt>
                <c:pt idx="1">
                  <c:v>1000</c:v>
                </c:pt>
                <c:pt idx="2">
                  <c:v>1000</c:v>
                </c:pt>
                <c:pt idx="3">
                  <c:v>1000</c:v>
                </c:pt>
                <c:pt idx="4">
                  <c:v>1000</c:v>
                </c:pt>
                <c:pt idx="5">
                  <c:v>1000</c:v>
                </c:pt>
              </c:numCache>
            </c:numRef>
          </c:yVal>
          <c:smooth val="0"/>
        </c:ser>
        <c:dLbls>
          <c:showLegendKey val="0"/>
          <c:showVal val="0"/>
          <c:showCatName val="0"/>
          <c:showSerName val="0"/>
          <c:showPercent val="0"/>
          <c:showBubbleSize val="0"/>
        </c:dLbls>
        <c:axId val="76907264"/>
        <c:axId val="76908800"/>
      </c:scatterChart>
      <c:valAx>
        <c:axId val="76907264"/>
        <c:scaling>
          <c:orientation val="minMax"/>
          <c:max val="2061"/>
          <c:min val="1951"/>
        </c:scaling>
        <c:delete val="0"/>
        <c:axPos val="b"/>
        <c:majorGridlines/>
        <c:numFmt formatCode="General" sourceLinked="1"/>
        <c:majorTickMark val="out"/>
        <c:minorTickMark val="none"/>
        <c:tickLblPos val="nextTo"/>
        <c:txPr>
          <a:bodyPr rot="-5400000" vert="horz"/>
          <a:lstStyle/>
          <a:p>
            <a:pPr>
              <a:defRPr lang="en-IN" sz="1200" b="1" baseline="0"/>
            </a:pPr>
            <a:endParaRPr lang="en-US"/>
          </a:p>
        </c:txPr>
        <c:crossAx val="76908800"/>
        <c:crosses val="autoZero"/>
        <c:crossBetween val="midCat"/>
        <c:majorUnit val="10"/>
        <c:minorUnit val="2"/>
      </c:valAx>
      <c:valAx>
        <c:axId val="76908800"/>
        <c:scaling>
          <c:orientation val="minMax"/>
        </c:scaling>
        <c:delete val="0"/>
        <c:axPos val="l"/>
        <c:majorGridlines/>
        <c:numFmt formatCode="General" sourceLinked="1"/>
        <c:majorTickMark val="out"/>
        <c:minorTickMark val="none"/>
        <c:tickLblPos val="nextTo"/>
        <c:txPr>
          <a:bodyPr/>
          <a:lstStyle/>
          <a:p>
            <a:pPr>
              <a:defRPr lang="en-IN" sz="1400" b="1"/>
            </a:pPr>
            <a:endParaRPr lang="en-US"/>
          </a:p>
        </c:txPr>
        <c:crossAx val="76907264"/>
        <c:crosses val="autoZero"/>
        <c:crossBetween val="midCat"/>
      </c:valAx>
    </c:plotArea>
    <c:plotVisOnly val="1"/>
    <c:dispBlanksAs val="gap"/>
    <c:showDLblsOverMax val="0"/>
  </c:chart>
  <c:spPr>
    <a:solidFill>
      <a:srgbClr val="ADCAAD">
        <a:lumMod val="20000"/>
        <a:lumOff val="80000"/>
      </a:srgbClr>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940482581722901"/>
          <c:y val="5.907261592301051E-2"/>
          <c:w val="0.84384120734909562"/>
          <c:h val="0.40826432986199307"/>
        </c:manualLayout>
      </c:layout>
      <c:barChart>
        <c:barDir val="col"/>
        <c:grouping val="clustered"/>
        <c:varyColors val="0"/>
        <c:ser>
          <c:idx val="0"/>
          <c:order val="0"/>
          <c:invertIfNegative val="0"/>
          <c:dLbls>
            <c:spPr>
              <a:noFill/>
              <a:ln>
                <a:noFill/>
              </a:ln>
              <a:effectLst/>
            </c:spPr>
            <c:txPr>
              <a:bodyPr/>
              <a:lstStyle/>
              <a:p>
                <a:pPr>
                  <a:defRPr lang="en-IN"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Sheet1!$B$2:$B$10</c:f>
              <c:strCache>
                <c:ptCount val="9"/>
                <c:pt idx="0">
                  <c:v>Brazil</c:v>
                </c:pt>
                <c:pt idx="1">
                  <c:v>Australia</c:v>
                </c:pt>
                <c:pt idx="2">
                  <c:v>USA</c:v>
                </c:pt>
                <c:pt idx="3">
                  <c:v>Bangladesh</c:v>
                </c:pt>
                <c:pt idx="4">
                  <c:v>France</c:v>
                </c:pt>
                <c:pt idx="5">
                  <c:v>UK</c:v>
                </c:pt>
                <c:pt idx="6">
                  <c:v>China</c:v>
                </c:pt>
                <c:pt idx="7">
                  <c:v>India</c:v>
                </c:pt>
                <c:pt idx="8">
                  <c:v>Pakistan</c:v>
                </c:pt>
              </c:strCache>
            </c:strRef>
          </c:cat>
          <c:val>
            <c:numRef>
              <c:f>Sheet1!$C$2:$C$10</c:f>
              <c:numCache>
                <c:formatCode>General</c:formatCode>
                <c:ptCount val="9"/>
                <c:pt idx="0">
                  <c:v>41865</c:v>
                </c:pt>
                <c:pt idx="1">
                  <c:v>21764</c:v>
                </c:pt>
                <c:pt idx="2">
                  <c:v>9802</c:v>
                </c:pt>
                <c:pt idx="3">
                  <c:v>8153</c:v>
                </c:pt>
                <c:pt idx="4">
                  <c:v>3343</c:v>
                </c:pt>
                <c:pt idx="5">
                  <c:v>2346</c:v>
                </c:pt>
                <c:pt idx="6">
                  <c:v>2060</c:v>
                </c:pt>
                <c:pt idx="7">
                  <c:v>1545</c:v>
                </c:pt>
                <c:pt idx="8">
                  <c:v>1396</c:v>
                </c:pt>
              </c:numCache>
            </c:numRef>
          </c:val>
        </c:ser>
        <c:dLbls>
          <c:showLegendKey val="0"/>
          <c:showVal val="0"/>
          <c:showCatName val="0"/>
          <c:showSerName val="0"/>
          <c:showPercent val="0"/>
          <c:showBubbleSize val="0"/>
        </c:dLbls>
        <c:gapWidth val="150"/>
        <c:axId val="77535488"/>
        <c:axId val="77541376"/>
      </c:barChart>
      <c:catAx>
        <c:axId val="77535488"/>
        <c:scaling>
          <c:orientation val="minMax"/>
        </c:scaling>
        <c:delete val="0"/>
        <c:axPos val="b"/>
        <c:numFmt formatCode="General" sourceLinked="0"/>
        <c:majorTickMark val="out"/>
        <c:minorTickMark val="none"/>
        <c:tickLblPos val="nextTo"/>
        <c:txPr>
          <a:bodyPr/>
          <a:lstStyle/>
          <a:p>
            <a:pPr>
              <a:defRPr lang="en-IN" sz="1200" b="1"/>
            </a:pPr>
            <a:endParaRPr lang="en-US"/>
          </a:p>
        </c:txPr>
        <c:crossAx val="77541376"/>
        <c:crosses val="autoZero"/>
        <c:auto val="1"/>
        <c:lblAlgn val="ctr"/>
        <c:lblOffset val="100"/>
        <c:noMultiLvlLbl val="0"/>
      </c:catAx>
      <c:valAx>
        <c:axId val="77541376"/>
        <c:scaling>
          <c:orientation val="minMax"/>
        </c:scaling>
        <c:delete val="0"/>
        <c:axPos val="l"/>
        <c:majorGridlines/>
        <c:numFmt formatCode="General" sourceLinked="1"/>
        <c:majorTickMark val="out"/>
        <c:minorTickMark val="none"/>
        <c:tickLblPos val="nextTo"/>
        <c:txPr>
          <a:bodyPr/>
          <a:lstStyle/>
          <a:p>
            <a:pPr>
              <a:defRPr lang="en-IN" sz="1200" b="1"/>
            </a:pPr>
            <a:endParaRPr lang="en-US"/>
          </a:p>
        </c:txPr>
        <c:crossAx val="77535488"/>
        <c:crosses val="autoZero"/>
        <c:crossBetween val="between"/>
      </c:valAx>
    </c:plotArea>
    <c:plotVisOnly val="1"/>
    <c:dispBlanksAs val="gap"/>
    <c:showDLblsOverMax val="0"/>
  </c:chart>
  <c:spPr>
    <a:solidFill>
      <a:srgbClr val="ADCAAD"/>
    </a:solidFill>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7225B3-6DF7-4494-BAE6-9F51565E3BD5}" type="datetimeFigureOut">
              <a:rPr lang="en-US" smtClean="0"/>
              <a:t>3/13/2018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CFDCA8-F9DD-4569-AD02-98EE5029F74A}" type="slidenum">
              <a:rPr lang="en-US" smtClean="0"/>
              <a:t>‹#›</a:t>
            </a:fld>
            <a:endParaRPr lang="en-US"/>
          </a:p>
        </p:txBody>
      </p:sp>
    </p:spTree>
    <p:extLst>
      <p:ext uri="{BB962C8B-B14F-4D97-AF65-F5344CB8AC3E}">
        <p14:creationId xmlns:p14="http://schemas.microsoft.com/office/powerpoint/2010/main" val="3348319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3/13/2018</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3/13/2018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3/13/2018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3/13/2018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3/13/2018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3/13/2018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3/13/2018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3/13/2018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3/13/2018</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6464" y="1219200"/>
            <a:ext cx="7391400" cy="116955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500" dirty="0" smtClean="0"/>
              <a:t>CADWM </a:t>
            </a:r>
            <a:r>
              <a:rPr lang="en-US" sz="3500" dirty="0" err="1" smtClean="0"/>
              <a:t>Programme</a:t>
            </a:r>
            <a:r>
              <a:rPr lang="en-US" sz="3500" dirty="0" smtClean="0"/>
              <a:t> and Present Day Challenges </a:t>
            </a:r>
            <a:endParaRPr lang="en-US" sz="3500" dirty="0"/>
          </a:p>
        </p:txBody>
      </p:sp>
      <p:cxnSp>
        <p:nvCxnSpPr>
          <p:cNvPr id="5" name="Straight Connector 4"/>
          <p:cNvCxnSpPr/>
          <p:nvPr/>
        </p:nvCxnSpPr>
        <p:spPr>
          <a:xfrm flipV="1">
            <a:off x="1429512" y="3288792"/>
            <a:ext cx="7367016" cy="76200"/>
          </a:xfrm>
          <a:prstGeom prst="line">
            <a:avLst/>
          </a:prstGeom>
        </p:spPr>
        <p:style>
          <a:lnRef idx="3">
            <a:schemeClr val="accent6"/>
          </a:lnRef>
          <a:fillRef idx="0">
            <a:schemeClr val="accent6"/>
          </a:fillRef>
          <a:effectRef idx="2">
            <a:schemeClr val="accent6"/>
          </a:effectRef>
          <a:fontRef idx="minor">
            <a:schemeClr val="tx1"/>
          </a:fontRef>
        </p:style>
      </p:cxnSp>
      <p:sp>
        <p:nvSpPr>
          <p:cNvPr id="6" name="TextBox 5"/>
          <p:cNvSpPr txBox="1"/>
          <p:nvPr/>
        </p:nvSpPr>
        <p:spPr>
          <a:xfrm>
            <a:off x="4818888" y="3524498"/>
            <a:ext cx="3977640"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b="1" dirty="0" err="1" smtClean="0">
                <a:solidFill>
                  <a:schemeClr val="accent5">
                    <a:lumMod val="75000"/>
                  </a:schemeClr>
                </a:solidFill>
                <a:latin typeface="Cambria" pitchFamily="18" charset="0"/>
              </a:rPr>
              <a:t>Avinash</a:t>
            </a:r>
            <a:r>
              <a:rPr lang="en-US" sz="2000" b="1" dirty="0" smtClean="0">
                <a:solidFill>
                  <a:schemeClr val="accent5">
                    <a:lumMod val="75000"/>
                  </a:schemeClr>
                </a:solidFill>
                <a:latin typeface="Cambria" pitchFamily="18" charset="0"/>
              </a:rPr>
              <a:t> Mishra </a:t>
            </a:r>
          </a:p>
          <a:p>
            <a:r>
              <a:rPr lang="en-US" sz="2000" b="1" dirty="0" smtClean="0">
                <a:solidFill>
                  <a:schemeClr val="accent5">
                    <a:lumMod val="75000"/>
                  </a:schemeClr>
                </a:solidFill>
                <a:latin typeface="Cambria" pitchFamily="18" charset="0"/>
              </a:rPr>
              <a:t>Jt. Adviser (WR &amp; LR)</a:t>
            </a:r>
          </a:p>
          <a:p>
            <a:r>
              <a:rPr lang="en-US" sz="2000" b="1" dirty="0" smtClean="0">
                <a:solidFill>
                  <a:schemeClr val="accent5">
                    <a:lumMod val="75000"/>
                  </a:schemeClr>
                </a:solidFill>
                <a:latin typeface="Cambria" pitchFamily="18" charset="0"/>
              </a:rPr>
              <a:t>NITI   </a:t>
            </a:r>
            <a:r>
              <a:rPr lang="en-US" sz="2000" b="1" dirty="0" smtClean="0">
                <a:solidFill>
                  <a:schemeClr val="accent5">
                    <a:lumMod val="75000"/>
                  </a:schemeClr>
                </a:solidFill>
                <a:latin typeface="Cambria" pitchFamily="18" charset="0"/>
              </a:rPr>
              <a:t>Aayog</a:t>
            </a:r>
          </a:p>
          <a:p>
            <a:endParaRPr lang="en-US" sz="2000" b="1" dirty="0" smtClean="0">
              <a:solidFill>
                <a:schemeClr val="accent5">
                  <a:lumMod val="75000"/>
                </a:schemeClr>
              </a:solidFill>
              <a:latin typeface="Cambria" pitchFamily="18" charset="0"/>
            </a:endParaRPr>
          </a:p>
          <a:p>
            <a:r>
              <a:rPr lang="en-US" sz="2000" b="1" dirty="0" smtClean="0">
                <a:solidFill>
                  <a:schemeClr val="accent5">
                    <a:lumMod val="75000"/>
                  </a:schemeClr>
                </a:solidFill>
                <a:latin typeface="Cambria" pitchFamily="18" charset="0"/>
              </a:rPr>
              <a:t> </a:t>
            </a:r>
            <a:endParaRPr lang="en-US" sz="2000" b="1" dirty="0" smtClean="0">
              <a:solidFill>
                <a:schemeClr val="accent5">
                  <a:lumMod val="75000"/>
                </a:schemeClr>
              </a:solidFill>
              <a:latin typeface="Cambria" pitchFamily="18" charset="0"/>
            </a:endParaRPr>
          </a:p>
          <a:p>
            <a:endParaRPr lang="en-US" sz="2000" b="1" dirty="0">
              <a:solidFill>
                <a:schemeClr val="accent5">
                  <a:lumMod val="75000"/>
                </a:schemeClr>
              </a:solidFill>
              <a:latin typeface="Cambria" pitchFamily="18" charset="0"/>
            </a:endParaRPr>
          </a:p>
          <a:p>
            <a:r>
              <a:rPr lang="en-US" sz="2000" b="1" dirty="0" smtClean="0">
                <a:solidFill>
                  <a:schemeClr val="accent5">
                    <a:lumMod val="75000"/>
                  </a:schemeClr>
                </a:solidFill>
                <a:latin typeface="Cambria" pitchFamily="18" charset="0"/>
              </a:rPr>
              <a:t>13.03.2018</a:t>
            </a:r>
            <a:endParaRPr lang="en-US" sz="2000" b="1" dirty="0">
              <a:solidFill>
                <a:schemeClr val="accent5">
                  <a:lumMod val="75000"/>
                </a:schemeClr>
              </a:solidFill>
              <a:latin typeface="Cambria"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6464" y="3524498"/>
            <a:ext cx="3392424" cy="226106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5128" y="228600"/>
            <a:ext cx="7391400" cy="990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9512" y="2362200"/>
            <a:ext cx="7388352" cy="838200"/>
          </a:xfrm>
          <a:prstGeom prst="rect">
            <a:avLst/>
          </a:prstGeom>
        </p:spPr>
      </p:pic>
    </p:spTree>
    <p:extLst>
      <p:ext uri="{BB962C8B-B14F-4D97-AF65-F5344CB8AC3E}">
        <p14:creationId xmlns:p14="http://schemas.microsoft.com/office/powerpoint/2010/main" val="1447655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a:solidFill>
            <a:schemeClr val="accent1">
              <a:lumMod val="20000"/>
              <a:lumOff val="80000"/>
            </a:schemeClr>
          </a:solidFill>
        </p:spPr>
        <p:style>
          <a:lnRef idx="0">
            <a:schemeClr val="accent5"/>
          </a:lnRef>
          <a:fillRef idx="3">
            <a:schemeClr val="accent5"/>
          </a:fillRef>
          <a:effectRef idx="3">
            <a:schemeClr val="accent5"/>
          </a:effectRef>
          <a:fontRef idx="minor">
            <a:schemeClr val="lt1"/>
          </a:fontRef>
        </p:style>
        <p:txBody>
          <a:bodyPr>
            <a:normAutofit/>
          </a:bodyPr>
          <a:lstStyle/>
          <a:p>
            <a:pPr algn="ctr"/>
            <a:r>
              <a:rPr lang="en-US" sz="3200" dirty="0">
                <a:solidFill>
                  <a:schemeClr val="tx1"/>
                </a:solidFill>
              </a:rPr>
              <a:t>Components under CAD </a:t>
            </a:r>
            <a:r>
              <a:rPr lang="en-US" sz="3200" dirty="0" err="1">
                <a:solidFill>
                  <a:schemeClr val="tx1"/>
                </a:solidFill>
              </a:rPr>
              <a:t>Programme</a:t>
            </a:r>
            <a:r>
              <a:rPr lang="en-US" sz="3200" dirty="0">
                <a:solidFill>
                  <a:schemeClr val="tx1"/>
                </a:solidFill>
              </a:rPr>
              <a:t> </a:t>
            </a:r>
          </a:p>
        </p:txBody>
      </p:sp>
      <p:sp>
        <p:nvSpPr>
          <p:cNvPr id="3" name="Content Placeholder 2"/>
          <p:cNvSpPr>
            <a:spLocks noGrp="1"/>
          </p:cNvSpPr>
          <p:nvPr>
            <p:ph idx="1"/>
          </p:nvPr>
        </p:nvSpPr>
        <p:spPr>
          <a:xfrm>
            <a:off x="1435608" y="1143000"/>
            <a:ext cx="7498080" cy="5105400"/>
          </a:xfrm>
          <a:effectLst>
            <a:glow rad="63500">
              <a:schemeClr val="accent1">
                <a:satMod val="175000"/>
                <a:alpha val="40000"/>
              </a:schemeClr>
            </a:glow>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pPr marL="342900" indent="-342900" algn="just">
              <a:lnSpc>
                <a:spcPct val="90000"/>
              </a:lnSpc>
              <a:spcBef>
                <a:spcPts val="1200"/>
              </a:spcBef>
              <a:buClr>
                <a:srgbClr val="E45E0C"/>
              </a:buClr>
              <a:buFont typeface="Wingdings" pitchFamily="2" charset="2"/>
              <a:buChar char="Ø"/>
            </a:pPr>
            <a:r>
              <a:rPr lang="en-US" sz="2100" dirty="0" smtClean="0">
                <a:cs typeface="Times New Roman" pitchFamily="18" charset="0"/>
              </a:rPr>
              <a:t>OFD </a:t>
            </a:r>
            <a:r>
              <a:rPr lang="en-US" sz="2100" dirty="0">
                <a:cs typeface="Times New Roman" pitchFamily="18" charset="0"/>
              </a:rPr>
              <a:t>Works (comprising construction of field channels, </a:t>
            </a:r>
            <a:r>
              <a:rPr lang="en-US" sz="2100" dirty="0" smtClean="0">
                <a:cs typeface="Times New Roman" pitchFamily="18" charset="0"/>
              </a:rPr>
              <a:t>land </a:t>
            </a:r>
            <a:r>
              <a:rPr lang="en-US" sz="2100" dirty="0">
                <a:cs typeface="Times New Roman" pitchFamily="18" charset="0"/>
              </a:rPr>
              <a:t>leveling where necessary) also micro-irrigation, </a:t>
            </a:r>
          </a:p>
          <a:p>
            <a:pPr marL="342900" indent="-342900" algn="just">
              <a:lnSpc>
                <a:spcPct val="90000"/>
              </a:lnSpc>
              <a:spcBef>
                <a:spcPts val="1200"/>
              </a:spcBef>
              <a:buClr>
                <a:srgbClr val="E45E0C"/>
              </a:buClr>
              <a:buFont typeface="Wingdings" pitchFamily="2" charset="2"/>
              <a:buChar char="Ø"/>
            </a:pPr>
            <a:r>
              <a:rPr lang="en-US" sz="2100" dirty="0" smtClean="0">
                <a:cs typeface="Times New Roman" pitchFamily="18" charset="0"/>
              </a:rPr>
              <a:t>Reclamation </a:t>
            </a:r>
            <a:r>
              <a:rPr lang="en-US" sz="2100" dirty="0">
                <a:cs typeface="Times New Roman" pitchFamily="18" charset="0"/>
              </a:rPr>
              <a:t>of Waterlogged Areas (surface &amp; </a:t>
            </a:r>
            <a:r>
              <a:rPr lang="en-US" sz="2100" dirty="0" smtClean="0">
                <a:cs typeface="Times New Roman" pitchFamily="18" charset="0"/>
              </a:rPr>
              <a:t>sub-surface drainage)</a:t>
            </a:r>
            <a:endParaRPr lang="en-US" sz="2100" dirty="0">
              <a:cs typeface="Times New Roman" pitchFamily="18" charset="0"/>
            </a:endParaRPr>
          </a:p>
          <a:p>
            <a:pPr marL="342900" indent="-342900" algn="just">
              <a:lnSpc>
                <a:spcPct val="90000"/>
              </a:lnSpc>
              <a:spcBef>
                <a:spcPts val="1200"/>
              </a:spcBef>
              <a:buClr>
                <a:srgbClr val="E45E0C"/>
              </a:buClr>
              <a:buFont typeface="Wingdings" pitchFamily="2" charset="2"/>
              <a:buChar char="Ø"/>
            </a:pPr>
            <a:r>
              <a:rPr lang="en-US" sz="2100" dirty="0">
                <a:cs typeface="Times New Roman" pitchFamily="18" charset="0"/>
              </a:rPr>
              <a:t>Correction of System Deficiencies in canals between outlet  </a:t>
            </a:r>
            <a:r>
              <a:rPr lang="en-US" sz="2100" dirty="0" err="1">
                <a:cs typeface="Times New Roman" pitchFamily="18" charset="0"/>
              </a:rPr>
              <a:t>upto</a:t>
            </a:r>
            <a:r>
              <a:rPr lang="en-US" sz="2100" dirty="0">
                <a:cs typeface="Times New Roman" pitchFamily="18" charset="0"/>
              </a:rPr>
              <a:t> 4.25 </a:t>
            </a:r>
            <a:r>
              <a:rPr lang="en-US" sz="2100" dirty="0" err="1" smtClean="0">
                <a:cs typeface="Times New Roman" pitchFamily="18" charset="0"/>
              </a:rPr>
              <a:t>cumecs</a:t>
            </a:r>
            <a:r>
              <a:rPr lang="en-US" sz="2100" dirty="0" smtClean="0">
                <a:cs typeface="Times New Roman" pitchFamily="18" charset="0"/>
              </a:rPr>
              <a:t> </a:t>
            </a:r>
            <a:r>
              <a:rPr lang="en-US" sz="2100" dirty="0">
                <a:cs typeface="Times New Roman" pitchFamily="18" charset="0"/>
              </a:rPr>
              <a:t>(150 cusec) capacity</a:t>
            </a:r>
          </a:p>
          <a:p>
            <a:pPr marL="342900" indent="-342900" algn="just">
              <a:lnSpc>
                <a:spcPct val="90000"/>
              </a:lnSpc>
              <a:spcBef>
                <a:spcPts val="1200"/>
              </a:spcBef>
              <a:buClr>
                <a:srgbClr val="E45E0C"/>
              </a:buClr>
              <a:buFont typeface="Wingdings" pitchFamily="2" charset="2"/>
              <a:buChar char="Ø"/>
            </a:pPr>
            <a:r>
              <a:rPr lang="en-US" sz="2100" dirty="0">
                <a:cs typeface="Times New Roman" pitchFamily="18" charset="0"/>
              </a:rPr>
              <a:t>Participatory Irrigation Management (PIM)-</a:t>
            </a:r>
            <a:r>
              <a:rPr lang="en-US" sz="2100" dirty="0"/>
              <a:t>One time functional grants and  One time infrastructure grant  to Water Users’ Associations </a:t>
            </a:r>
          </a:p>
          <a:p>
            <a:pPr marL="566738" lvl="1" indent="-384175">
              <a:spcBef>
                <a:spcPts val="1200"/>
              </a:spcBef>
              <a:buClr>
                <a:srgbClr val="E45E0C"/>
              </a:buClr>
              <a:buFont typeface="Wingdings" pitchFamily="2" charset="2"/>
              <a:buChar char="Ø"/>
              <a:defRPr/>
            </a:pPr>
            <a:r>
              <a:rPr lang="en-US" sz="2100" dirty="0">
                <a:cs typeface="Times New Roman" pitchFamily="18" charset="0"/>
              </a:rPr>
              <a:t>One time infrastructure grant to WALMIs/IMTIs </a:t>
            </a:r>
            <a:r>
              <a:rPr lang="en-US" sz="2400" dirty="0"/>
              <a:t>Training of Functionaries of CADAs and Farmers </a:t>
            </a:r>
          </a:p>
          <a:p>
            <a:pPr marL="566738" lvl="1" indent="-384175">
              <a:spcBef>
                <a:spcPts val="1200"/>
              </a:spcBef>
              <a:buClr>
                <a:srgbClr val="E45E0C"/>
              </a:buClr>
              <a:buFont typeface="Wingdings" pitchFamily="2" charset="2"/>
              <a:buChar char="Ø"/>
              <a:defRPr/>
            </a:pPr>
            <a:r>
              <a:rPr lang="en-US" sz="2400" dirty="0"/>
              <a:t>Adaptive Trials and Demonstrations (including on micro-irrigation, land leveling, water use efficiency) on farmers’ field for promotion of improved practices </a:t>
            </a:r>
          </a:p>
          <a:p>
            <a:pPr marL="566738" lvl="1" indent="-384175">
              <a:spcBef>
                <a:spcPts val="1200"/>
              </a:spcBef>
              <a:buClr>
                <a:srgbClr val="E45E0C"/>
              </a:buClr>
              <a:buFont typeface="Wingdings" pitchFamily="2" charset="2"/>
              <a:buChar char="Ø"/>
              <a:defRPr/>
            </a:pPr>
            <a:r>
              <a:rPr lang="en-US" sz="2400" dirty="0"/>
              <a:t>Monitoring and Evaluation</a:t>
            </a:r>
          </a:p>
          <a:p>
            <a:pPr marL="566738" lvl="1" indent="-384175">
              <a:spcBef>
                <a:spcPts val="1200"/>
              </a:spcBef>
              <a:buClr>
                <a:srgbClr val="E45E0C"/>
              </a:buClr>
              <a:buFont typeface="Wingdings" pitchFamily="2" charset="2"/>
              <a:buChar char="Ø"/>
              <a:defRPr/>
            </a:pPr>
            <a:r>
              <a:rPr lang="en-US" sz="2400" dirty="0"/>
              <a:t>Establishment- limited to 10% of the works carried out for OFD Works, Field Drains, Reclamation of Water Logged Area &amp; Correction of System Deficiency.</a:t>
            </a:r>
          </a:p>
          <a:p>
            <a:pPr marL="347663" lvl="1" indent="-347663" algn="just">
              <a:lnSpc>
                <a:spcPct val="90000"/>
              </a:lnSpc>
              <a:spcBef>
                <a:spcPts val="1200"/>
              </a:spcBef>
              <a:buClr>
                <a:srgbClr val="E45E0C"/>
              </a:buClr>
              <a:buFont typeface="Wingdings" pitchFamily="2" charset="2"/>
              <a:buChar char="Ø"/>
            </a:pPr>
            <a:endParaRPr lang="en-US" sz="2100" dirty="0">
              <a:cs typeface="Times New Roman" pitchFamily="18" charset="0"/>
            </a:endParaRPr>
          </a:p>
          <a:p>
            <a:endParaRPr lang="en-US" dirty="0"/>
          </a:p>
        </p:txBody>
      </p:sp>
    </p:spTree>
    <p:extLst>
      <p:ext uri="{BB962C8B-B14F-4D97-AF65-F5344CB8AC3E}">
        <p14:creationId xmlns:p14="http://schemas.microsoft.com/office/powerpoint/2010/main" val="1691728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838200"/>
          </a:xfrm>
          <a:solidFill>
            <a:schemeClr val="accent1">
              <a:lumMod val="20000"/>
              <a:lumOff val="80000"/>
            </a:schemeClr>
          </a:solidFill>
        </p:spPr>
        <p:style>
          <a:lnRef idx="0">
            <a:schemeClr val="accent5"/>
          </a:lnRef>
          <a:fillRef idx="3">
            <a:schemeClr val="accent5"/>
          </a:fillRef>
          <a:effectRef idx="3">
            <a:schemeClr val="accent5"/>
          </a:effectRef>
          <a:fontRef idx="minor">
            <a:schemeClr val="lt1"/>
          </a:fontRef>
        </p:style>
        <p:txBody>
          <a:bodyPr>
            <a:normAutofit/>
          </a:bodyPr>
          <a:lstStyle/>
          <a:p>
            <a:pPr algn="ctr"/>
            <a:r>
              <a:rPr lang="en-US" sz="3500" dirty="0">
                <a:solidFill>
                  <a:schemeClr val="tx1"/>
                </a:solidFill>
              </a:rPr>
              <a:t>IPU under CADWM  </a:t>
            </a:r>
            <a:r>
              <a:rPr lang="en-US" sz="3500" dirty="0" err="1" smtClean="0">
                <a:solidFill>
                  <a:schemeClr val="tx1"/>
                </a:solidFill>
              </a:rPr>
              <a:t>Programme</a:t>
            </a:r>
            <a:endParaRPr lang="en-IN" sz="3500" dirty="0">
              <a:solidFill>
                <a:schemeClr val="tx1"/>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914400"/>
            <a:ext cx="7467600" cy="29718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style>
          <a:lnRef idx="2">
            <a:schemeClr val="accent6"/>
          </a:lnRef>
          <a:fillRef idx="1">
            <a:schemeClr val="lt1"/>
          </a:fillRef>
          <a:effectRef idx="0">
            <a:schemeClr val="accent6"/>
          </a:effectRef>
          <a:fontRef idx="minor">
            <a:schemeClr val="dk1"/>
          </a:fontRef>
        </p:style>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3886200"/>
            <a:ext cx="7467600" cy="2895600"/>
          </a:xfrm>
          <a:prstGeom prst="rect">
            <a:avLst/>
          </a:prstGeom>
        </p:spPr>
      </p:pic>
    </p:spTree>
    <p:extLst>
      <p:ext uri="{BB962C8B-B14F-4D97-AF65-F5344CB8AC3E}">
        <p14:creationId xmlns:p14="http://schemas.microsoft.com/office/powerpoint/2010/main" val="4234605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68362"/>
          </a:xfrm>
          <a:solidFill>
            <a:schemeClr val="accent1">
              <a:lumMod val="20000"/>
              <a:lumOff val="80000"/>
            </a:schemeClr>
          </a:solidFill>
        </p:spPr>
        <p:style>
          <a:lnRef idx="0">
            <a:schemeClr val="accent5"/>
          </a:lnRef>
          <a:fillRef idx="3">
            <a:schemeClr val="accent5"/>
          </a:fillRef>
          <a:effectRef idx="3">
            <a:schemeClr val="accent5"/>
          </a:effectRef>
          <a:fontRef idx="minor">
            <a:schemeClr val="lt1"/>
          </a:fontRef>
        </p:style>
        <p:txBody>
          <a:bodyPr>
            <a:normAutofit fontScale="90000"/>
          </a:bodyPr>
          <a:lstStyle/>
          <a:p>
            <a:pPr algn="ctr" fontAlgn="base">
              <a:spcAft>
                <a:spcPct val="0"/>
              </a:spcAft>
            </a:pPr>
            <a:r>
              <a:rPr lang="en-US" sz="3600" dirty="0" err="1">
                <a:solidFill>
                  <a:schemeClr val="tx1"/>
                </a:solidFill>
              </a:rPr>
              <a:t>Pradhan</a:t>
            </a:r>
            <a:r>
              <a:rPr lang="en-US" sz="3600" dirty="0">
                <a:solidFill>
                  <a:schemeClr val="tx1"/>
                </a:solidFill>
              </a:rPr>
              <a:t> </a:t>
            </a:r>
            <a:r>
              <a:rPr lang="en-US" sz="3600" dirty="0" err="1">
                <a:solidFill>
                  <a:schemeClr val="tx1"/>
                </a:solidFill>
              </a:rPr>
              <a:t>Mantri</a:t>
            </a:r>
            <a:r>
              <a:rPr lang="en-US" sz="3600" dirty="0">
                <a:solidFill>
                  <a:schemeClr val="tx1"/>
                </a:solidFill>
              </a:rPr>
              <a:t> </a:t>
            </a:r>
            <a:r>
              <a:rPr lang="en-US" sz="3600" dirty="0" err="1">
                <a:solidFill>
                  <a:schemeClr val="tx1"/>
                </a:solidFill>
              </a:rPr>
              <a:t>Krishi</a:t>
            </a:r>
            <a:r>
              <a:rPr lang="en-US" sz="3600" dirty="0">
                <a:solidFill>
                  <a:schemeClr val="tx1"/>
                </a:solidFill>
              </a:rPr>
              <a:t> </a:t>
            </a:r>
            <a:r>
              <a:rPr lang="en-US" sz="3600" dirty="0" err="1">
                <a:solidFill>
                  <a:schemeClr val="tx1"/>
                </a:solidFill>
              </a:rPr>
              <a:t>Sinchayee</a:t>
            </a:r>
            <a:r>
              <a:rPr lang="en-US" sz="3600" dirty="0">
                <a:solidFill>
                  <a:schemeClr val="tx1"/>
                </a:solidFill>
              </a:rPr>
              <a:t> </a:t>
            </a:r>
            <a:r>
              <a:rPr lang="en-US" sz="3600" dirty="0" err="1">
                <a:solidFill>
                  <a:schemeClr val="tx1"/>
                </a:solidFill>
              </a:rPr>
              <a:t>Yojana</a:t>
            </a:r>
            <a:r>
              <a:rPr lang="en-US" sz="3600" dirty="0">
                <a:solidFill>
                  <a:schemeClr val="tx1"/>
                </a:solidFill>
              </a:rPr>
              <a:t> </a:t>
            </a:r>
            <a:br>
              <a:rPr lang="en-US" sz="3600" dirty="0">
                <a:solidFill>
                  <a:schemeClr val="tx1"/>
                </a:solidFill>
              </a:rPr>
            </a:br>
            <a:r>
              <a:rPr lang="en-US" sz="3600" dirty="0">
                <a:solidFill>
                  <a:schemeClr val="tx1"/>
                </a:solidFill>
              </a:rPr>
              <a:t>(</a:t>
            </a:r>
            <a:r>
              <a:rPr lang="en-US" sz="3600" dirty="0" smtClean="0">
                <a:solidFill>
                  <a:schemeClr val="tx1"/>
                </a:solidFill>
              </a:rPr>
              <a:t>PMKSY)</a:t>
            </a:r>
            <a:endParaRPr lang="en-US" dirty="0"/>
          </a:p>
        </p:txBody>
      </p:sp>
      <p:sp>
        <p:nvSpPr>
          <p:cNvPr id="3" name="Content Placeholder 2"/>
          <p:cNvSpPr>
            <a:spLocks noGrp="1"/>
          </p:cNvSpPr>
          <p:nvPr>
            <p:ph idx="1"/>
          </p:nvPr>
        </p:nvSpPr>
        <p:spPr>
          <a:xfrm>
            <a:off x="1435608" y="1295400"/>
            <a:ext cx="7498080" cy="4953000"/>
          </a:xfrm>
          <a:ln/>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a:lstStyle/>
          <a:p>
            <a:pPr marL="381000" indent="-381000" fontAlgn="base">
              <a:spcBef>
                <a:spcPts val="1200"/>
              </a:spcBef>
              <a:spcAft>
                <a:spcPct val="0"/>
              </a:spcAft>
              <a:buClr>
                <a:srgbClr val="D1560B"/>
              </a:buClr>
              <a:buFont typeface="Wingdings" pitchFamily="2" charset="2"/>
              <a:buChar char="Ø"/>
              <a:defRPr/>
            </a:pPr>
            <a:r>
              <a:rPr lang="en-ZW" sz="2000" dirty="0">
                <a:solidFill>
                  <a:schemeClr val="tx1"/>
                </a:solidFill>
                <a:latin typeface="Arial" charset="0"/>
              </a:rPr>
              <a:t>PMKSY has been approved  with an indicative outlay of Rs.50000 </a:t>
            </a:r>
            <a:r>
              <a:rPr lang="en-ZW" sz="2000" dirty="0" err="1">
                <a:solidFill>
                  <a:schemeClr val="tx1"/>
                </a:solidFill>
                <a:latin typeface="Arial" charset="0"/>
              </a:rPr>
              <a:t>crore</a:t>
            </a:r>
            <a:r>
              <a:rPr lang="en-ZW" sz="2000" dirty="0">
                <a:solidFill>
                  <a:schemeClr val="tx1"/>
                </a:solidFill>
                <a:latin typeface="Arial" charset="0"/>
              </a:rPr>
              <a:t> over a period of five years from 2015-16 to 2019-20 </a:t>
            </a:r>
            <a:r>
              <a:rPr lang="en-ZW" sz="2000" dirty="0" smtClean="0">
                <a:solidFill>
                  <a:schemeClr val="tx1"/>
                </a:solidFill>
                <a:latin typeface="Arial" charset="0"/>
              </a:rPr>
              <a:t>. Further in </a:t>
            </a:r>
            <a:r>
              <a:rPr lang="en-ZW" sz="2000" dirty="0" err="1" smtClean="0">
                <a:solidFill>
                  <a:schemeClr val="tx1"/>
                </a:solidFill>
                <a:latin typeface="Arial" charset="0"/>
              </a:rPr>
              <a:t>july</a:t>
            </a:r>
            <a:r>
              <a:rPr lang="en-ZW" sz="2000" dirty="0" smtClean="0">
                <a:solidFill>
                  <a:schemeClr val="tx1"/>
                </a:solidFill>
                <a:latin typeface="Arial" charset="0"/>
              </a:rPr>
              <a:t> 2016 PMKSY  mission established to complete 99 Priority Projects including CAD Component.</a:t>
            </a:r>
            <a:endParaRPr lang="en-ZW" sz="2000" dirty="0">
              <a:solidFill>
                <a:schemeClr val="tx1"/>
              </a:solidFill>
              <a:latin typeface="Arial" charset="0"/>
            </a:endParaRPr>
          </a:p>
          <a:p>
            <a:pPr marL="838200" lvl="1" indent="-381000" fontAlgn="base">
              <a:spcBef>
                <a:spcPts val="1200"/>
              </a:spcBef>
              <a:spcAft>
                <a:spcPct val="0"/>
              </a:spcAft>
              <a:buClr>
                <a:srgbClr val="D1560B"/>
              </a:buClr>
              <a:buFont typeface="Wingdings" pitchFamily="2" charset="2"/>
              <a:buChar char="Ø"/>
              <a:defRPr/>
            </a:pPr>
            <a:r>
              <a:rPr lang="en-ZW" sz="2000" dirty="0">
                <a:solidFill>
                  <a:schemeClr val="tx1"/>
                </a:solidFill>
                <a:latin typeface="Arial" charset="0"/>
              </a:rPr>
              <a:t>to ensure access to some means of protective irrigation to all agricultural farms (</a:t>
            </a:r>
            <a:r>
              <a:rPr lang="en-ZW" sz="2000" dirty="0" err="1">
                <a:solidFill>
                  <a:schemeClr val="tx1"/>
                </a:solidFill>
                <a:latin typeface="Arial" charset="0"/>
              </a:rPr>
              <a:t>Har</a:t>
            </a:r>
            <a:r>
              <a:rPr lang="en-ZW" sz="2000" dirty="0">
                <a:solidFill>
                  <a:schemeClr val="tx1"/>
                </a:solidFill>
                <a:latin typeface="Arial" charset="0"/>
              </a:rPr>
              <a:t> </a:t>
            </a:r>
            <a:r>
              <a:rPr lang="en-ZW" sz="2000" dirty="0" err="1">
                <a:solidFill>
                  <a:schemeClr val="tx1"/>
                </a:solidFill>
                <a:latin typeface="Arial" charset="0"/>
              </a:rPr>
              <a:t>Khet</a:t>
            </a:r>
            <a:r>
              <a:rPr lang="en-ZW" sz="2000" dirty="0">
                <a:solidFill>
                  <a:schemeClr val="tx1"/>
                </a:solidFill>
                <a:latin typeface="Arial" charset="0"/>
              </a:rPr>
              <a:t> </a:t>
            </a:r>
            <a:r>
              <a:rPr lang="en-ZW" sz="2000" dirty="0" err="1">
                <a:solidFill>
                  <a:schemeClr val="tx1"/>
                </a:solidFill>
                <a:latin typeface="Arial" charset="0"/>
              </a:rPr>
              <a:t>Ko</a:t>
            </a:r>
            <a:r>
              <a:rPr lang="en-ZW" sz="2000" dirty="0">
                <a:solidFill>
                  <a:schemeClr val="tx1"/>
                </a:solidFill>
                <a:latin typeface="Arial" charset="0"/>
              </a:rPr>
              <a:t> </a:t>
            </a:r>
            <a:r>
              <a:rPr lang="en-ZW" sz="2000" dirty="0" err="1">
                <a:solidFill>
                  <a:schemeClr val="tx1"/>
                </a:solidFill>
                <a:latin typeface="Arial" charset="0"/>
              </a:rPr>
              <a:t>Pani</a:t>
            </a:r>
            <a:r>
              <a:rPr lang="en-ZW" sz="2000" dirty="0">
                <a:solidFill>
                  <a:schemeClr val="tx1"/>
                </a:solidFill>
                <a:latin typeface="Arial" charset="0"/>
              </a:rPr>
              <a:t>) in the country, </a:t>
            </a:r>
          </a:p>
          <a:p>
            <a:pPr marL="838200" lvl="1" indent="-381000" fontAlgn="base">
              <a:spcBef>
                <a:spcPts val="1200"/>
              </a:spcBef>
              <a:spcAft>
                <a:spcPct val="0"/>
              </a:spcAft>
              <a:buClr>
                <a:srgbClr val="D1560B"/>
              </a:buClr>
              <a:buFont typeface="Wingdings" pitchFamily="2" charset="2"/>
              <a:buChar char="Ø"/>
              <a:defRPr/>
            </a:pPr>
            <a:r>
              <a:rPr lang="en-ZW" sz="2000" dirty="0">
                <a:solidFill>
                  <a:schemeClr val="tx1"/>
                </a:solidFill>
                <a:latin typeface="Arial" charset="0"/>
              </a:rPr>
              <a:t>to produce ‘per drop more crop’, thus bringing much desired rural prosperity. </a:t>
            </a:r>
          </a:p>
          <a:p>
            <a:pPr marL="465138" lvl="1" indent="-465138" fontAlgn="base">
              <a:spcBef>
                <a:spcPts val="1200"/>
              </a:spcBef>
              <a:spcAft>
                <a:spcPct val="0"/>
              </a:spcAft>
              <a:buClr>
                <a:srgbClr val="D1560B"/>
              </a:buClr>
              <a:buFont typeface="Wingdings" pitchFamily="2" charset="2"/>
              <a:buChar char="Ø"/>
              <a:defRPr/>
            </a:pPr>
            <a:r>
              <a:rPr lang="en-ZW" sz="2000" dirty="0">
                <a:solidFill>
                  <a:schemeClr val="tx1"/>
                </a:solidFill>
                <a:latin typeface="Arial" charset="0"/>
              </a:rPr>
              <a:t>The programme is an amalgamation of on-going schemes of Ministry of Water Resources, River Development and Ganga Rejuvenation, Ministry of Agriculture &amp; Cooperation and Ministry of Rural Development</a:t>
            </a:r>
            <a:r>
              <a:rPr lang="en-ZW" sz="2000" dirty="0" smtClean="0">
                <a:solidFill>
                  <a:srgbClr val="000066"/>
                </a:solidFill>
                <a:latin typeface="Arial" charset="0"/>
              </a:rPr>
              <a:t>.</a:t>
            </a:r>
            <a:endParaRPr lang="en-ZW" sz="2000" dirty="0">
              <a:solidFill>
                <a:srgbClr val="000066"/>
              </a:solidFill>
              <a:latin typeface="Arial" charset="0"/>
            </a:endParaRPr>
          </a:p>
        </p:txBody>
      </p:sp>
    </p:spTree>
    <p:extLst>
      <p:ext uri="{BB962C8B-B14F-4D97-AF65-F5344CB8AC3E}">
        <p14:creationId xmlns:p14="http://schemas.microsoft.com/office/powerpoint/2010/main" val="1302823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87362"/>
          </a:xfrm>
          <a:solidFill>
            <a:schemeClr val="accent1">
              <a:lumMod val="20000"/>
              <a:lumOff val="80000"/>
            </a:schemeClr>
          </a:solidFill>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en-US" sz="3600" dirty="0">
                <a:solidFill>
                  <a:schemeClr val="tx1"/>
                </a:solidFill>
              </a:rPr>
              <a:t>PMKSY - </a:t>
            </a:r>
            <a:r>
              <a:rPr lang="en-US" sz="3600" dirty="0" smtClean="0">
                <a:solidFill>
                  <a:schemeClr val="tx1"/>
                </a:solidFill>
              </a:rPr>
              <a:t>Convergence</a:t>
            </a:r>
            <a:endParaRPr lang="en-US" dirty="0"/>
          </a:p>
        </p:txBody>
      </p:sp>
      <p:sp>
        <p:nvSpPr>
          <p:cNvPr id="3" name="Content Placeholder 2"/>
          <p:cNvSpPr>
            <a:spLocks noGrp="1"/>
          </p:cNvSpPr>
          <p:nvPr>
            <p:ph idx="1"/>
          </p:nvPr>
        </p:nvSpPr>
        <p:spPr>
          <a:xfrm>
            <a:off x="1435608" y="1066800"/>
            <a:ext cx="7498080" cy="5181600"/>
          </a:xfrm>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a:lstStyle/>
          <a:p>
            <a:pPr marL="465138" lvl="1" indent="-465138" fontAlgn="base">
              <a:spcBef>
                <a:spcPct val="20000"/>
              </a:spcBef>
              <a:spcAft>
                <a:spcPct val="0"/>
              </a:spcAft>
              <a:buClr>
                <a:srgbClr val="D1560B"/>
              </a:buClr>
              <a:buFont typeface="Wingdings" pitchFamily="2" charset="2"/>
              <a:buChar char="Ø"/>
              <a:defRPr/>
            </a:pPr>
            <a:r>
              <a:rPr lang="en-ZW" sz="2000" dirty="0" smtClean="0">
                <a:solidFill>
                  <a:schemeClr val="tx1"/>
                </a:solidFill>
                <a:latin typeface="Arial" charset="0"/>
              </a:rPr>
              <a:t>  PMKSY </a:t>
            </a:r>
            <a:r>
              <a:rPr lang="en-ZW" sz="2000" dirty="0">
                <a:solidFill>
                  <a:schemeClr val="tx1"/>
                </a:solidFill>
                <a:latin typeface="Arial" charset="0"/>
              </a:rPr>
              <a:t>will also seek convergence of </a:t>
            </a:r>
          </a:p>
          <a:p>
            <a:pPr marL="922338" lvl="2" indent="-465138" fontAlgn="base">
              <a:spcAft>
                <a:spcPct val="0"/>
              </a:spcAft>
              <a:buClr>
                <a:srgbClr val="D1560B"/>
              </a:buClr>
              <a:buFont typeface="Wingdings" pitchFamily="2" charset="2"/>
              <a:buChar char="Ø"/>
              <a:defRPr/>
            </a:pPr>
            <a:r>
              <a:rPr lang="en-ZW" sz="2000" dirty="0">
                <a:solidFill>
                  <a:schemeClr val="tx1"/>
                </a:solidFill>
                <a:latin typeface="Arial" charset="0"/>
              </a:rPr>
              <a:t>Mahatma Gandhi National Rural Employment Guarantee Scheme (MGNRES), </a:t>
            </a:r>
          </a:p>
          <a:p>
            <a:pPr marL="922338" lvl="2" indent="-465138" fontAlgn="base">
              <a:spcAft>
                <a:spcPct val="0"/>
              </a:spcAft>
              <a:buClr>
                <a:srgbClr val="D1560B"/>
              </a:buClr>
              <a:buFont typeface="Wingdings" pitchFamily="2" charset="2"/>
              <a:buChar char="Ø"/>
              <a:defRPr/>
            </a:pPr>
            <a:r>
              <a:rPr lang="en-ZW" sz="2000" dirty="0" err="1">
                <a:solidFill>
                  <a:schemeClr val="tx1"/>
                </a:solidFill>
                <a:latin typeface="Arial" charset="0"/>
              </a:rPr>
              <a:t>Rashtriya</a:t>
            </a:r>
            <a:r>
              <a:rPr lang="en-ZW" sz="2000" dirty="0">
                <a:solidFill>
                  <a:schemeClr val="tx1"/>
                </a:solidFill>
                <a:latin typeface="Arial" charset="0"/>
              </a:rPr>
              <a:t> </a:t>
            </a:r>
            <a:r>
              <a:rPr lang="en-ZW" sz="2000" dirty="0" err="1">
                <a:solidFill>
                  <a:schemeClr val="tx1"/>
                </a:solidFill>
                <a:latin typeface="Arial" charset="0"/>
              </a:rPr>
              <a:t>Krishi</a:t>
            </a:r>
            <a:r>
              <a:rPr lang="en-ZW" sz="2000" dirty="0">
                <a:solidFill>
                  <a:schemeClr val="tx1"/>
                </a:solidFill>
                <a:latin typeface="Arial" charset="0"/>
              </a:rPr>
              <a:t> </a:t>
            </a:r>
            <a:r>
              <a:rPr lang="en-ZW" sz="2000" dirty="0" err="1">
                <a:solidFill>
                  <a:schemeClr val="tx1"/>
                </a:solidFill>
                <a:latin typeface="Arial" charset="0"/>
              </a:rPr>
              <a:t>Vikas</a:t>
            </a:r>
            <a:r>
              <a:rPr lang="en-ZW" sz="2000" dirty="0">
                <a:solidFill>
                  <a:schemeClr val="tx1"/>
                </a:solidFill>
                <a:latin typeface="Arial" charset="0"/>
              </a:rPr>
              <a:t> </a:t>
            </a:r>
            <a:r>
              <a:rPr lang="en-ZW" sz="2000" dirty="0" err="1">
                <a:solidFill>
                  <a:schemeClr val="tx1"/>
                </a:solidFill>
                <a:latin typeface="Arial" charset="0"/>
              </a:rPr>
              <a:t>Yojana</a:t>
            </a:r>
            <a:r>
              <a:rPr lang="en-ZW" sz="2000" dirty="0">
                <a:solidFill>
                  <a:schemeClr val="tx1"/>
                </a:solidFill>
                <a:latin typeface="Arial" charset="0"/>
              </a:rPr>
              <a:t> (RKVY), </a:t>
            </a:r>
          </a:p>
          <a:p>
            <a:pPr marL="922338" lvl="2" indent="-465138" fontAlgn="base">
              <a:spcAft>
                <a:spcPct val="0"/>
              </a:spcAft>
              <a:buClr>
                <a:srgbClr val="D1560B"/>
              </a:buClr>
              <a:buFont typeface="Wingdings" pitchFamily="2" charset="2"/>
              <a:buChar char="Ø"/>
              <a:defRPr/>
            </a:pPr>
            <a:r>
              <a:rPr lang="en-ZW" sz="2000" dirty="0">
                <a:solidFill>
                  <a:schemeClr val="tx1"/>
                </a:solidFill>
                <a:latin typeface="Arial" charset="0"/>
              </a:rPr>
              <a:t>Jawaharlal Nehru National Solar Mission and Rural Electrification programmes (JLNNSM&amp;REP), </a:t>
            </a:r>
          </a:p>
          <a:p>
            <a:pPr marL="922338" lvl="2" indent="-465138" fontAlgn="base">
              <a:spcAft>
                <a:spcPct val="0"/>
              </a:spcAft>
              <a:buClr>
                <a:srgbClr val="D1560B"/>
              </a:buClr>
              <a:buFont typeface="Wingdings" pitchFamily="2" charset="2"/>
              <a:buChar char="Ø"/>
              <a:defRPr/>
            </a:pPr>
            <a:r>
              <a:rPr lang="en-ZW" sz="2000" dirty="0">
                <a:solidFill>
                  <a:schemeClr val="tx1"/>
                </a:solidFill>
                <a:latin typeface="Arial" charset="0"/>
              </a:rPr>
              <a:t>Rural Infrastructure development Fund (RIDF), </a:t>
            </a:r>
          </a:p>
          <a:p>
            <a:pPr marL="922338" lvl="2" indent="-465138" fontAlgn="base">
              <a:spcAft>
                <a:spcPct val="0"/>
              </a:spcAft>
              <a:buClr>
                <a:srgbClr val="D1560B"/>
              </a:buClr>
              <a:buFont typeface="Wingdings" pitchFamily="2" charset="2"/>
              <a:buChar char="Ø"/>
              <a:defRPr/>
            </a:pPr>
            <a:r>
              <a:rPr lang="en-ZW" sz="2000" dirty="0">
                <a:solidFill>
                  <a:schemeClr val="tx1"/>
                </a:solidFill>
                <a:latin typeface="Arial" charset="0"/>
              </a:rPr>
              <a:t>Member of Parliament Local Area Development Scheme (MPLAD), </a:t>
            </a:r>
          </a:p>
          <a:p>
            <a:pPr marL="922338" lvl="2" indent="-465138" fontAlgn="base">
              <a:spcAft>
                <a:spcPct val="0"/>
              </a:spcAft>
              <a:buClr>
                <a:srgbClr val="D1560B"/>
              </a:buClr>
              <a:buFont typeface="Wingdings" pitchFamily="2" charset="2"/>
              <a:buChar char="Ø"/>
              <a:defRPr/>
            </a:pPr>
            <a:r>
              <a:rPr lang="en-ZW" sz="2000" dirty="0">
                <a:solidFill>
                  <a:schemeClr val="tx1"/>
                </a:solidFill>
                <a:latin typeface="Arial" charset="0"/>
              </a:rPr>
              <a:t>Member of Legislative Assembly Local Area Development Scheme (MPLALAD), </a:t>
            </a:r>
          </a:p>
          <a:p>
            <a:pPr marL="922338" lvl="2" indent="-465138" fontAlgn="base">
              <a:spcAft>
                <a:spcPct val="0"/>
              </a:spcAft>
              <a:buClr>
                <a:srgbClr val="D1560B"/>
              </a:buClr>
              <a:buFont typeface="Wingdings" pitchFamily="2" charset="2"/>
              <a:buChar char="Ø"/>
              <a:defRPr/>
            </a:pPr>
            <a:r>
              <a:rPr lang="en-ZW" sz="2000" dirty="0">
                <a:solidFill>
                  <a:schemeClr val="tx1"/>
                </a:solidFill>
                <a:latin typeface="Arial" charset="0"/>
              </a:rPr>
              <a:t>Local body funds (LBF), </a:t>
            </a:r>
          </a:p>
          <a:p>
            <a:pPr marL="922338" lvl="2" indent="-465138" fontAlgn="base">
              <a:spcAft>
                <a:spcPct val="0"/>
              </a:spcAft>
              <a:buClr>
                <a:srgbClr val="D1560B"/>
              </a:buClr>
              <a:buFont typeface="Wingdings" pitchFamily="2" charset="2"/>
              <a:buChar char="Ø"/>
              <a:defRPr/>
            </a:pPr>
            <a:r>
              <a:rPr lang="en-ZW" sz="2000" dirty="0">
                <a:solidFill>
                  <a:schemeClr val="tx1"/>
                </a:solidFill>
                <a:latin typeface="Arial" charset="0"/>
              </a:rPr>
              <a:t>Working Plan of State Forest Department (WPSFD) etc</a:t>
            </a:r>
            <a:r>
              <a:rPr lang="en-ZW" sz="2000" dirty="0">
                <a:solidFill>
                  <a:srgbClr val="000066"/>
                </a:solidFill>
                <a:latin typeface="Arial" charset="0"/>
              </a:rPr>
              <a:t>.  </a:t>
            </a:r>
          </a:p>
        </p:txBody>
      </p:sp>
    </p:spTree>
    <p:extLst>
      <p:ext uri="{BB962C8B-B14F-4D97-AF65-F5344CB8AC3E}">
        <p14:creationId xmlns:p14="http://schemas.microsoft.com/office/powerpoint/2010/main" val="3222477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a:noAutofit/>
          </a:bodyPr>
          <a:lstStyle/>
          <a:p>
            <a:pPr algn="ctr"/>
            <a:r>
              <a:rPr lang="en-US" sz="3000" dirty="0" smtClean="0">
                <a:solidFill>
                  <a:schemeClr val="tx1"/>
                </a:solidFill>
              </a:rPr>
              <a:t>Impact of CADWM on GDP: Some examples </a:t>
            </a:r>
            <a:endParaRPr lang="en-US" sz="3000" dirty="0">
              <a:solidFill>
                <a:schemeClr val="tx1"/>
              </a:solidFill>
            </a:endParaRPr>
          </a:p>
        </p:txBody>
      </p:sp>
      <p:sp>
        <p:nvSpPr>
          <p:cNvPr id="3" name="Content Placeholder 2"/>
          <p:cNvSpPr>
            <a:spLocks noGrp="1"/>
          </p:cNvSpPr>
          <p:nvPr>
            <p:ph idx="1"/>
          </p:nvPr>
        </p:nvSpPr>
        <p:spPr>
          <a:xfrm>
            <a:off x="1371600" y="1371600"/>
            <a:ext cx="7498080" cy="4876800"/>
          </a:xfrm>
          <a:effectLst>
            <a:glow rad="228600">
              <a:schemeClr val="accent1">
                <a:satMod val="175000"/>
                <a:alpha val="40000"/>
              </a:schemeClr>
            </a:glow>
          </a:effectLst>
          <a:scene3d>
            <a:camera prst="obliqueTopLeft"/>
            <a:lightRig rig="threePt" dir="t"/>
          </a:scene3d>
        </p:spPr>
        <p:style>
          <a:lnRef idx="2">
            <a:schemeClr val="accent6"/>
          </a:lnRef>
          <a:fillRef idx="1">
            <a:schemeClr val="lt1"/>
          </a:fillRef>
          <a:effectRef idx="0">
            <a:schemeClr val="accent6"/>
          </a:effectRef>
          <a:fontRef idx="minor">
            <a:schemeClr val="dk1"/>
          </a:fontRef>
        </p:style>
        <p:txBody>
          <a:bodyPr>
            <a:normAutofit/>
          </a:bodyPr>
          <a:lstStyle/>
          <a:p>
            <a:pPr algn="just"/>
            <a:endParaRPr lang="en-US" sz="2000" dirty="0" smtClean="0">
              <a:solidFill>
                <a:schemeClr val="dk1"/>
              </a:solidFill>
            </a:endParaRPr>
          </a:p>
          <a:p>
            <a:pPr algn="just">
              <a:lnSpc>
                <a:spcPct val="150000"/>
              </a:lnSpc>
              <a:buClrTx/>
              <a:buSzPct val="93000"/>
              <a:buFont typeface="Arial" pitchFamily="34" charset="0"/>
              <a:buChar char="•"/>
            </a:pPr>
            <a:r>
              <a:rPr lang="en-US" sz="2000" dirty="0" smtClean="0">
                <a:solidFill>
                  <a:schemeClr val="dk1"/>
                </a:solidFill>
              </a:rPr>
              <a:t>Some </a:t>
            </a:r>
            <a:r>
              <a:rPr lang="en-US" sz="2000" dirty="0">
                <a:solidFill>
                  <a:schemeClr val="dk1"/>
                </a:solidFill>
              </a:rPr>
              <a:t>States have achieved very good progress under CADWM </a:t>
            </a:r>
          </a:p>
          <a:p>
            <a:pPr marL="365760" lvl="1" indent="-283464" algn="just">
              <a:lnSpc>
                <a:spcPct val="150000"/>
              </a:lnSpc>
              <a:spcBef>
                <a:spcPts val="600"/>
              </a:spcBef>
              <a:buSzPct val="80000"/>
              <a:buFont typeface="Wingdings 2"/>
              <a:buChar char=""/>
            </a:pPr>
            <a:r>
              <a:rPr lang="en-US" sz="2000" dirty="0">
                <a:solidFill>
                  <a:schemeClr val="dk1"/>
                </a:solidFill>
              </a:rPr>
              <a:t>States like Haryana, Punjab, Tamil Nadu which have developed /</a:t>
            </a:r>
            <a:r>
              <a:rPr lang="en-US" sz="2000" dirty="0" err="1">
                <a:solidFill>
                  <a:schemeClr val="dk1"/>
                </a:solidFill>
              </a:rPr>
              <a:t>utilised</a:t>
            </a:r>
            <a:r>
              <a:rPr lang="en-US" sz="2000" dirty="0">
                <a:solidFill>
                  <a:schemeClr val="dk1"/>
                </a:solidFill>
              </a:rPr>
              <a:t> Irrigation Potential has shown higher GDP </a:t>
            </a:r>
          </a:p>
          <a:p>
            <a:pPr algn="just">
              <a:lnSpc>
                <a:spcPct val="150000"/>
              </a:lnSpc>
            </a:pPr>
            <a:r>
              <a:rPr lang="en-US" sz="2000" dirty="0">
                <a:solidFill>
                  <a:schemeClr val="dk1"/>
                </a:solidFill>
              </a:rPr>
              <a:t>Similarly, Madhya Pradesh has achieved miraculous progress  in optimization of water resources</a:t>
            </a:r>
          </a:p>
          <a:p>
            <a:pPr marL="365760" lvl="1" indent="-283464" algn="just">
              <a:lnSpc>
                <a:spcPct val="150000"/>
              </a:lnSpc>
              <a:spcBef>
                <a:spcPts val="600"/>
              </a:spcBef>
              <a:buSzPct val="80000"/>
              <a:buFont typeface="Wingdings 2"/>
              <a:buChar char=""/>
            </a:pPr>
            <a:r>
              <a:rPr lang="en-US" sz="2000" dirty="0">
                <a:solidFill>
                  <a:schemeClr val="dk1"/>
                </a:solidFill>
              </a:rPr>
              <a:t>Land under cultivation rose 21% in 10 years to 2012-13</a:t>
            </a:r>
          </a:p>
          <a:p>
            <a:pPr marL="365760" lvl="1" indent="-283464" algn="just">
              <a:lnSpc>
                <a:spcPct val="150000"/>
              </a:lnSpc>
              <a:spcBef>
                <a:spcPts val="600"/>
              </a:spcBef>
              <a:buSzPct val="80000"/>
              <a:buFont typeface="Wingdings 2"/>
              <a:buChar char=""/>
            </a:pPr>
            <a:r>
              <a:rPr lang="en-US" sz="2000" dirty="0">
                <a:solidFill>
                  <a:schemeClr val="dk1"/>
                </a:solidFill>
              </a:rPr>
              <a:t>State’s GDP has grown more than 9% points consistently since 2009-10; </a:t>
            </a:r>
            <a:r>
              <a:rPr lang="en-US" sz="2000" dirty="0" err="1">
                <a:solidFill>
                  <a:schemeClr val="dk1"/>
                </a:solidFill>
              </a:rPr>
              <a:t>agri</a:t>
            </a:r>
            <a:r>
              <a:rPr lang="en-US" sz="2000" dirty="0">
                <a:solidFill>
                  <a:schemeClr val="dk1"/>
                </a:solidFill>
              </a:rPr>
              <a:t> growth &gt;20% in these </a:t>
            </a:r>
            <a:r>
              <a:rPr lang="en-US" sz="2000" dirty="0" smtClean="0">
                <a:solidFill>
                  <a:schemeClr val="dk1"/>
                </a:solidFill>
              </a:rPr>
              <a:t>years. </a:t>
            </a:r>
            <a:endParaRPr lang="en-US" sz="2000" dirty="0">
              <a:solidFill>
                <a:schemeClr val="dk1"/>
              </a:solidFill>
            </a:endParaRPr>
          </a:p>
        </p:txBody>
      </p:sp>
    </p:spTree>
    <p:extLst>
      <p:ext uri="{BB962C8B-B14F-4D97-AF65-F5344CB8AC3E}">
        <p14:creationId xmlns:p14="http://schemas.microsoft.com/office/powerpoint/2010/main" val="1854908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a:solidFill>
            <a:schemeClr val="accent1">
              <a:lumMod val="20000"/>
              <a:lumOff val="80000"/>
            </a:schemeClr>
          </a:solidFill>
        </p:spPr>
        <p:style>
          <a:lnRef idx="0">
            <a:schemeClr val="accent5"/>
          </a:lnRef>
          <a:fillRef idx="3">
            <a:schemeClr val="accent5"/>
          </a:fillRef>
          <a:effectRef idx="3">
            <a:schemeClr val="accent5"/>
          </a:effectRef>
          <a:fontRef idx="minor">
            <a:schemeClr val="lt1"/>
          </a:fontRef>
        </p:style>
        <p:txBody>
          <a:bodyPr>
            <a:normAutofit/>
          </a:bodyPr>
          <a:lstStyle/>
          <a:p>
            <a:pPr algn="ctr"/>
            <a:r>
              <a:rPr lang="en-IN" sz="3500" dirty="0" smtClean="0">
                <a:solidFill>
                  <a:schemeClr val="tx1"/>
                </a:solidFill>
              </a:rPr>
              <a:t>Way   Forward </a:t>
            </a:r>
            <a:endParaRPr lang="en-IN" sz="3500" dirty="0">
              <a:solidFill>
                <a:schemeClr val="tx1"/>
              </a:solidFill>
            </a:endParaRPr>
          </a:p>
        </p:txBody>
      </p:sp>
      <p:sp>
        <p:nvSpPr>
          <p:cNvPr id="3" name="Content Placeholder 2"/>
          <p:cNvSpPr>
            <a:spLocks noGrp="1"/>
          </p:cNvSpPr>
          <p:nvPr>
            <p:ph idx="1"/>
          </p:nvPr>
        </p:nvSpPr>
        <p:spPr>
          <a:xfrm>
            <a:off x="1435608" y="1143000"/>
            <a:ext cx="7498080" cy="3657600"/>
          </a:xfrm>
          <a:effectLst>
            <a:glow rad="228600">
              <a:schemeClr val="accent1">
                <a:satMod val="175000"/>
                <a:alpha val="40000"/>
              </a:schemeClr>
            </a:glow>
          </a:effectLst>
          <a:scene3d>
            <a:camera prst="obliqueTopLeft"/>
            <a:lightRig rig="threePt" dir="t"/>
          </a:scene3d>
        </p:spPr>
        <p:style>
          <a:lnRef idx="2">
            <a:schemeClr val="accent6"/>
          </a:lnRef>
          <a:fillRef idx="1">
            <a:schemeClr val="lt1"/>
          </a:fillRef>
          <a:effectRef idx="0">
            <a:schemeClr val="accent6"/>
          </a:effectRef>
          <a:fontRef idx="minor">
            <a:schemeClr val="dk1"/>
          </a:fontRef>
        </p:style>
        <p:txBody>
          <a:bodyPr>
            <a:normAutofit/>
          </a:bodyPr>
          <a:lstStyle/>
          <a:p>
            <a:pPr algn="just"/>
            <a:r>
              <a:rPr lang="en-IN" sz="2000" dirty="0" smtClean="0"/>
              <a:t>Development of CAD works will also promote the innovative &amp; technological intervention for water use efficiency such as Sprinkler Irrigation and Drip Irrigation. </a:t>
            </a:r>
          </a:p>
          <a:p>
            <a:pPr algn="just"/>
            <a:r>
              <a:rPr lang="en-IN" sz="2000" dirty="0" smtClean="0"/>
              <a:t>The efficient water application may even lead to higher utilization of created potential because of modern technology. </a:t>
            </a:r>
          </a:p>
          <a:p>
            <a:pPr algn="just"/>
            <a:r>
              <a:rPr lang="en-IN" sz="2000" dirty="0"/>
              <a:t>To promote participatory approach, a functional grant is provided to the Water Users’ Associations (WUAs) to operate and maintain the irrigation system in their jurisdiction. So far, 84779 WUAs have been formed in various States covering an area of 17.842 </a:t>
            </a:r>
            <a:r>
              <a:rPr lang="en-IN" sz="2000" dirty="0" err="1" smtClean="0"/>
              <a:t>MHa</a:t>
            </a:r>
            <a:r>
              <a:rPr lang="en-IN" sz="2000" dirty="0"/>
              <a:t>. </a:t>
            </a:r>
            <a:endParaRPr lang="en-IN" sz="2000" dirty="0" smtClean="0"/>
          </a:p>
          <a:p>
            <a:pPr algn="just"/>
            <a:endParaRPr lang="en-ZW" sz="2000" dirty="0"/>
          </a:p>
          <a:p>
            <a:pPr marL="82296" indent="0">
              <a:buNone/>
            </a:pPr>
            <a:endParaRPr lang="en-IN" sz="2000" dirty="0" smtClean="0"/>
          </a:p>
          <a:p>
            <a:endParaRPr lang="en-IN"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936" y="4907280"/>
            <a:ext cx="7543800" cy="1801368"/>
          </a:xfrm>
          <a:prstGeom prst="rect">
            <a:avLst/>
          </a:prstGeom>
        </p:spPr>
      </p:pic>
    </p:spTree>
    <p:extLst>
      <p:ext uri="{BB962C8B-B14F-4D97-AF65-F5344CB8AC3E}">
        <p14:creationId xmlns:p14="http://schemas.microsoft.com/office/powerpoint/2010/main" val="1218848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685800"/>
            <a:ext cx="7498080" cy="5562600"/>
          </a:xfr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endParaRPr lang="en-IN" dirty="0" smtClean="0"/>
          </a:p>
          <a:p>
            <a:pPr algn="ctr"/>
            <a:endParaRPr lang="en-IN" dirty="0"/>
          </a:p>
          <a:p>
            <a:pPr algn="ctr"/>
            <a:endParaRPr lang="en-IN" dirty="0" smtClean="0"/>
          </a:p>
          <a:p>
            <a:pPr marL="82296" indent="0" algn="ctr">
              <a:buNone/>
            </a:pPr>
            <a:r>
              <a:rPr lang="en-IN" sz="8000" dirty="0" smtClean="0"/>
              <a:t>THANKS</a:t>
            </a:r>
            <a:endParaRPr lang="en-IN" sz="8000" dirty="0"/>
          </a:p>
        </p:txBody>
      </p:sp>
    </p:spTree>
    <p:extLst>
      <p:ext uri="{BB962C8B-B14F-4D97-AF65-F5344CB8AC3E}">
        <p14:creationId xmlns:p14="http://schemas.microsoft.com/office/powerpoint/2010/main" val="2810652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220123512"/>
              </p:ext>
            </p:extLst>
          </p:nvPr>
        </p:nvGraphicFramePr>
        <p:xfrm>
          <a:off x="1176338" y="1298575"/>
          <a:ext cx="70104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extLst>
              <p:ext uri="{D42A27DB-BD31-4B8C-83A1-F6EECF244321}">
                <p14:modId xmlns:p14="http://schemas.microsoft.com/office/powerpoint/2010/main" val="3145383425"/>
              </p:ext>
            </p:extLst>
          </p:nvPr>
        </p:nvGraphicFramePr>
        <p:xfrm>
          <a:off x="757238" y="4419600"/>
          <a:ext cx="7848600"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13316" name="TextBox 4"/>
          <p:cNvSpPr txBox="1">
            <a:spLocks noChangeArrowheads="1"/>
          </p:cNvSpPr>
          <p:nvPr/>
        </p:nvSpPr>
        <p:spPr bwMode="auto">
          <a:xfrm>
            <a:off x="12192" y="168890"/>
            <a:ext cx="9144000" cy="1061829"/>
          </a:xfrm>
          <a:prstGeom prst="rect">
            <a:avLst/>
          </a:prstGeom>
          <a:solidFill>
            <a:schemeClr val="accent1">
              <a:lumMod val="20000"/>
              <a:lumOff val="80000"/>
            </a:schemeClr>
          </a:solidFill>
          <a:ln w="9525">
            <a:noFill/>
            <a:miter lim="800000"/>
            <a:headEnd/>
            <a:tailEnd/>
          </a:ln>
        </p:spPr>
        <p:txBody>
          <a:bodyPr wrap="square">
            <a:spAutoFit/>
          </a:bodyPr>
          <a:lstStyle/>
          <a:p>
            <a:pPr algn="ctr" fontAlgn="base">
              <a:spcBef>
                <a:spcPct val="0"/>
              </a:spcBef>
              <a:spcAft>
                <a:spcPct val="0"/>
              </a:spcAft>
              <a:defRPr/>
            </a:pPr>
            <a:r>
              <a:rPr lang="en-US" sz="3900" dirty="0">
                <a:solidFill>
                  <a:schemeClr val="tx2"/>
                </a:solidFill>
                <a:effectLst>
                  <a:outerShdw blurRad="50000" dist="30000" dir="5400000" algn="tl" rotWithShape="0">
                    <a:srgbClr val="000000">
                      <a:alpha val="30000"/>
                    </a:srgbClr>
                  </a:outerShdw>
                </a:effectLst>
                <a:latin typeface="+mj-lt"/>
                <a:ea typeface="+mj-ea"/>
                <a:cs typeface="+mj-cs"/>
              </a:rPr>
              <a:t>Water Scenario in India </a:t>
            </a:r>
            <a:endParaRPr lang="en-IN" sz="3900" dirty="0">
              <a:solidFill>
                <a:schemeClr val="tx2"/>
              </a:solidFill>
              <a:effectLst>
                <a:outerShdw blurRad="50000" dist="30000" dir="5400000" algn="tl" rotWithShape="0">
                  <a:srgbClr val="000000">
                    <a:alpha val="30000"/>
                  </a:srgbClr>
                </a:outerShdw>
              </a:effectLst>
              <a:latin typeface="+mj-lt"/>
              <a:ea typeface="+mj-ea"/>
              <a:cs typeface="+mj-cs"/>
            </a:endParaRPr>
          </a:p>
          <a:p>
            <a:pPr fontAlgn="base">
              <a:spcBef>
                <a:spcPct val="0"/>
              </a:spcBef>
              <a:spcAft>
                <a:spcPct val="0"/>
              </a:spcAft>
              <a:defRPr/>
            </a:pPr>
            <a:endParaRPr lang="en-US" sz="2400" dirty="0">
              <a:solidFill>
                <a:srgbClr val="000000"/>
              </a:solidFill>
            </a:endParaRPr>
          </a:p>
        </p:txBody>
      </p:sp>
      <p:sp>
        <p:nvSpPr>
          <p:cNvPr id="10245" name="TextBox 5"/>
          <p:cNvSpPr txBox="1">
            <a:spLocks noChangeArrowheads="1"/>
          </p:cNvSpPr>
          <p:nvPr/>
        </p:nvSpPr>
        <p:spPr bwMode="auto">
          <a:xfrm>
            <a:off x="2497899" y="1369219"/>
            <a:ext cx="4648200" cy="369887"/>
          </a:xfrm>
          <a:prstGeom prst="rect">
            <a:avLst/>
          </a:prstGeom>
          <a:solidFill>
            <a:schemeClr val="accent5">
              <a:lumMod val="20000"/>
              <a:lumOff val="80000"/>
            </a:schemeClr>
          </a:solid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en-US" sz="1800" dirty="0" smtClean="0">
                <a:solidFill>
                  <a:srgbClr val="7030A0"/>
                </a:solidFill>
                <a:latin typeface="Arial" charset="0"/>
                <a:cs typeface="Arial" charset="0"/>
              </a:rPr>
              <a:t>Reducing per capita water availability</a:t>
            </a:r>
          </a:p>
        </p:txBody>
      </p:sp>
      <p:sp>
        <p:nvSpPr>
          <p:cNvPr id="10246" name="TextBox 6"/>
          <p:cNvSpPr txBox="1">
            <a:spLocks noChangeArrowheads="1"/>
          </p:cNvSpPr>
          <p:nvPr/>
        </p:nvSpPr>
        <p:spPr bwMode="auto">
          <a:xfrm>
            <a:off x="2514598" y="1746757"/>
            <a:ext cx="426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en-US" sz="1400" dirty="0" smtClean="0">
                <a:solidFill>
                  <a:srgbClr val="C00000"/>
                </a:solidFill>
                <a:latin typeface="Arial" charset="0"/>
                <a:cs typeface="Arial" charset="0"/>
              </a:rPr>
              <a:t>Per capita water availability in m</a:t>
            </a:r>
            <a:r>
              <a:rPr lang="en-US" altLang="en-US" sz="1400" baseline="30000" dirty="0" smtClean="0">
                <a:solidFill>
                  <a:srgbClr val="C00000"/>
                </a:solidFill>
                <a:latin typeface="Arial" charset="0"/>
                <a:cs typeface="Arial" charset="0"/>
              </a:rPr>
              <a:t>3</a:t>
            </a:r>
            <a:r>
              <a:rPr lang="en-US" altLang="en-US" sz="1400" dirty="0" smtClean="0">
                <a:solidFill>
                  <a:srgbClr val="C00000"/>
                </a:solidFill>
                <a:latin typeface="Arial" charset="0"/>
                <a:cs typeface="Arial" charset="0"/>
              </a:rPr>
              <a:t> /year</a:t>
            </a:r>
          </a:p>
        </p:txBody>
      </p:sp>
      <p:cxnSp>
        <p:nvCxnSpPr>
          <p:cNvPr id="9" name="Straight Arrow Connector 8"/>
          <p:cNvCxnSpPr>
            <a:stCxn id="10246" idx="1"/>
          </p:cNvCxnSpPr>
          <p:nvPr/>
        </p:nvCxnSpPr>
        <p:spPr>
          <a:xfrm rot="10800000" flipV="1">
            <a:off x="2285998" y="1900745"/>
            <a:ext cx="228600" cy="3032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48" name="TextBox 9"/>
          <p:cNvSpPr txBox="1">
            <a:spLocks noChangeArrowheads="1"/>
          </p:cNvSpPr>
          <p:nvPr/>
        </p:nvSpPr>
        <p:spPr bwMode="auto">
          <a:xfrm>
            <a:off x="5105400" y="1981200"/>
            <a:ext cx="3810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en-US" sz="1400" smtClean="0">
                <a:solidFill>
                  <a:srgbClr val="C00000"/>
                </a:solidFill>
                <a:latin typeface="Arial" charset="0"/>
                <a:cs typeface="Arial" charset="0"/>
              </a:rPr>
              <a:t>Water stress 1700 m</a:t>
            </a:r>
            <a:r>
              <a:rPr lang="en-US" altLang="en-US" sz="1400" baseline="30000" smtClean="0">
                <a:solidFill>
                  <a:srgbClr val="C00000"/>
                </a:solidFill>
                <a:latin typeface="Arial" charset="0"/>
                <a:cs typeface="Arial" charset="0"/>
              </a:rPr>
              <a:t>3</a:t>
            </a:r>
            <a:r>
              <a:rPr lang="en-US" altLang="en-US" sz="1400" smtClean="0">
                <a:solidFill>
                  <a:srgbClr val="C00000"/>
                </a:solidFill>
                <a:latin typeface="Arial" charset="0"/>
                <a:cs typeface="Arial" charset="0"/>
              </a:rPr>
              <a:t>/capita/year</a:t>
            </a:r>
          </a:p>
        </p:txBody>
      </p:sp>
      <p:cxnSp>
        <p:nvCxnSpPr>
          <p:cNvPr id="12" name="Straight Arrow Connector 11"/>
          <p:cNvCxnSpPr/>
          <p:nvPr/>
        </p:nvCxnSpPr>
        <p:spPr>
          <a:xfrm rot="5400000">
            <a:off x="5067301" y="2400300"/>
            <a:ext cx="3810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50" name="TextBox 12"/>
          <p:cNvSpPr txBox="1">
            <a:spLocks noChangeArrowheads="1"/>
          </p:cNvSpPr>
          <p:nvPr/>
        </p:nvSpPr>
        <p:spPr bwMode="auto">
          <a:xfrm>
            <a:off x="4026408" y="2450592"/>
            <a:ext cx="3733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en-US" sz="1400" dirty="0" smtClean="0">
                <a:solidFill>
                  <a:srgbClr val="C00000"/>
                </a:solidFill>
                <a:latin typeface="Arial" charset="0"/>
                <a:cs typeface="Arial" charset="0"/>
              </a:rPr>
              <a:t>Water scarcity 1000 m</a:t>
            </a:r>
            <a:r>
              <a:rPr lang="en-US" altLang="en-US" sz="1400" baseline="30000" dirty="0" smtClean="0">
                <a:solidFill>
                  <a:srgbClr val="C00000"/>
                </a:solidFill>
                <a:latin typeface="Arial" charset="0"/>
                <a:cs typeface="Arial" charset="0"/>
              </a:rPr>
              <a:t>3</a:t>
            </a:r>
            <a:r>
              <a:rPr lang="en-US" altLang="en-US" sz="1400" dirty="0" smtClean="0">
                <a:solidFill>
                  <a:srgbClr val="C00000"/>
                </a:solidFill>
                <a:latin typeface="Arial" charset="0"/>
                <a:cs typeface="Arial" charset="0"/>
              </a:rPr>
              <a:t>/capita/year</a:t>
            </a:r>
          </a:p>
        </p:txBody>
      </p:sp>
      <p:cxnSp>
        <p:nvCxnSpPr>
          <p:cNvPr id="15" name="Straight Arrow Connector 14"/>
          <p:cNvCxnSpPr/>
          <p:nvPr/>
        </p:nvCxnSpPr>
        <p:spPr>
          <a:xfrm rot="10800000">
            <a:off x="3657600" y="29718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406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a:solidFill>
            <a:schemeClr val="accent1">
              <a:lumMod val="40000"/>
              <a:lumOff val="60000"/>
            </a:schemeClr>
          </a:solidFill>
        </p:spPr>
        <p:txBody>
          <a:bodyPr>
            <a:normAutofit fontScale="90000"/>
          </a:bodyPr>
          <a:lstStyle/>
          <a:p>
            <a:pPr algn="ctr"/>
            <a:r>
              <a:rPr lang="en-IN" dirty="0" smtClean="0">
                <a:solidFill>
                  <a:schemeClr val="tx2"/>
                </a:solidFill>
              </a:rPr>
              <a:t>Water Use Scenario in Country </a:t>
            </a:r>
            <a:endParaRPr lang="en-IN" dirty="0">
              <a:solidFill>
                <a:schemeClr val="tx2"/>
              </a:solidFill>
            </a:endParaRPr>
          </a:p>
        </p:txBody>
      </p:sp>
      <p:sp>
        <p:nvSpPr>
          <p:cNvPr id="3" name="Content Placeholder 2"/>
          <p:cNvSpPr>
            <a:spLocks noGrp="1"/>
          </p:cNvSpPr>
          <p:nvPr>
            <p:ph idx="1"/>
          </p:nvPr>
        </p:nvSpPr>
        <p:spPr>
          <a:xfrm>
            <a:off x="1435608" y="1066800"/>
            <a:ext cx="7498080" cy="5181600"/>
          </a:xfrm>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lnSpcReduction="10000"/>
          </a:bodyPr>
          <a:lstStyle/>
          <a:p>
            <a:pPr marL="514350" lvl="0" indent="-514350" algn="just">
              <a:spcBef>
                <a:spcPct val="20000"/>
              </a:spcBef>
              <a:buClrTx/>
              <a:buSzPct val="95000"/>
              <a:buFont typeface="Wingdings" pitchFamily="2" charset="2"/>
              <a:buChar char="Ø"/>
            </a:pPr>
            <a:r>
              <a:rPr lang="en-US" sz="2000" dirty="0">
                <a:solidFill>
                  <a:prstClr val="black"/>
                </a:solidFill>
                <a:latin typeface="Times New Roman" pitchFamily="18" charset="0"/>
                <a:cs typeface="Times New Roman" pitchFamily="18" charset="0"/>
              </a:rPr>
              <a:t>Low Water use Efficiency in every aspect of water use  i.e. Irrigation, Industries , domestic  i.e. 30 to 38% in Irrgn.35 to 45 % Distribution  losses in water supply, Industries consuming 3to 6 times more than Global average</a:t>
            </a:r>
          </a:p>
          <a:p>
            <a:pPr marL="0" lvl="0" indent="0" algn="just">
              <a:spcBef>
                <a:spcPct val="20000"/>
              </a:spcBef>
              <a:buClr>
                <a:srgbClr val="0BD0D9"/>
              </a:buClr>
              <a:buSzPct val="95000"/>
              <a:buNone/>
            </a:pPr>
            <a:endParaRPr lang="en-US" sz="1800" dirty="0">
              <a:solidFill>
                <a:prstClr val="black"/>
              </a:solidFill>
              <a:latin typeface="Times New Roman" pitchFamily="18" charset="0"/>
              <a:cs typeface="Times New Roman" pitchFamily="18" charset="0"/>
            </a:endParaRPr>
          </a:p>
          <a:p>
            <a:pPr marL="514350" lvl="0" indent="-514350" algn="just">
              <a:spcBef>
                <a:spcPct val="20000"/>
              </a:spcBef>
              <a:buClrTx/>
              <a:buSzPct val="95000"/>
              <a:buFont typeface="Wingdings" pitchFamily="2" charset="2"/>
              <a:buChar char="Ø"/>
            </a:pPr>
            <a:r>
              <a:rPr lang="en-US" sz="1800" dirty="0">
                <a:solidFill>
                  <a:prstClr val="black"/>
                </a:solidFill>
                <a:latin typeface="Times New Roman" pitchFamily="18" charset="0"/>
                <a:cs typeface="Times New Roman" pitchFamily="18" charset="0"/>
              </a:rPr>
              <a:t>Poor Storage possibility in the Country i.e. only 262 m</a:t>
            </a:r>
            <a:r>
              <a:rPr lang="en-US" sz="1800" baseline="30000" dirty="0">
                <a:solidFill>
                  <a:prstClr val="black"/>
                </a:solidFill>
                <a:latin typeface="Times New Roman" pitchFamily="18" charset="0"/>
                <a:cs typeface="Times New Roman" pitchFamily="18" charset="0"/>
              </a:rPr>
              <a:t>3</a:t>
            </a:r>
            <a:r>
              <a:rPr lang="en-US" sz="1800" dirty="0">
                <a:solidFill>
                  <a:prstClr val="black"/>
                </a:solidFill>
                <a:latin typeface="Times New Roman" pitchFamily="18" charset="0"/>
                <a:cs typeface="Times New Roman" pitchFamily="18" charset="0"/>
              </a:rPr>
              <a:t>/capita as compared to 1964m</a:t>
            </a:r>
            <a:r>
              <a:rPr lang="en-US" sz="1800" baseline="30000" dirty="0">
                <a:solidFill>
                  <a:prstClr val="black"/>
                </a:solidFill>
                <a:latin typeface="Times New Roman" pitchFamily="18" charset="0"/>
                <a:cs typeface="Times New Roman" pitchFamily="18" charset="0"/>
              </a:rPr>
              <a:t>3</a:t>
            </a:r>
            <a:r>
              <a:rPr lang="en-US" sz="1800" dirty="0">
                <a:solidFill>
                  <a:prstClr val="black"/>
                </a:solidFill>
                <a:latin typeface="Times New Roman" pitchFamily="18" charset="0"/>
                <a:cs typeface="Times New Roman" pitchFamily="18" charset="0"/>
              </a:rPr>
              <a:t> /capita</a:t>
            </a:r>
            <a:r>
              <a:rPr lang="en-US" sz="1800" baseline="30000" dirty="0">
                <a:solidFill>
                  <a:prstClr val="black"/>
                </a:solidFill>
                <a:latin typeface="Times New Roman" pitchFamily="18" charset="0"/>
                <a:cs typeface="Times New Roman" pitchFamily="18" charset="0"/>
              </a:rPr>
              <a:t> </a:t>
            </a:r>
            <a:r>
              <a:rPr lang="en-US" sz="1800" dirty="0">
                <a:solidFill>
                  <a:prstClr val="black"/>
                </a:solidFill>
                <a:latin typeface="Times New Roman" pitchFamily="18" charset="0"/>
                <a:cs typeface="Times New Roman" pitchFamily="18" charset="0"/>
              </a:rPr>
              <a:t> in USA, 1112 m</a:t>
            </a:r>
            <a:r>
              <a:rPr lang="en-US" sz="1800" baseline="30000" dirty="0">
                <a:solidFill>
                  <a:prstClr val="black"/>
                </a:solidFill>
                <a:latin typeface="Times New Roman" pitchFamily="18" charset="0"/>
                <a:cs typeface="Times New Roman" pitchFamily="18" charset="0"/>
              </a:rPr>
              <a:t>3</a:t>
            </a:r>
            <a:r>
              <a:rPr lang="en-US" sz="1800" dirty="0">
                <a:solidFill>
                  <a:prstClr val="black"/>
                </a:solidFill>
                <a:latin typeface="Times New Roman" pitchFamily="18" charset="0"/>
                <a:cs typeface="Times New Roman" pitchFamily="18" charset="0"/>
              </a:rPr>
              <a:t> /capita in China, 753.65 m</a:t>
            </a:r>
            <a:r>
              <a:rPr lang="en-US" sz="1800" baseline="30000" dirty="0">
                <a:solidFill>
                  <a:prstClr val="black"/>
                </a:solidFill>
                <a:latin typeface="Times New Roman" pitchFamily="18" charset="0"/>
                <a:cs typeface="Times New Roman" pitchFamily="18" charset="0"/>
              </a:rPr>
              <a:t>3</a:t>
            </a:r>
            <a:r>
              <a:rPr lang="en-US" sz="1800" dirty="0">
                <a:solidFill>
                  <a:prstClr val="black"/>
                </a:solidFill>
                <a:latin typeface="Times New Roman" pitchFamily="18" charset="0"/>
                <a:cs typeface="Times New Roman" pitchFamily="18" charset="0"/>
              </a:rPr>
              <a:t> /capita in South Africa. </a:t>
            </a:r>
          </a:p>
          <a:p>
            <a:pPr marL="514350" lvl="0" indent="-514350" algn="just">
              <a:spcBef>
                <a:spcPct val="20000"/>
              </a:spcBef>
              <a:buClrTx/>
              <a:buSzPct val="95000"/>
              <a:buFont typeface="Wingdings" pitchFamily="2" charset="2"/>
              <a:buChar char="Ø"/>
            </a:pPr>
            <a:endParaRPr lang="en-US" sz="1800" dirty="0">
              <a:solidFill>
                <a:prstClr val="black"/>
              </a:solidFill>
              <a:latin typeface="Times New Roman" pitchFamily="18" charset="0"/>
              <a:cs typeface="Times New Roman" pitchFamily="18" charset="0"/>
            </a:endParaRPr>
          </a:p>
          <a:p>
            <a:pPr marL="514350" lvl="0" indent="-514350" algn="just">
              <a:spcBef>
                <a:spcPct val="20000"/>
              </a:spcBef>
              <a:buClrTx/>
              <a:buSzPct val="95000"/>
              <a:buFont typeface="Wingdings" pitchFamily="2" charset="2"/>
              <a:buChar char="Ø"/>
            </a:pPr>
            <a:r>
              <a:rPr lang="en-US" sz="1800" dirty="0">
                <a:solidFill>
                  <a:prstClr val="black"/>
                </a:solidFill>
                <a:latin typeface="Times New Roman" pitchFamily="18" charset="0"/>
                <a:cs typeface="Times New Roman" pitchFamily="18" charset="0"/>
              </a:rPr>
              <a:t>Uneven distribution of water in Time and Space.</a:t>
            </a:r>
          </a:p>
          <a:p>
            <a:pPr marL="514350" lvl="0" indent="-514350" algn="just">
              <a:spcBef>
                <a:spcPct val="20000"/>
              </a:spcBef>
              <a:buClr>
                <a:srgbClr val="0BD0D9"/>
              </a:buClr>
              <a:buSzPct val="95000"/>
              <a:buFont typeface="Wingdings" pitchFamily="2" charset="2"/>
              <a:buChar char="Ø"/>
            </a:pPr>
            <a:endParaRPr lang="en-US" sz="1800" dirty="0">
              <a:solidFill>
                <a:prstClr val="black"/>
              </a:solidFill>
              <a:latin typeface="Times New Roman" pitchFamily="18" charset="0"/>
              <a:cs typeface="Times New Roman" pitchFamily="18" charset="0"/>
            </a:endParaRPr>
          </a:p>
          <a:p>
            <a:pPr marL="678942" lvl="1" indent="-285750" algn="just">
              <a:spcBef>
                <a:spcPct val="20000"/>
              </a:spcBef>
              <a:buClrTx/>
              <a:buSzPct val="85000"/>
              <a:buFont typeface="Wingdings" pitchFamily="2" charset="2"/>
              <a:buChar char="v"/>
            </a:pPr>
            <a:r>
              <a:rPr lang="en-US" sz="1800" dirty="0">
                <a:solidFill>
                  <a:prstClr val="black"/>
                </a:solidFill>
                <a:latin typeface="Times New Roman" pitchFamily="18" charset="0"/>
                <a:cs typeface="Times New Roman" pitchFamily="18" charset="0"/>
              </a:rPr>
              <a:t>75-80% run-off in four months (June to September)</a:t>
            </a:r>
          </a:p>
          <a:p>
            <a:pPr marL="678942" lvl="1" indent="-285750" algn="just">
              <a:spcBef>
                <a:spcPct val="20000"/>
              </a:spcBef>
              <a:buClrTx/>
              <a:buSzPct val="85000"/>
              <a:buFont typeface="Wingdings" pitchFamily="2" charset="2"/>
              <a:buChar char="v"/>
            </a:pPr>
            <a:r>
              <a:rPr lang="en-US" sz="1800" dirty="0">
                <a:solidFill>
                  <a:prstClr val="black"/>
                </a:solidFill>
                <a:latin typeface="Times New Roman" pitchFamily="18" charset="0"/>
                <a:cs typeface="Times New Roman" pitchFamily="18" charset="0"/>
              </a:rPr>
              <a:t>59% of available water resources in Ganga- Brahmaputra-Barak water basin</a:t>
            </a:r>
          </a:p>
          <a:p>
            <a:pPr marL="678942" lvl="1" indent="-285750" algn="just">
              <a:spcBef>
                <a:spcPct val="20000"/>
              </a:spcBef>
              <a:buClr>
                <a:srgbClr val="0F6FC6"/>
              </a:buClr>
              <a:buSzPct val="85000"/>
              <a:buFont typeface="Wingdings" pitchFamily="2" charset="2"/>
              <a:buChar char="Ø"/>
            </a:pPr>
            <a:endParaRPr lang="en-US" sz="1800" dirty="0">
              <a:solidFill>
                <a:prstClr val="black"/>
              </a:solidFill>
              <a:latin typeface="Times New Roman" pitchFamily="18" charset="0"/>
              <a:cs typeface="Times New Roman" pitchFamily="18" charset="0"/>
            </a:endParaRPr>
          </a:p>
          <a:p>
            <a:pPr marL="313182" lvl="0" indent="-285750" algn="just">
              <a:spcBef>
                <a:spcPct val="20000"/>
              </a:spcBef>
              <a:buClrTx/>
              <a:buSzPct val="95000"/>
              <a:buFont typeface="Wingdings" pitchFamily="2" charset="2"/>
              <a:buChar char="Ø"/>
            </a:pPr>
            <a:r>
              <a:rPr lang="en-US" sz="1800" dirty="0" smtClean="0">
                <a:solidFill>
                  <a:prstClr val="black"/>
                </a:solidFill>
                <a:latin typeface="Times New Roman" pitchFamily="18" charset="0"/>
                <a:cs typeface="Times New Roman" pitchFamily="18" charset="0"/>
              </a:rPr>
              <a:t>   </a:t>
            </a:r>
            <a:r>
              <a:rPr lang="en-US" sz="1800" dirty="0">
                <a:solidFill>
                  <a:prstClr val="black"/>
                </a:solidFill>
                <a:latin typeface="Times New Roman" pitchFamily="18" charset="0"/>
                <a:cs typeface="Times New Roman" pitchFamily="18" charset="0"/>
              </a:rPr>
              <a:t>Insufficient storage capacity at present: only 253.4 BCM out of total    690 </a:t>
            </a:r>
            <a:r>
              <a:rPr lang="en-US" sz="1800" dirty="0" smtClean="0">
                <a:solidFill>
                  <a:prstClr val="black"/>
                </a:solidFill>
                <a:latin typeface="Times New Roman" pitchFamily="18" charset="0"/>
                <a:cs typeface="Times New Roman" pitchFamily="18" charset="0"/>
              </a:rPr>
              <a:t>  BCM </a:t>
            </a:r>
            <a:r>
              <a:rPr lang="en-US" sz="1800" dirty="0">
                <a:solidFill>
                  <a:prstClr val="black"/>
                </a:solidFill>
                <a:latin typeface="Times New Roman" pitchFamily="18" charset="0"/>
                <a:cs typeface="Times New Roman" pitchFamily="18" charset="0"/>
              </a:rPr>
              <a:t>utilizable surface water whereas </a:t>
            </a:r>
          </a:p>
        </p:txBody>
      </p:sp>
    </p:spTree>
    <p:extLst>
      <p:ext uri="{BB962C8B-B14F-4D97-AF65-F5344CB8AC3E}">
        <p14:creationId xmlns:p14="http://schemas.microsoft.com/office/powerpoint/2010/main" val="3768166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543800" cy="685800"/>
          </a:xfr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a:normAutofit/>
          </a:bodyPr>
          <a:lstStyle/>
          <a:p>
            <a:pPr algn="ctr"/>
            <a:r>
              <a:rPr lang="en-IN" sz="3500" dirty="0" smtClean="0">
                <a:solidFill>
                  <a:schemeClr val="tx1"/>
                </a:solidFill>
              </a:rPr>
              <a:t>Irrigation Potential: Facts at a Glance </a:t>
            </a:r>
            <a:endParaRPr lang="en-IN" sz="3500"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26737503"/>
              </p:ext>
            </p:extLst>
          </p:nvPr>
        </p:nvGraphicFramePr>
        <p:xfrm>
          <a:off x="1524000" y="1905000"/>
          <a:ext cx="6781800" cy="2666999"/>
        </p:xfrm>
        <a:graphic>
          <a:graphicData uri="http://schemas.openxmlformats.org/drawingml/2006/table">
            <a:tbl>
              <a:tblPr firstRow="1" bandRow="1">
                <a:tableStyleId>{3B4B98B0-60AC-42C2-AFA5-B58CD77FA1E5}</a:tableStyleId>
              </a:tblPr>
              <a:tblGrid>
                <a:gridCol w="3962400"/>
                <a:gridCol w="2819400"/>
              </a:tblGrid>
              <a:tr h="407150">
                <a:tc>
                  <a:txBody>
                    <a:bodyPr/>
                    <a:lstStyle/>
                    <a:p>
                      <a:endParaRPr lang="en-IN" dirty="0"/>
                    </a:p>
                  </a:txBody>
                  <a:tcPr/>
                </a:tc>
                <a:tc>
                  <a:txBody>
                    <a:bodyPr/>
                    <a:lstStyle/>
                    <a:p>
                      <a:endParaRPr lang="en-IN"/>
                    </a:p>
                  </a:txBody>
                  <a:tcPr/>
                </a:tc>
              </a:tr>
              <a:tr h="631249">
                <a:tc>
                  <a:txBody>
                    <a:bodyPr/>
                    <a:lstStyle/>
                    <a:p>
                      <a:r>
                        <a:rPr lang="en-IN" dirty="0" smtClean="0"/>
                        <a:t>Ultimate</a:t>
                      </a:r>
                      <a:r>
                        <a:rPr lang="en-IN" baseline="0" dirty="0" smtClean="0"/>
                        <a:t> Irrigation  Potential of Country </a:t>
                      </a:r>
                      <a:endParaRPr lang="en-IN" dirty="0"/>
                    </a:p>
                  </a:txBody>
                  <a:tcPr/>
                </a:tc>
                <a:tc>
                  <a:txBody>
                    <a:bodyPr/>
                    <a:lstStyle/>
                    <a:p>
                      <a:r>
                        <a:rPr lang="en-IN" dirty="0" smtClean="0"/>
                        <a:t>139.43 Million</a:t>
                      </a:r>
                      <a:r>
                        <a:rPr lang="en-IN" baseline="0" dirty="0" smtClean="0"/>
                        <a:t> Ha </a:t>
                      </a:r>
                      <a:endParaRPr lang="en-IN" dirty="0"/>
                    </a:p>
                  </a:txBody>
                  <a:tcPr/>
                </a:tc>
              </a:tr>
              <a:tr h="407150">
                <a:tc>
                  <a:txBody>
                    <a:bodyPr/>
                    <a:lstStyle/>
                    <a:p>
                      <a:r>
                        <a:rPr lang="en-IN" dirty="0" smtClean="0"/>
                        <a:t>Irrigation</a:t>
                      </a:r>
                      <a:r>
                        <a:rPr lang="en-IN" baseline="0" dirty="0" smtClean="0"/>
                        <a:t> Potential Created  (IPC)</a:t>
                      </a:r>
                      <a:endParaRPr lang="en-IN" dirty="0"/>
                    </a:p>
                  </a:txBody>
                  <a:tcPr/>
                </a:tc>
                <a:tc>
                  <a:txBody>
                    <a:bodyPr/>
                    <a:lstStyle/>
                    <a:p>
                      <a:r>
                        <a:rPr lang="en-IN" dirty="0" smtClean="0"/>
                        <a:t>112.53</a:t>
                      </a:r>
                      <a:r>
                        <a:rPr lang="en-IN" baseline="0" dirty="0" smtClean="0"/>
                        <a:t> Million Ha </a:t>
                      </a:r>
                      <a:endParaRPr lang="en-IN" dirty="0"/>
                    </a:p>
                  </a:txBody>
                  <a:tcPr/>
                </a:tc>
              </a:tr>
              <a:tr h="407150">
                <a:tc>
                  <a:txBody>
                    <a:bodyPr/>
                    <a:lstStyle/>
                    <a:p>
                      <a:r>
                        <a:rPr lang="en-IN" dirty="0" smtClean="0"/>
                        <a:t>Irrigation</a:t>
                      </a:r>
                      <a:r>
                        <a:rPr lang="en-IN" baseline="0" dirty="0" smtClean="0"/>
                        <a:t> Potential Utilized  (IPU)</a:t>
                      </a:r>
                      <a:endParaRPr lang="en-IN" dirty="0"/>
                    </a:p>
                  </a:txBody>
                  <a:tcPr/>
                </a:tc>
                <a:tc>
                  <a:txBody>
                    <a:bodyPr/>
                    <a:lstStyle/>
                    <a:p>
                      <a:r>
                        <a:rPr lang="en-IN" dirty="0" smtClean="0"/>
                        <a:t>89.26 Million Ha </a:t>
                      </a:r>
                      <a:endParaRPr lang="en-IN" dirty="0"/>
                    </a:p>
                  </a:txBody>
                  <a:tcPr/>
                </a:tc>
              </a:tr>
              <a:tr h="407150">
                <a:tc>
                  <a:txBody>
                    <a:bodyPr/>
                    <a:lstStyle/>
                    <a:p>
                      <a:r>
                        <a:rPr lang="en-IN" dirty="0" smtClean="0"/>
                        <a:t>Gap between IPC &amp; IPU </a:t>
                      </a:r>
                      <a:endParaRPr lang="en-IN" dirty="0"/>
                    </a:p>
                  </a:txBody>
                  <a:tcPr/>
                </a:tc>
                <a:tc>
                  <a:txBody>
                    <a:bodyPr/>
                    <a:lstStyle/>
                    <a:p>
                      <a:r>
                        <a:rPr lang="en-IN" dirty="0" smtClean="0"/>
                        <a:t>23.27 Million Ha </a:t>
                      </a:r>
                      <a:endParaRPr lang="en-IN" dirty="0"/>
                    </a:p>
                  </a:txBody>
                  <a:tcPr/>
                </a:tc>
              </a:tr>
              <a:tr h="407150">
                <a:tc>
                  <a:txBody>
                    <a:bodyPr/>
                    <a:lstStyle/>
                    <a:p>
                      <a:endParaRPr lang="en-IN" dirty="0"/>
                    </a:p>
                  </a:txBody>
                  <a:tcPr/>
                </a:tc>
                <a:tc>
                  <a:txBody>
                    <a:bodyPr/>
                    <a:lstStyle/>
                    <a:p>
                      <a:endParaRPr lang="en-IN" dirty="0"/>
                    </a:p>
                  </a:txBody>
                  <a:tcPr/>
                </a:tc>
              </a:tr>
            </a:tbl>
          </a:graphicData>
        </a:graphic>
      </p:graphicFrame>
      <p:sp>
        <p:nvSpPr>
          <p:cNvPr id="6" name="TextBox 5"/>
          <p:cNvSpPr txBox="1"/>
          <p:nvPr/>
        </p:nvSpPr>
        <p:spPr>
          <a:xfrm>
            <a:off x="1600200" y="4876800"/>
            <a:ext cx="7086600"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n-IN" dirty="0" smtClean="0">
                <a:solidFill>
                  <a:prstClr val="white"/>
                </a:solidFill>
              </a:rPr>
              <a:t>As per the Planning Commission definition the irrigation water made available up to the outlet of minors (minor canals) will be treated as the Irrigation </a:t>
            </a:r>
            <a:r>
              <a:rPr lang="en-IN" dirty="0">
                <a:solidFill>
                  <a:prstClr val="white"/>
                </a:solidFill>
              </a:rPr>
              <a:t>P</a:t>
            </a:r>
            <a:r>
              <a:rPr lang="en-IN" dirty="0" smtClean="0">
                <a:solidFill>
                  <a:prstClr val="white"/>
                </a:solidFill>
              </a:rPr>
              <a:t>otential </a:t>
            </a:r>
            <a:r>
              <a:rPr lang="en-IN" dirty="0">
                <a:solidFill>
                  <a:prstClr val="white"/>
                </a:solidFill>
              </a:rPr>
              <a:t>C</a:t>
            </a:r>
            <a:r>
              <a:rPr lang="en-IN" dirty="0" smtClean="0">
                <a:solidFill>
                  <a:prstClr val="white"/>
                </a:solidFill>
              </a:rPr>
              <a:t>reated. </a:t>
            </a:r>
            <a:endParaRPr lang="en-IN" dirty="0">
              <a:solidFill>
                <a:prstClr val="white"/>
              </a:solidFill>
            </a:endParaRPr>
          </a:p>
        </p:txBody>
      </p:sp>
    </p:spTree>
    <p:extLst>
      <p:ext uri="{BB962C8B-B14F-4D97-AF65-F5344CB8AC3E}">
        <p14:creationId xmlns:p14="http://schemas.microsoft.com/office/powerpoint/2010/main" val="3950487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498080" cy="868362"/>
          </a:xfrm>
          <a:solidFill>
            <a:schemeClr val="accent1">
              <a:lumMod val="20000"/>
              <a:lumOff val="80000"/>
            </a:schemeClr>
          </a:solidFill>
        </p:spPr>
        <p:style>
          <a:lnRef idx="0">
            <a:schemeClr val="accent5"/>
          </a:lnRef>
          <a:fillRef idx="3">
            <a:schemeClr val="accent5"/>
          </a:fillRef>
          <a:effectRef idx="3">
            <a:schemeClr val="accent5"/>
          </a:effectRef>
          <a:fontRef idx="minor">
            <a:schemeClr val="lt1"/>
          </a:fontRef>
        </p:style>
        <p:txBody>
          <a:bodyPr>
            <a:noAutofit/>
          </a:bodyPr>
          <a:lstStyle/>
          <a:p>
            <a:pPr algn="ctr"/>
            <a:r>
              <a:rPr lang="en-US" sz="3000" dirty="0">
                <a:solidFill>
                  <a:schemeClr val="tx1"/>
                </a:solidFill>
              </a:rPr>
              <a:t>Sector wise Irrigation Potential creation and Utilization </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1" y="1828800"/>
            <a:ext cx="3695960" cy="2819400"/>
          </a:xfrm>
          <a:prstGeom prst="rect">
            <a:avLst/>
          </a:prstGeom>
          <a:solidFill>
            <a:schemeClr val="accent1">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pic>
      <p:cxnSp>
        <p:nvCxnSpPr>
          <p:cNvPr id="5" name="Straight Connector 4"/>
          <p:cNvCxnSpPr/>
          <p:nvPr/>
        </p:nvCxnSpPr>
        <p:spPr>
          <a:xfrm>
            <a:off x="5257800" y="1752599"/>
            <a:ext cx="0" cy="289560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aphicFrame>
        <p:nvGraphicFramePr>
          <p:cNvPr id="11" name="Content Placeholder 5"/>
          <p:cNvGraphicFramePr>
            <a:graphicFrameLocks/>
          </p:cNvGraphicFramePr>
          <p:nvPr>
            <p:extLst>
              <p:ext uri="{D42A27DB-BD31-4B8C-83A1-F6EECF244321}">
                <p14:modId xmlns:p14="http://schemas.microsoft.com/office/powerpoint/2010/main" val="1598591283"/>
              </p:ext>
            </p:extLst>
          </p:nvPr>
        </p:nvGraphicFramePr>
        <p:xfrm>
          <a:off x="5410199" y="1828800"/>
          <a:ext cx="3505201" cy="2819401"/>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012614"/>
                <a:gridCol w="979817"/>
                <a:gridCol w="737936"/>
                <a:gridCol w="774834"/>
              </a:tblGrid>
              <a:tr h="878198">
                <a:tc>
                  <a:txBody>
                    <a:bodyPr/>
                    <a:lstStyle/>
                    <a:p>
                      <a:pPr algn="ctr"/>
                      <a:r>
                        <a:rPr lang="en-US" sz="1200" dirty="0" smtClean="0">
                          <a:solidFill>
                            <a:srgbClr val="C00000"/>
                          </a:solidFill>
                          <a:latin typeface="Cambria" pitchFamily="18" charset="0"/>
                        </a:rPr>
                        <a:t>Factors</a:t>
                      </a:r>
                      <a:endParaRPr lang="en-IN" sz="1200" dirty="0">
                        <a:solidFill>
                          <a:srgbClr val="C00000"/>
                        </a:solidFill>
                        <a:latin typeface="Cambria" pitchFamily="18" charset="0"/>
                      </a:endParaRPr>
                    </a:p>
                  </a:txBody>
                  <a:tcPr marT="45730" marB="45730">
                    <a:solidFill>
                      <a:schemeClr val="accent1">
                        <a:lumMod val="20000"/>
                        <a:lumOff val="80000"/>
                      </a:schemeClr>
                    </a:solidFill>
                  </a:tcPr>
                </a:tc>
                <a:tc>
                  <a:txBody>
                    <a:bodyPr/>
                    <a:lstStyle/>
                    <a:p>
                      <a:pPr algn="ctr"/>
                      <a:r>
                        <a:rPr lang="en-US" sz="1200" dirty="0" smtClean="0">
                          <a:solidFill>
                            <a:srgbClr val="C00000"/>
                          </a:solidFill>
                          <a:latin typeface="Cambria" pitchFamily="18" charset="0"/>
                        </a:rPr>
                        <a:t>Sprinkler Irrigation System</a:t>
                      </a:r>
                      <a:endParaRPr lang="en-IN" sz="1200" dirty="0">
                        <a:solidFill>
                          <a:srgbClr val="C00000"/>
                        </a:solidFill>
                        <a:latin typeface="Cambria" pitchFamily="18" charset="0"/>
                      </a:endParaRPr>
                    </a:p>
                  </a:txBody>
                  <a:tcPr marT="45730" marB="45730">
                    <a:solidFill>
                      <a:schemeClr val="accent1">
                        <a:lumMod val="20000"/>
                        <a:lumOff val="80000"/>
                      </a:schemeClr>
                    </a:solidFill>
                  </a:tcPr>
                </a:tc>
                <a:tc>
                  <a:txBody>
                    <a:bodyPr/>
                    <a:lstStyle/>
                    <a:p>
                      <a:pPr algn="ctr"/>
                      <a:r>
                        <a:rPr lang="en-US" sz="1200" dirty="0" smtClean="0">
                          <a:solidFill>
                            <a:srgbClr val="C00000"/>
                          </a:solidFill>
                          <a:latin typeface="Cambria" pitchFamily="18" charset="0"/>
                        </a:rPr>
                        <a:t>Drip Irrigation </a:t>
                      </a:r>
                      <a:endParaRPr lang="en-IN" sz="1200" dirty="0">
                        <a:solidFill>
                          <a:srgbClr val="C00000"/>
                        </a:solidFill>
                        <a:latin typeface="Cambria" pitchFamily="18" charset="0"/>
                      </a:endParaRPr>
                    </a:p>
                  </a:txBody>
                  <a:tcPr marT="45730" marB="45730">
                    <a:solidFill>
                      <a:schemeClr val="accent1">
                        <a:lumMod val="20000"/>
                        <a:lumOff val="80000"/>
                      </a:schemeClr>
                    </a:solidFill>
                  </a:tcPr>
                </a:tc>
                <a:tc>
                  <a:txBody>
                    <a:bodyPr/>
                    <a:lstStyle/>
                    <a:p>
                      <a:pPr algn="ctr"/>
                      <a:r>
                        <a:rPr lang="en-US" sz="1200" dirty="0" smtClean="0">
                          <a:solidFill>
                            <a:srgbClr val="C00000"/>
                          </a:solidFill>
                          <a:latin typeface="Cambria" pitchFamily="18" charset="0"/>
                        </a:rPr>
                        <a:t>Surface Irrigation</a:t>
                      </a:r>
                      <a:endParaRPr lang="en-IN" sz="1200" dirty="0">
                        <a:solidFill>
                          <a:srgbClr val="C00000"/>
                        </a:solidFill>
                        <a:latin typeface="Cambria" pitchFamily="18" charset="0"/>
                      </a:endParaRPr>
                    </a:p>
                  </a:txBody>
                  <a:tcPr marT="45730" marB="45730">
                    <a:solidFill>
                      <a:schemeClr val="accent1">
                        <a:lumMod val="20000"/>
                        <a:lumOff val="80000"/>
                      </a:schemeClr>
                    </a:solidFill>
                  </a:tcPr>
                </a:tc>
              </a:tr>
              <a:tr h="799313">
                <a:tc>
                  <a:txBody>
                    <a:bodyPr/>
                    <a:lstStyle/>
                    <a:p>
                      <a:r>
                        <a:rPr lang="en-US" sz="1200" dirty="0" smtClean="0">
                          <a:latin typeface="Cambria" pitchFamily="18" charset="0"/>
                        </a:rPr>
                        <a:t>Overall irrigation efficiency</a:t>
                      </a:r>
                      <a:endParaRPr lang="en-IN" sz="1200" dirty="0">
                        <a:latin typeface="Cambria" pitchFamily="18" charset="0"/>
                      </a:endParaRPr>
                    </a:p>
                  </a:txBody>
                  <a:tcPr marT="45730" marB="45730">
                    <a:solidFill>
                      <a:schemeClr val="accent1">
                        <a:lumMod val="20000"/>
                        <a:lumOff val="80000"/>
                      </a:schemeClr>
                    </a:solidFill>
                  </a:tcPr>
                </a:tc>
                <a:tc>
                  <a:txBody>
                    <a:bodyPr/>
                    <a:lstStyle/>
                    <a:p>
                      <a:pPr algn="ctr"/>
                      <a:r>
                        <a:rPr lang="en-US" sz="1200" dirty="0" smtClean="0">
                          <a:latin typeface="Cambria" pitchFamily="18" charset="0"/>
                        </a:rPr>
                        <a:t>50-60%</a:t>
                      </a:r>
                      <a:endParaRPr lang="en-IN" sz="1200" dirty="0">
                        <a:latin typeface="Cambria" pitchFamily="18" charset="0"/>
                      </a:endParaRPr>
                    </a:p>
                  </a:txBody>
                  <a:tcPr marT="45730" marB="45730">
                    <a:solidFill>
                      <a:schemeClr val="accent1">
                        <a:lumMod val="20000"/>
                        <a:lumOff val="80000"/>
                      </a:schemeClr>
                    </a:solidFill>
                  </a:tcPr>
                </a:tc>
                <a:tc>
                  <a:txBody>
                    <a:bodyPr/>
                    <a:lstStyle/>
                    <a:p>
                      <a:pPr algn="ctr"/>
                      <a:r>
                        <a:rPr lang="en-US" sz="1200" dirty="0" smtClean="0">
                          <a:latin typeface="Cambria" pitchFamily="18" charset="0"/>
                        </a:rPr>
                        <a:t>80-90%</a:t>
                      </a:r>
                      <a:endParaRPr lang="en-IN" sz="1200" dirty="0">
                        <a:latin typeface="Cambria" pitchFamily="18" charset="0"/>
                      </a:endParaRPr>
                    </a:p>
                  </a:txBody>
                  <a:tcPr marT="45730" marB="45730">
                    <a:solidFill>
                      <a:schemeClr val="accent1">
                        <a:lumMod val="20000"/>
                        <a:lumOff val="80000"/>
                      </a:schemeClr>
                    </a:solidFill>
                  </a:tcPr>
                </a:tc>
                <a:tc>
                  <a:txBody>
                    <a:bodyPr/>
                    <a:lstStyle/>
                    <a:p>
                      <a:pPr algn="ctr"/>
                      <a:r>
                        <a:rPr lang="en-US" sz="1200" dirty="0" smtClean="0">
                          <a:latin typeface="Cambria" pitchFamily="18" charset="0"/>
                        </a:rPr>
                        <a:t>30-35%</a:t>
                      </a:r>
                      <a:endParaRPr lang="en-IN" sz="1200" dirty="0">
                        <a:latin typeface="Cambria" pitchFamily="18" charset="0"/>
                      </a:endParaRPr>
                    </a:p>
                  </a:txBody>
                  <a:tcPr marT="45730" marB="45730">
                    <a:solidFill>
                      <a:schemeClr val="accent1">
                        <a:lumMod val="20000"/>
                        <a:lumOff val="80000"/>
                      </a:schemeClr>
                    </a:solidFill>
                  </a:tcPr>
                </a:tc>
              </a:tr>
              <a:tr h="570945">
                <a:tc>
                  <a:txBody>
                    <a:bodyPr/>
                    <a:lstStyle/>
                    <a:p>
                      <a:r>
                        <a:rPr lang="en-US" sz="1200" dirty="0" smtClean="0">
                          <a:latin typeface="Cambria" pitchFamily="18" charset="0"/>
                        </a:rPr>
                        <a:t>Application efficiency</a:t>
                      </a:r>
                      <a:endParaRPr lang="en-IN" sz="1200" dirty="0">
                        <a:latin typeface="Cambria" pitchFamily="18" charset="0"/>
                      </a:endParaRPr>
                    </a:p>
                  </a:txBody>
                  <a:tcPr marT="45730" marB="45730">
                    <a:solidFill>
                      <a:schemeClr val="accent1">
                        <a:lumMod val="20000"/>
                        <a:lumOff val="80000"/>
                      </a:schemeClr>
                    </a:solidFill>
                  </a:tcPr>
                </a:tc>
                <a:tc>
                  <a:txBody>
                    <a:bodyPr/>
                    <a:lstStyle/>
                    <a:p>
                      <a:pPr algn="ctr"/>
                      <a:r>
                        <a:rPr lang="en-US" sz="1200" dirty="0" smtClean="0">
                          <a:latin typeface="Cambria" pitchFamily="18" charset="0"/>
                        </a:rPr>
                        <a:t>70-80%</a:t>
                      </a:r>
                      <a:endParaRPr lang="en-IN" sz="1200" dirty="0">
                        <a:latin typeface="Cambria" pitchFamily="18" charset="0"/>
                      </a:endParaRPr>
                    </a:p>
                  </a:txBody>
                  <a:tcPr marT="45730" marB="45730">
                    <a:solidFill>
                      <a:schemeClr val="accent1">
                        <a:lumMod val="20000"/>
                        <a:lumOff val="80000"/>
                      </a:schemeClr>
                    </a:solidFill>
                  </a:tcPr>
                </a:tc>
                <a:tc>
                  <a:txBody>
                    <a:bodyPr/>
                    <a:lstStyle/>
                    <a:p>
                      <a:pPr algn="ctr"/>
                      <a:r>
                        <a:rPr lang="en-US" sz="1200" dirty="0" smtClean="0">
                          <a:latin typeface="Cambria" pitchFamily="18" charset="0"/>
                        </a:rPr>
                        <a:t>90%</a:t>
                      </a:r>
                      <a:endParaRPr lang="en-IN" sz="1200" dirty="0">
                        <a:latin typeface="Cambria" pitchFamily="18" charset="0"/>
                      </a:endParaRPr>
                    </a:p>
                  </a:txBody>
                  <a:tcPr marT="45730" marB="45730">
                    <a:solidFill>
                      <a:schemeClr val="accent1">
                        <a:lumMod val="20000"/>
                        <a:lumOff val="80000"/>
                      </a:schemeClr>
                    </a:solidFill>
                  </a:tcPr>
                </a:tc>
                <a:tc>
                  <a:txBody>
                    <a:bodyPr/>
                    <a:lstStyle/>
                    <a:p>
                      <a:pPr algn="ctr"/>
                      <a:r>
                        <a:rPr lang="en-US" sz="1200" dirty="0" smtClean="0">
                          <a:latin typeface="Cambria" pitchFamily="18" charset="0"/>
                        </a:rPr>
                        <a:t>60-70%</a:t>
                      </a:r>
                      <a:endParaRPr lang="en-IN" sz="1200" dirty="0">
                        <a:latin typeface="Cambria" pitchFamily="18" charset="0"/>
                      </a:endParaRPr>
                    </a:p>
                  </a:txBody>
                  <a:tcPr marT="45730" marB="45730">
                    <a:solidFill>
                      <a:schemeClr val="accent1">
                        <a:lumMod val="20000"/>
                        <a:lumOff val="80000"/>
                      </a:schemeClr>
                    </a:solidFill>
                  </a:tcPr>
                </a:tc>
              </a:tr>
              <a:tr h="570945">
                <a:tc>
                  <a:txBody>
                    <a:bodyPr/>
                    <a:lstStyle/>
                    <a:p>
                      <a:r>
                        <a:rPr lang="en-US" sz="1200" dirty="0" smtClean="0">
                          <a:latin typeface="Cambria" pitchFamily="18" charset="0"/>
                        </a:rPr>
                        <a:t>Water saving</a:t>
                      </a:r>
                      <a:endParaRPr lang="en-IN" sz="1200" dirty="0">
                        <a:latin typeface="Cambria" pitchFamily="18" charset="0"/>
                      </a:endParaRPr>
                    </a:p>
                  </a:txBody>
                  <a:tcPr marT="45730" marB="45730">
                    <a:solidFill>
                      <a:schemeClr val="accent1">
                        <a:lumMod val="20000"/>
                        <a:lumOff val="80000"/>
                      </a:schemeClr>
                    </a:solidFill>
                  </a:tcPr>
                </a:tc>
                <a:tc>
                  <a:txBody>
                    <a:bodyPr/>
                    <a:lstStyle/>
                    <a:p>
                      <a:pPr algn="ctr"/>
                      <a:r>
                        <a:rPr lang="en-US" sz="1200" dirty="0" smtClean="0">
                          <a:latin typeface="Cambria" pitchFamily="18" charset="0"/>
                        </a:rPr>
                        <a:t>30%</a:t>
                      </a:r>
                      <a:endParaRPr lang="en-IN" sz="1200" dirty="0">
                        <a:latin typeface="Cambria" pitchFamily="18" charset="0"/>
                      </a:endParaRPr>
                    </a:p>
                  </a:txBody>
                  <a:tcPr marT="45730" marB="45730">
                    <a:solidFill>
                      <a:schemeClr val="accent1">
                        <a:lumMod val="20000"/>
                        <a:lumOff val="80000"/>
                      </a:schemeClr>
                    </a:solidFill>
                  </a:tcPr>
                </a:tc>
                <a:tc>
                  <a:txBody>
                    <a:bodyPr/>
                    <a:lstStyle/>
                    <a:p>
                      <a:pPr algn="ctr"/>
                      <a:r>
                        <a:rPr lang="en-US" sz="1200" dirty="0" smtClean="0">
                          <a:latin typeface="Cambria" pitchFamily="18" charset="0"/>
                        </a:rPr>
                        <a:t>60-70%</a:t>
                      </a:r>
                      <a:endParaRPr lang="en-IN" sz="1200" dirty="0">
                        <a:latin typeface="Cambria" pitchFamily="18" charset="0"/>
                      </a:endParaRPr>
                    </a:p>
                  </a:txBody>
                  <a:tcPr marT="45730" marB="45730">
                    <a:solidFill>
                      <a:schemeClr val="accent1">
                        <a:lumMod val="20000"/>
                        <a:lumOff val="80000"/>
                      </a:schemeClr>
                    </a:solidFill>
                  </a:tcPr>
                </a:tc>
                <a:tc>
                  <a:txBody>
                    <a:bodyPr/>
                    <a:lstStyle/>
                    <a:p>
                      <a:pPr algn="ctr"/>
                      <a:r>
                        <a:rPr lang="en-US" sz="1200" dirty="0" smtClean="0">
                          <a:latin typeface="Cambria" pitchFamily="18" charset="0"/>
                        </a:rPr>
                        <a:t>NA</a:t>
                      </a:r>
                      <a:endParaRPr lang="en-IN" sz="1200" dirty="0">
                        <a:latin typeface="Cambria" pitchFamily="18" charset="0"/>
                      </a:endParaRPr>
                    </a:p>
                  </a:txBody>
                  <a:tcPr marT="45730" marB="45730">
                    <a:solidFill>
                      <a:schemeClr val="accent1">
                        <a:lumMod val="20000"/>
                        <a:lumOff val="80000"/>
                      </a:schemeClr>
                    </a:solidFill>
                  </a:tcPr>
                </a:tc>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4724400"/>
            <a:ext cx="7467600" cy="2057400"/>
          </a:xfrm>
          <a:prstGeom prst="rect">
            <a:avLst/>
          </a:prstGeom>
        </p:spPr>
      </p:pic>
    </p:spTree>
    <p:extLst>
      <p:ext uri="{BB962C8B-B14F-4D97-AF65-F5344CB8AC3E}">
        <p14:creationId xmlns:p14="http://schemas.microsoft.com/office/powerpoint/2010/main" val="213689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6705600" cy="563562"/>
          </a:xfr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en-IN" sz="3500" dirty="0" smtClean="0">
                <a:solidFill>
                  <a:schemeClr val="tx2"/>
                </a:solidFill>
              </a:rPr>
              <a:t>Reason for IPC-IPU Gap  </a:t>
            </a:r>
            <a:endParaRPr lang="en-IN" sz="3500" dirty="0">
              <a:solidFill>
                <a:schemeClr val="tx2"/>
              </a:solidFill>
            </a:endParaRPr>
          </a:p>
        </p:txBody>
      </p:sp>
      <p:sp>
        <p:nvSpPr>
          <p:cNvPr id="3" name="Content Placeholder 2"/>
          <p:cNvSpPr>
            <a:spLocks noGrp="1"/>
          </p:cNvSpPr>
          <p:nvPr>
            <p:ph idx="1"/>
          </p:nvPr>
        </p:nvSpPr>
        <p:spPr>
          <a:xfrm>
            <a:off x="1600200" y="1524000"/>
            <a:ext cx="7010400" cy="4038600"/>
          </a:xfrm>
          <a:effectLst>
            <a:glow rad="228600">
              <a:schemeClr val="accent1">
                <a:satMod val="175000"/>
                <a:alpha val="40000"/>
              </a:schemeClr>
            </a:glow>
          </a:effectLst>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a:normAutofit lnSpcReduction="10000"/>
          </a:bodyPr>
          <a:lstStyle/>
          <a:p>
            <a:r>
              <a:rPr lang="en-IN" sz="2000" dirty="0" smtClean="0"/>
              <a:t>The lack of CAD works below the outlet </a:t>
            </a:r>
          </a:p>
          <a:p>
            <a:pPr lvl="1">
              <a:buFont typeface="Wingdings" pitchFamily="2" charset="2"/>
              <a:buChar char="Ø"/>
            </a:pPr>
            <a:r>
              <a:rPr lang="en-IN" sz="1600" dirty="0" smtClean="0"/>
              <a:t>Resulting into free flooding of farms </a:t>
            </a:r>
          </a:p>
          <a:p>
            <a:pPr lvl="1">
              <a:buFont typeface="Wingdings" pitchFamily="2" charset="2"/>
              <a:buChar char="Ø"/>
            </a:pPr>
            <a:r>
              <a:rPr lang="en-IN" sz="1600" dirty="0" smtClean="0"/>
              <a:t>Leading to over irrigation </a:t>
            </a:r>
          </a:p>
          <a:p>
            <a:r>
              <a:rPr lang="en-IN" sz="2000" dirty="0" smtClean="0"/>
              <a:t>Dilapidated structures, poor maintenance of canal distributaries and minors. </a:t>
            </a:r>
          </a:p>
          <a:p>
            <a:r>
              <a:rPr lang="en-IN" sz="2000" dirty="0" smtClean="0"/>
              <a:t>Change in cropping patterns from designed cropping pattern based on agro-climatic condition</a:t>
            </a:r>
          </a:p>
          <a:p>
            <a:r>
              <a:rPr lang="en-IN" sz="2000" dirty="0" smtClean="0"/>
              <a:t>The projects are constructed on 75% dependability i.e. water in the reservoirs will be adequate in three out of four years.   </a:t>
            </a:r>
          </a:p>
          <a:p>
            <a:r>
              <a:rPr lang="en-US" sz="2000" dirty="0"/>
              <a:t>Water Use Efficiency - low in India at 38% comparing with 45% in Malaysia and Morocco, 50-60% in Israel, Japan, China and Taiwan.</a:t>
            </a:r>
          </a:p>
          <a:p>
            <a:endParaRPr lang="en-IN" sz="2000" dirty="0" smtClean="0"/>
          </a:p>
        </p:txBody>
      </p:sp>
    </p:spTree>
    <p:extLst>
      <p:ext uri="{BB962C8B-B14F-4D97-AF65-F5344CB8AC3E}">
        <p14:creationId xmlns:p14="http://schemas.microsoft.com/office/powerpoint/2010/main" val="938478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498080" cy="762000"/>
          </a:xfr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a:normAutofit/>
          </a:bodyPr>
          <a:lstStyle/>
          <a:p>
            <a:pPr algn="ctr"/>
            <a:r>
              <a:rPr lang="en-IN" sz="3200" dirty="0">
                <a:solidFill>
                  <a:schemeClr val="tx1"/>
                </a:solidFill>
              </a:rPr>
              <a:t>Reasons for IPC-IPU </a:t>
            </a:r>
            <a:r>
              <a:rPr lang="en-IN" sz="3200" dirty="0" smtClean="0">
                <a:solidFill>
                  <a:schemeClr val="tx1"/>
                </a:solidFill>
              </a:rPr>
              <a:t>Gap   …</a:t>
            </a:r>
            <a:r>
              <a:rPr lang="en-IN" sz="3200" dirty="0" err="1" smtClean="0">
                <a:solidFill>
                  <a:schemeClr val="tx1"/>
                </a:solidFill>
              </a:rPr>
              <a:t>contd</a:t>
            </a:r>
            <a:endParaRPr lang="en-IN" sz="3200" dirty="0">
              <a:solidFill>
                <a:schemeClr val="tx1"/>
              </a:solidFill>
            </a:endParaRPr>
          </a:p>
        </p:txBody>
      </p:sp>
      <p:sp>
        <p:nvSpPr>
          <p:cNvPr id="3" name="Content Placeholder 2"/>
          <p:cNvSpPr>
            <a:spLocks noGrp="1"/>
          </p:cNvSpPr>
          <p:nvPr>
            <p:ph idx="1"/>
          </p:nvPr>
        </p:nvSpPr>
        <p:spPr>
          <a:xfrm>
            <a:off x="1524000" y="1371600"/>
            <a:ext cx="7498080" cy="4800600"/>
          </a:xfrm>
          <a:effectLst>
            <a:glow rad="228600">
              <a:schemeClr val="accent1">
                <a:satMod val="175000"/>
                <a:alpha val="40000"/>
              </a:schemeClr>
            </a:glow>
          </a:effectLst>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a:normAutofit/>
          </a:bodyPr>
          <a:lstStyle/>
          <a:p>
            <a:pPr algn="just"/>
            <a:r>
              <a:rPr lang="en-IN" sz="2000" dirty="0" smtClean="0"/>
              <a:t>Presently the gap is 23 Million Ha which indicates that it has resulted into non-utilisation of investment made on creating 23 Million Ha which is at the average of </a:t>
            </a:r>
            <a:r>
              <a:rPr lang="en-IN" sz="2000" dirty="0" err="1" smtClean="0"/>
              <a:t>Rs</a:t>
            </a:r>
            <a:r>
              <a:rPr lang="en-IN" sz="2000" dirty="0" smtClean="0"/>
              <a:t>. 4.5 Lakh/ha resulting into </a:t>
            </a:r>
            <a:r>
              <a:rPr lang="en-IN" sz="2000" dirty="0" err="1" smtClean="0"/>
              <a:t>Rs</a:t>
            </a:r>
            <a:r>
              <a:rPr lang="en-IN" sz="2000" dirty="0" smtClean="0"/>
              <a:t>. 1.03 Million </a:t>
            </a:r>
            <a:r>
              <a:rPr lang="en-IN" sz="2000" dirty="0" err="1" smtClean="0"/>
              <a:t>crore</a:t>
            </a:r>
            <a:r>
              <a:rPr lang="en-IN" sz="2000" dirty="0" smtClean="0"/>
              <a:t> of blocked investment. </a:t>
            </a:r>
          </a:p>
          <a:p>
            <a:pPr algn="just"/>
            <a:r>
              <a:rPr lang="en-IN" sz="2000" dirty="0" smtClean="0"/>
              <a:t>Development of irrigation projects are  constrained because of the issues related to environmental clearances, Land Acquisition and Rehabilitation and Resettlement. </a:t>
            </a:r>
          </a:p>
          <a:p>
            <a:pPr algn="just"/>
            <a:r>
              <a:rPr lang="en-IN" sz="2000" dirty="0" smtClean="0"/>
              <a:t>The need of the hour is to achieve the full utilization of irrigation </a:t>
            </a:r>
            <a:r>
              <a:rPr lang="en-IN" sz="2000" dirty="0"/>
              <a:t>potential which </a:t>
            </a:r>
            <a:r>
              <a:rPr lang="en-IN" sz="2000" dirty="0" smtClean="0"/>
              <a:t>is already created. </a:t>
            </a:r>
          </a:p>
          <a:p>
            <a:pPr algn="just"/>
            <a:r>
              <a:rPr lang="en-IN" sz="2000" dirty="0" smtClean="0"/>
              <a:t>Formation of WUAs will have socio-equitable distribution of water.</a:t>
            </a:r>
          </a:p>
          <a:p>
            <a:pPr algn="just"/>
            <a:r>
              <a:rPr lang="en-IN" sz="2000" dirty="0" smtClean="0"/>
              <a:t>The Irrigation efficiency like application of micro irrigation method and conveyance efficiency will be positively impacted as a result of the formation of WUAs.   </a:t>
            </a:r>
            <a:endParaRPr lang="en-IN" sz="2000" dirty="0"/>
          </a:p>
        </p:txBody>
      </p:sp>
    </p:spTree>
    <p:extLst>
      <p:ext uri="{BB962C8B-B14F-4D97-AF65-F5344CB8AC3E}">
        <p14:creationId xmlns:p14="http://schemas.microsoft.com/office/powerpoint/2010/main" val="3216617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714488" cy="639762"/>
          </a:xfrm>
          <a:solidFill>
            <a:schemeClr val="accent1">
              <a:lumMod val="20000"/>
              <a:lumOff val="80000"/>
            </a:schemeClr>
          </a:solidFill>
        </p:spPr>
        <p:style>
          <a:lnRef idx="0">
            <a:schemeClr val="accent5"/>
          </a:lnRef>
          <a:fillRef idx="3">
            <a:schemeClr val="accent5"/>
          </a:fillRef>
          <a:effectRef idx="3">
            <a:schemeClr val="accent5"/>
          </a:effectRef>
          <a:fontRef idx="minor">
            <a:schemeClr val="lt1"/>
          </a:fontRef>
        </p:style>
        <p:txBody>
          <a:bodyPr>
            <a:normAutofit/>
          </a:bodyPr>
          <a:lstStyle/>
          <a:p>
            <a:pPr algn="ctr"/>
            <a:r>
              <a:rPr lang="en-US" sz="3500" dirty="0" smtClean="0">
                <a:solidFill>
                  <a:schemeClr val="tx1"/>
                </a:solidFill>
              </a:rPr>
              <a:t>Introduction of   CAD</a:t>
            </a:r>
            <a:endParaRPr lang="en-IN" sz="3500" dirty="0">
              <a:solidFill>
                <a:schemeClr val="tx1"/>
              </a:solidFill>
            </a:endParaRPr>
          </a:p>
        </p:txBody>
      </p:sp>
      <p:sp>
        <p:nvSpPr>
          <p:cNvPr id="3" name="Content Placeholder 2"/>
          <p:cNvSpPr>
            <a:spLocks noGrp="1"/>
          </p:cNvSpPr>
          <p:nvPr>
            <p:ph idx="1"/>
          </p:nvPr>
        </p:nvSpPr>
        <p:spPr>
          <a:xfrm>
            <a:off x="1371600" y="1371600"/>
            <a:ext cx="7498080" cy="4800600"/>
          </a:xfr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100000" b="100000"/>
            </a:path>
            <a:tileRect t="-100000" r="-100000"/>
          </a:gradFill>
          <a:effectLst>
            <a:glow rad="101600">
              <a:schemeClr val="accent1">
                <a:satMod val="175000"/>
                <a:alpha val="40000"/>
              </a:schemeClr>
            </a:glo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ormAutofit fontScale="70000" lnSpcReduction="20000"/>
          </a:bodyPr>
          <a:lstStyle/>
          <a:p>
            <a:pPr>
              <a:buFont typeface="Wingdings" pitchFamily="2" charset="2"/>
              <a:buChar char="Ø"/>
            </a:pPr>
            <a:r>
              <a:rPr lang="en-IN" dirty="0"/>
              <a:t>CAD programme was initially started in the Ministry of Agriculture </a:t>
            </a:r>
            <a:r>
              <a:rPr lang="en-IN" dirty="0" smtClean="0"/>
              <a:t> in 1974-75  and </a:t>
            </a:r>
            <a:r>
              <a:rPr lang="en-IN" dirty="0"/>
              <a:t>was transferred to Ministry of Water Resources in the early eighties. </a:t>
            </a:r>
          </a:p>
          <a:p>
            <a:pPr>
              <a:buFont typeface="Wingdings" pitchFamily="2" charset="2"/>
              <a:buChar char="Ø"/>
            </a:pPr>
            <a:r>
              <a:rPr lang="en-IN" dirty="0"/>
              <a:t>The programme has been modified from time to time as per requirements felt during its implementation. </a:t>
            </a:r>
          </a:p>
          <a:p>
            <a:pPr>
              <a:buFont typeface="Wingdings" pitchFamily="2" charset="2"/>
              <a:buChar char="Ø"/>
            </a:pPr>
            <a:r>
              <a:rPr lang="en-IN" dirty="0"/>
              <a:t>Reclamation of waterlogged areas was added as a component </a:t>
            </a:r>
            <a:r>
              <a:rPr lang="en-IN" dirty="0" err="1"/>
              <a:t>w.e.f</a:t>
            </a:r>
            <a:r>
              <a:rPr lang="en-IN" dirty="0"/>
              <a:t>. 01.04.1996. </a:t>
            </a:r>
          </a:p>
          <a:p>
            <a:pPr>
              <a:buFont typeface="Wingdings" pitchFamily="2" charset="2"/>
              <a:buChar char="Ø"/>
            </a:pPr>
            <a:r>
              <a:rPr lang="en-IN" dirty="0"/>
              <a:t>CAD Programme was restructured as Command Area Development and Water Management (CADWM) Programme </a:t>
            </a:r>
            <a:r>
              <a:rPr lang="en-IN" dirty="0" err="1"/>
              <a:t>w.e.f</a:t>
            </a:r>
            <a:r>
              <a:rPr lang="en-IN" dirty="0"/>
              <a:t>. 01.04.2004. </a:t>
            </a:r>
          </a:p>
          <a:p>
            <a:pPr>
              <a:buFont typeface="Wingdings" pitchFamily="2" charset="2"/>
              <a:buChar char="Ø"/>
            </a:pPr>
            <a:r>
              <a:rPr lang="en-IN" dirty="0"/>
              <a:t>The scheme was being implemented as a State Sector Scheme during the XI</a:t>
            </a:r>
            <a:r>
              <a:rPr lang="en-IN" baseline="30000" dirty="0"/>
              <a:t> </a:t>
            </a:r>
            <a:r>
              <a:rPr lang="en-IN" dirty="0"/>
              <a:t>Five Year Plan (2008-09 to 2011-12). </a:t>
            </a:r>
          </a:p>
          <a:p>
            <a:pPr>
              <a:buFont typeface="Wingdings" pitchFamily="2" charset="2"/>
              <a:buChar char="Ø"/>
            </a:pPr>
            <a:r>
              <a:rPr lang="en-IN" dirty="0"/>
              <a:t>The programme is being implemented </a:t>
            </a:r>
            <a:r>
              <a:rPr lang="en-IN" dirty="0" err="1"/>
              <a:t>pari-passu</a:t>
            </a:r>
            <a:r>
              <a:rPr lang="en-IN" dirty="0"/>
              <a:t> with Accelerated Irrigation Benefits Programme (AIBP) during XII Plan</a:t>
            </a:r>
            <a:r>
              <a:rPr lang="en-IN" dirty="0" smtClean="0"/>
              <a:t>.</a:t>
            </a:r>
            <a:endParaRPr lang="en-ZW" dirty="0"/>
          </a:p>
        </p:txBody>
      </p:sp>
    </p:spTree>
    <p:extLst>
      <p:ext uri="{BB962C8B-B14F-4D97-AF65-F5344CB8AC3E}">
        <p14:creationId xmlns:p14="http://schemas.microsoft.com/office/powerpoint/2010/main" val="3740928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498080" cy="609600"/>
          </a:xfrm>
          <a:solidFill>
            <a:schemeClr val="accent1">
              <a:lumMod val="20000"/>
              <a:lumOff val="80000"/>
            </a:schemeClr>
          </a:solidFill>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en-IN" sz="3500" dirty="0">
                <a:solidFill>
                  <a:schemeClr val="tx1"/>
                </a:solidFill>
              </a:rPr>
              <a:t>Objective : CADWM programme</a:t>
            </a:r>
          </a:p>
        </p:txBody>
      </p:sp>
      <p:sp>
        <p:nvSpPr>
          <p:cNvPr id="3" name="Content Placeholder 2"/>
          <p:cNvSpPr>
            <a:spLocks noGrp="1"/>
          </p:cNvSpPr>
          <p:nvPr>
            <p:ph idx="1"/>
          </p:nvPr>
        </p:nvSpPr>
        <p:spPr>
          <a:xfrm>
            <a:off x="1435608" y="1143000"/>
            <a:ext cx="7498080" cy="5105400"/>
          </a:xfrm>
          <a:effectLst>
            <a:glow rad="63500">
              <a:schemeClr val="accent1">
                <a:satMod val="175000"/>
                <a:alpha val="40000"/>
              </a:schemeClr>
            </a:glow>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ormAutofit fontScale="77500" lnSpcReduction="20000"/>
          </a:bodyPr>
          <a:lstStyle/>
          <a:p>
            <a:pPr marL="465138" indent="-465138">
              <a:buFont typeface="Wingdings" pitchFamily="2" charset="2"/>
              <a:buChar char="Ø"/>
              <a:defRPr/>
            </a:pPr>
            <a:r>
              <a:rPr lang="en-US" dirty="0" smtClean="0"/>
              <a:t>for </a:t>
            </a:r>
            <a:r>
              <a:rPr lang="en-US" dirty="0"/>
              <a:t>development of adequate delivery system of irrigation water up to farmers’ field with an objective </a:t>
            </a:r>
          </a:p>
          <a:p>
            <a:pPr marL="465138" indent="-465138">
              <a:buFont typeface="Wingdings" pitchFamily="2" charset="2"/>
              <a:buChar char="Ø"/>
              <a:defRPr/>
            </a:pPr>
            <a:r>
              <a:rPr lang="en-US" dirty="0"/>
              <a:t> to bridge the gap between potential created and </a:t>
            </a:r>
            <a:r>
              <a:rPr lang="en-US" dirty="0" err="1"/>
              <a:t>utilised</a:t>
            </a:r>
            <a:r>
              <a:rPr lang="en-US" dirty="0"/>
              <a:t> and </a:t>
            </a:r>
          </a:p>
          <a:p>
            <a:pPr marL="465138" indent="-465138">
              <a:buFont typeface="Wingdings" pitchFamily="2" charset="2"/>
              <a:buChar char="Ø"/>
              <a:defRPr/>
            </a:pPr>
            <a:r>
              <a:rPr lang="en-US" dirty="0"/>
              <a:t>to enhance water use efficiency and production and productivity of crops per unit of land and water </a:t>
            </a:r>
          </a:p>
          <a:p>
            <a:pPr marL="465138" indent="-465138">
              <a:buFont typeface="Wingdings" pitchFamily="2" charset="2"/>
              <a:buChar char="Ø"/>
              <a:defRPr/>
            </a:pPr>
            <a:r>
              <a:rPr lang="en-US" dirty="0"/>
              <a:t>for improving socio-economic condition of farmers. </a:t>
            </a:r>
          </a:p>
          <a:p>
            <a:pPr marL="465138" indent="-465138">
              <a:buFont typeface="Wingdings 2" pitchFamily="18" charset="2"/>
              <a:buNone/>
              <a:defRPr/>
            </a:pPr>
            <a:endParaRPr lang="en-US" dirty="0"/>
          </a:p>
          <a:p>
            <a:pPr marL="0" indent="0">
              <a:buFont typeface="Wingdings 2" pitchFamily="18" charset="2"/>
              <a:buNone/>
              <a:defRPr/>
            </a:pPr>
            <a:r>
              <a:rPr lang="en-US" dirty="0"/>
              <a:t>The </a:t>
            </a:r>
            <a:r>
              <a:rPr lang="en-US" dirty="0" err="1"/>
              <a:t>programme</a:t>
            </a:r>
            <a:r>
              <a:rPr lang="en-US" dirty="0"/>
              <a:t> envisages integration of all activities relating to irrigated agriculture in a coordinated manner with multi-disciplinary team under a Command Area Development Authority</a:t>
            </a:r>
            <a:endParaRPr lang="en-IN" dirty="0"/>
          </a:p>
        </p:txBody>
      </p:sp>
    </p:spTree>
    <p:extLst>
      <p:ext uri="{BB962C8B-B14F-4D97-AF65-F5344CB8AC3E}">
        <p14:creationId xmlns:p14="http://schemas.microsoft.com/office/powerpoint/2010/main" val="26430000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5.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579</TotalTime>
  <Words>1220</Words>
  <Application>Microsoft Office PowerPoint</Application>
  <PresentationFormat>On-screen Show (4:3)</PresentationFormat>
  <Paragraphs>120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Solstice</vt:lpstr>
      <vt:lpstr>PowerPoint Presentation</vt:lpstr>
      <vt:lpstr>PowerPoint Presentation</vt:lpstr>
      <vt:lpstr>Water Use Scenario in Country </vt:lpstr>
      <vt:lpstr>Irrigation Potential: Facts at a Glance </vt:lpstr>
      <vt:lpstr>Sector wise Irrigation Potential creation and Utilization </vt:lpstr>
      <vt:lpstr>Reason for IPC-IPU Gap  </vt:lpstr>
      <vt:lpstr>Reasons for IPC-IPU Gap   …contd</vt:lpstr>
      <vt:lpstr>Introduction of   CAD</vt:lpstr>
      <vt:lpstr>Objective : CADWM programme</vt:lpstr>
      <vt:lpstr>Components under CAD Programme </vt:lpstr>
      <vt:lpstr>IPU under CADWM  Programme</vt:lpstr>
      <vt:lpstr>Pradhan Mantri Krishi Sinchayee Yojana  (PMKSY)</vt:lpstr>
      <vt:lpstr>PMKSY - Convergence</vt:lpstr>
      <vt:lpstr>Impact of CADWM on GDP: Some examples </vt:lpstr>
      <vt:lpstr>Way   Forward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Irrigation Potential: Facts at a Glance</dc:title>
  <dc:creator>aamirali</dc:creator>
  <cp:lastModifiedBy>Avinash Mishra</cp:lastModifiedBy>
  <cp:revision>58</cp:revision>
  <dcterms:created xsi:type="dcterms:W3CDTF">2006-08-16T00:00:00Z</dcterms:created>
  <dcterms:modified xsi:type="dcterms:W3CDTF">2018-03-13T05:41:05Z</dcterms:modified>
</cp:coreProperties>
</file>