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0"/>
  </p:notesMasterIdLst>
  <p:sldIdLst>
    <p:sldId id="256" r:id="rId2"/>
    <p:sldId id="258" r:id="rId3"/>
    <p:sldId id="276" r:id="rId4"/>
    <p:sldId id="260" r:id="rId5"/>
    <p:sldId id="277" r:id="rId6"/>
    <p:sldId id="278" r:id="rId7"/>
    <p:sldId id="263" r:id="rId8"/>
    <p:sldId id="275" r:id="rId9"/>
    <p:sldId id="283" r:id="rId10"/>
    <p:sldId id="282" r:id="rId11"/>
    <p:sldId id="281" r:id="rId12"/>
    <p:sldId id="288" r:id="rId13"/>
    <p:sldId id="287" r:id="rId14"/>
    <p:sldId id="289" r:id="rId15"/>
    <p:sldId id="268" r:id="rId16"/>
    <p:sldId id="269" r:id="rId17"/>
    <p:sldId id="267" r:id="rId18"/>
    <p:sldId id="285"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0C86EE-076C-4E50-8799-FE705B8D2390}" type="datetimeFigureOut">
              <a:rPr lang="en-IN" smtClean="0"/>
              <a:t>13-03-2018</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F1B89F-BBBE-415C-A2E4-D02D8C089024}" type="slidenum">
              <a:rPr lang="en-IN" smtClean="0"/>
              <a:t>‹#›</a:t>
            </a:fld>
            <a:endParaRPr lang="en-IN"/>
          </a:p>
        </p:txBody>
      </p:sp>
    </p:spTree>
    <p:extLst>
      <p:ext uri="{BB962C8B-B14F-4D97-AF65-F5344CB8AC3E}">
        <p14:creationId xmlns:p14="http://schemas.microsoft.com/office/powerpoint/2010/main" val="2820541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117E6F00-9BD6-4A95-90B8-9477A81A09C9}" type="slidenum">
              <a:rPr lang="en-IN" smtClean="0">
                <a:solidFill>
                  <a:prstClr val="black"/>
                </a:solidFill>
              </a:rPr>
              <a:pPr/>
              <a:t>2</a:t>
            </a:fld>
            <a:endParaRPr lang="en-IN">
              <a:solidFill>
                <a:prstClr val="black"/>
              </a:solidFill>
            </a:endParaRPr>
          </a:p>
        </p:txBody>
      </p:sp>
    </p:spTree>
    <p:extLst>
      <p:ext uri="{BB962C8B-B14F-4D97-AF65-F5344CB8AC3E}">
        <p14:creationId xmlns:p14="http://schemas.microsoft.com/office/powerpoint/2010/main" val="3769985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IN" altLang="en-US"/>
              <a:t>sustainable agricultural intensification means producing more output from the same area of land (and volume of water) while reducing negative impacts and concurrently increasing contributions to natural capital and the flow of environmental services. </a:t>
            </a:r>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10BA8CE-FD74-4877-B698-F1193B41BF0F}" type="slidenum">
              <a:rPr lang="en-IN" altLang="en-US" smtClean="0">
                <a:solidFill>
                  <a:srgbClr val="000000"/>
                </a:solidFill>
                <a:latin typeface="Arial" panose="020B0604020202020204" pitchFamily="34" charset="0"/>
                <a:cs typeface="Arial" panose="020B0604020202020204" pitchFamily="34" charset="0"/>
              </a:rPr>
              <a:pPr>
                <a:spcBef>
                  <a:spcPct val="0"/>
                </a:spcBef>
              </a:pPr>
              <a:t>6</a:t>
            </a:fld>
            <a:endParaRPr lang="en-IN" altLang="en-US">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6623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117E6F00-9BD6-4A95-90B8-9477A81A09C9}" type="slidenum">
              <a:rPr lang="en-IN" smtClean="0">
                <a:solidFill>
                  <a:prstClr val="black"/>
                </a:solidFill>
              </a:rPr>
              <a:pPr/>
              <a:t>7</a:t>
            </a:fld>
            <a:endParaRPr lang="en-IN">
              <a:solidFill>
                <a:prstClr val="black"/>
              </a:solidFill>
            </a:endParaRPr>
          </a:p>
        </p:txBody>
      </p:sp>
    </p:spTree>
    <p:extLst>
      <p:ext uri="{BB962C8B-B14F-4D97-AF65-F5344CB8AC3E}">
        <p14:creationId xmlns:p14="http://schemas.microsoft.com/office/powerpoint/2010/main" val="1313145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938ACA9-38BD-481D-81B5-2CC6A1219D71}" type="slidenum">
              <a:rPr lang="en-US" altLang="en-US" sz="1200"/>
              <a:pPr/>
              <a:t>12</a:t>
            </a:fld>
            <a:endParaRPr lang="en-US" altLang="en-US" sz="12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567639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3/13/2018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10363200" cy="1219200"/>
          </a:xfrm>
        </p:spPr>
        <p:txBody>
          <a:bodyPr/>
          <a:lstStyle/>
          <a:p>
            <a:r>
              <a:rPr lang="en-US"/>
              <a:t>Click to edit Master title style</a:t>
            </a:r>
          </a:p>
        </p:txBody>
      </p:sp>
      <p:sp>
        <p:nvSpPr>
          <p:cNvPr id="3" name="Content Placeholder 2"/>
          <p:cNvSpPr>
            <a:spLocks noGrp="1"/>
          </p:cNvSpPr>
          <p:nvPr>
            <p:ph sz="half" idx="1"/>
          </p:nvPr>
        </p:nvSpPr>
        <p:spPr>
          <a:xfrm>
            <a:off x="914400" y="1641475"/>
            <a:ext cx="5080000" cy="4454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41475"/>
            <a:ext cx="5080000" cy="4454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fld id="{018D6E74-181F-483F-94CB-3DE85636542D}" type="slidenum">
              <a:rPr lang="en-US" altLang="en-US"/>
              <a:pPr/>
              <a:t>‹#›</a:t>
            </a:fld>
            <a:endParaRPr lang="en-US" altLang="en-US"/>
          </a:p>
        </p:txBody>
      </p:sp>
    </p:spTree>
    <p:extLst>
      <p:ext uri="{BB962C8B-B14F-4D97-AF65-F5344CB8AC3E}">
        <p14:creationId xmlns:p14="http://schemas.microsoft.com/office/powerpoint/2010/main" val="943322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3/13/2018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3/13/2018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3/13/2018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 id="2147483668"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CCFAA-7AEF-4067-ADC3-0CAB5A02DC5D}"/>
              </a:ext>
            </a:extLst>
          </p:cNvPr>
          <p:cNvSpPr>
            <a:spLocks noGrp="1"/>
          </p:cNvSpPr>
          <p:nvPr>
            <p:ph type="ctrTitle"/>
          </p:nvPr>
        </p:nvSpPr>
        <p:spPr>
          <a:xfrm>
            <a:off x="1507067" y="1308370"/>
            <a:ext cx="7766936" cy="1646302"/>
          </a:xfrm>
        </p:spPr>
        <p:txBody>
          <a:bodyPr/>
          <a:lstStyle/>
          <a:p>
            <a:r>
              <a:rPr lang="en-IN" sz="3600" b="1" dirty="0">
                <a:solidFill>
                  <a:schemeClr val="accent2">
                    <a:lumMod val="75000"/>
                  </a:schemeClr>
                </a:solidFill>
              </a:rPr>
              <a:t>Global scenario </a:t>
            </a:r>
            <a:br>
              <a:rPr lang="en-IN" sz="3600" b="1" dirty="0">
                <a:solidFill>
                  <a:schemeClr val="accent2">
                    <a:lumMod val="75000"/>
                  </a:schemeClr>
                </a:solidFill>
              </a:rPr>
            </a:br>
            <a:r>
              <a:rPr lang="en-IN" sz="3600" b="1" dirty="0">
                <a:solidFill>
                  <a:schemeClr val="accent2">
                    <a:lumMod val="75000"/>
                  </a:schemeClr>
                </a:solidFill>
              </a:rPr>
              <a:t>and priorities of CAD program </a:t>
            </a:r>
          </a:p>
        </p:txBody>
      </p:sp>
      <p:sp>
        <p:nvSpPr>
          <p:cNvPr id="3" name="Subtitle 2">
            <a:extLst>
              <a:ext uri="{FF2B5EF4-FFF2-40B4-BE49-F238E27FC236}">
                <a16:creationId xmlns:a16="http://schemas.microsoft.com/office/drawing/2014/main" id="{281FBBE8-B7C3-467D-91EB-66DEF8C26F71}"/>
              </a:ext>
            </a:extLst>
          </p:cNvPr>
          <p:cNvSpPr>
            <a:spLocks noGrp="1"/>
          </p:cNvSpPr>
          <p:nvPr>
            <p:ph type="subTitle" idx="1"/>
          </p:nvPr>
        </p:nvSpPr>
        <p:spPr>
          <a:xfrm>
            <a:off x="1507067" y="3558772"/>
            <a:ext cx="7766936" cy="1096899"/>
          </a:xfrm>
        </p:spPr>
        <p:txBody>
          <a:bodyPr/>
          <a:lstStyle/>
          <a:p>
            <a:pPr>
              <a:spcBef>
                <a:spcPts val="0"/>
              </a:spcBef>
            </a:pPr>
            <a:r>
              <a:rPr lang="en-IN" b="1" dirty="0">
                <a:solidFill>
                  <a:srgbClr val="0070C0"/>
                </a:solidFill>
              </a:rPr>
              <a:t>Avinash Chand Tyagi</a:t>
            </a:r>
          </a:p>
          <a:p>
            <a:pPr>
              <a:spcBef>
                <a:spcPts val="0"/>
              </a:spcBef>
            </a:pPr>
            <a:r>
              <a:rPr lang="en-IN" sz="1600" dirty="0">
                <a:solidFill>
                  <a:srgbClr val="0070C0"/>
                </a:solidFill>
              </a:rPr>
              <a:t>Water and Climate Expert</a:t>
            </a:r>
          </a:p>
        </p:txBody>
      </p:sp>
      <p:sp>
        <p:nvSpPr>
          <p:cNvPr id="4" name="Subtitle 2">
            <a:extLst>
              <a:ext uri="{FF2B5EF4-FFF2-40B4-BE49-F238E27FC236}">
                <a16:creationId xmlns:a16="http://schemas.microsoft.com/office/drawing/2014/main" id="{794F58F4-0CB2-4AF4-A0DD-42A9BF01D62F}"/>
              </a:ext>
            </a:extLst>
          </p:cNvPr>
          <p:cNvSpPr txBox="1">
            <a:spLocks/>
          </p:cNvSpPr>
          <p:nvPr/>
        </p:nvSpPr>
        <p:spPr>
          <a:xfrm>
            <a:off x="1507067" y="4850859"/>
            <a:ext cx="7766936" cy="1096899"/>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spcBef>
                <a:spcPts val="200"/>
              </a:spcBef>
            </a:pPr>
            <a:r>
              <a:rPr lang="en-US" b="1" dirty="0">
                <a:solidFill>
                  <a:schemeClr val="accent4">
                    <a:lumMod val="60000"/>
                    <a:lumOff val="40000"/>
                  </a:schemeClr>
                </a:solidFill>
                <a:latin typeface="Arial" panose="020B0604020202020204" pitchFamily="34" charset="0"/>
                <a:cs typeface="Arial" panose="020B0604020202020204" pitchFamily="34" charset="0"/>
              </a:rPr>
              <a:t>CONFERENCE ON COMMAND AREA DEVELOPMENT</a:t>
            </a:r>
            <a:endParaRPr lang="en-IN" sz="1400" dirty="0">
              <a:solidFill>
                <a:schemeClr val="accent4">
                  <a:lumMod val="60000"/>
                  <a:lumOff val="40000"/>
                </a:schemeClr>
              </a:solidFill>
              <a:latin typeface="Arial" panose="020B0604020202020204" pitchFamily="34" charset="0"/>
              <a:cs typeface="Arial" panose="020B0604020202020204" pitchFamily="34" charset="0"/>
            </a:endParaRPr>
          </a:p>
          <a:p>
            <a:pPr>
              <a:spcBef>
                <a:spcPts val="200"/>
              </a:spcBef>
            </a:pPr>
            <a:r>
              <a:rPr lang="en-US" sz="1700" dirty="0">
                <a:solidFill>
                  <a:schemeClr val="accent4">
                    <a:lumMod val="60000"/>
                    <a:lumOff val="40000"/>
                  </a:schemeClr>
                </a:solidFill>
                <a:latin typeface="Arial" panose="020B0604020202020204" pitchFamily="34" charset="0"/>
                <a:cs typeface="Arial" panose="020B0604020202020204" pitchFamily="34" charset="0"/>
              </a:rPr>
              <a:t>CSMRS Auditorium, Olof Palme Marg, Hauz Khas, New Delhi-110016</a:t>
            </a:r>
            <a:endParaRPr lang="en-IN" sz="1300" dirty="0">
              <a:solidFill>
                <a:schemeClr val="accent4">
                  <a:lumMod val="60000"/>
                  <a:lumOff val="40000"/>
                </a:schemeClr>
              </a:solidFill>
              <a:latin typeface="Arial" panose="020B0604020202020204" pitchFamily="34" charset="0"/>
              <a:cs typeface="Arial" panose="020B0604020202020204" pitchFamily="34" charset="0"/>
            </a:endParaRPr>
          </a:p>
          <a:p>
            <a:pPr>
              <a:spcBef>
                <a:spcPts val="200"/>
              </a:spcBef>
            </a:pPr>
            <a:r>
              <a:rPr lang="en-US" sz="1700" dirty="0">
                <a:solidFill>
                  <a:schemeClr val="accent4">
                    <a:lumMod val="60000"/>
                    <a:lumOff val="40000"/>
                  </a:schemeClr>
                </a:solidFill>
                <a:latin typeface="Arial" panose="020B0604020202020204" pitchFamily="34" charset="0"/>
                <a:cs typeface="Arial" panose="020B0604020202020204" pitchFamily="34" charset="0"/>
              </a:rPr>
              <a:t>13</a:t>
            </a:r>
            <a:r>
              <a:rPr lang="en-US" sz="1700" baseline="30000" dirty="0">
                <a:solidFill>
                  <a:schemeClr val="accent4">
                    <a:lumMod val="60000"/>
                    <a:lumOff val="40000"/>
                  </a:schemeClr>
                </a:solidFill>
                <a:latin typeface="Arial" panose="020B0604020202020204" pitchFamily="34" charset="0"/>
                <a:cs typeface="Arial" panose="020B0604020202020204" pitchFamily="34" charset="0"/>
              </a:rPr>
              <a:t>th</a:t>
            </a:r>
            <a:r>
              <a:rPr lang="en-US" sz="1700" dirty="0">
                <a:solidFill>
                  <a:schemeClr val="accent4">
                    <a:lumMod val="60000"/>
                    <a:lumOff val="40000"/>
                  </a:schemeClr>
                </a:solidFill>
                <a:latin typeface="Arial" panose="020B0604020202020204" pitchFamily="34" charset="0"/>
                <a:cs typeface="Arial" panose="020B0604020202020204" pitchFamily="34" charset="0"/>
              </a:rPr>
              <a:t> March, 2018</a:t>
            </a:r>
            <a:endParaRPr lang="en-IN" sz="1300" dirty="0">
              <a:solidFill>
                <a:schemeClr val="accent4">
                  <a:lumMod val="60000"/>
                  <a:lumOff val="4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1265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55912-E709-454D-A399-77BFF6F0744D}"/>
              </a:ext>
            </a:extLst>
          </p:cNvPr>
          <p:cNvSpPr>
            <a:spLocks noGrp="1"/>
          </p:cNvSpPr>
          <p:nvPr>
            <p:ph type="title"/>
          </p:nvPr>
        </p:nvSpPr>
        <p:spPr>
          <a:xfrm>
            <a:off x="677334" y="220289"/>
            <a:ext cx="8596668" cy="596348"/>
          </a:xfrm>
        </p:spPr>
        <p:txBody>
          <a:bodyPr>
            <a:normAutofit fontScale="90000"/>
          </a:bodyPr>
          <a:lstStyle/>
          <a:p>
            <a:pPr algn="r"/>
            <a:r>
              <a:rPr lang="en-IN" b="1" dirty="0">
                <a:solidFill>
                  <a:schemeClr val="accent2">
                    <a:lumMod val="75000"/>
                  </a:schemeClr>
                </a:solidFill>
              </a:rPr>
              <a:t>Challenges</a:t>
            </a:r>
          </a:p>
        </p:txBody>
      </p:sp>
      <p:sp>
        <p:nvSpPr>
          <p:cNvPr id="3" name="Content Placeholder 2">
            <a:extLst>
              <a:ext uri="{FF2B5EF4-FFF2-40B4-BE49-F238E27FC236}">
                <a16:creationId xmlns:a16="http://schemas.microsoft.com/office/drawing/2014/main" id="{274019C7-FA5E-4BA2-A815-39CEA1B30C55}"/>
              </a:ext>
            </a:extLst>
          </p:cNvPr>
          <p:cNvSpPr>
            <a:spLocks noGrp="1"/>
          </p:cNvSpPr>
          <p:nvPr>
            <p:ph idx="1"/>
          </p:nvPr>
        </p:nvSpPr>
        <p:spPr>
          <a:xfrm>
            <a:off x="424069" y="631107"/>
            <a:ext cx="9939130" cy="6041363"/>
          </a:xfrm>
        </p:spPr>
        <p:txBody>
          <a:bodyPr>
            <a:normAutofit lnSpcReduction="10000"/>
          </a:bodyPr>
          <a:lstStyle/>
          <a:p>
            <a:r>
              <a:rPr lang="en-GB" sz="2000" b="1" dirty="0">
                <a:solidFill>
                  <a:schemeClr val="accent5">
                    <a:lumMod val="60000"/>
                    <a:lumOff val="40000"/>
                  </a:schemeClr>
                </a:solidFill>
              </a:rPr>
              <a:t>Institutional</a:t>
            </a:r>
          </a:p>
          <a:p>
            <a:pPr lvl="1"/>
            <a:r>
              <a:rPr lang="en-GB" sz="1800" dirty="0"/>
              <a:t>internal disagreements between different players and departments, </a:t>
            </a:r>
          </a:p>
          <a:p>
            <a:pPr lvl="1"/>
            <a:r>
              <a:rPr lang="en-GB" sz="1800" dirty="0"/>
              <a:t>institutional overlap, </a:t>
            </a:r>
          </a:p>
          <a:p>
            <a:pPr lvl="1"/>
            <a:r>
              <a:rPr lang="en-GB" sz="1800" dirty="0"/>
              <a:t>unclear mandate, </a:t>
            </a:r>
          </a:p>
          <a:p>
            <a:pPr lvl="1"/>
            <a:r>
              <a:rPr lang="en-GB" sz="1800" dirty="0"/>
              <a:t>lack of capacity and </a:t>
            </a:r>
          </a:p>
          <a:p>
            <a:pPr lvl="1"/>
            <a:r>
              <a:rPr lang="en-GB" sz="1800" dirty="0"/>
              <a:t>lack of vertical, and horizontal coordination. </a:t>
            </a:r>
          </a:p>
          <a:p>
            <a:r>
              <a:rPr lang="en-GB" sz="2000" dirty="0">
                <a:solidFill>
                  <a:schemeClr val="accent5">
                    <a:lumMod val="60000"/>
                    <a:lumOff val="40000"/>
                  </a:schemeClr>
                </a:solidFill>
              </a:rPr>
              <a:t>WUA</a:t>
            </a:r>
          </a:p>
          <a:p>
            <a:pPr lvl="1"/>
            <a:r>
              <a:rPr lang="en-GB" sz="1800" dirty="0"/>
              <a:t>lack of capacity/resources (technological, financial, human and institutional) of the WUAs, </a:t>
            </a:r>
          </a:p>
          <a:p>
            <a:pPr lvl="1"/>
            <a:r>
              <a:rPr lang="en-GB" sz="1800" dirty="0"/>
              <a:t>older infrastructure requiring rejuvenation, </a:t>
            </a:r>
          </a:p>
          <a:p>
            <a:pPr lvl="1"/>
            <a:r>
              <a:rPr lang="en-GB" sz="1800" dirty="0"/>
              <a:t>insufficient water information or accounting, </a:t>
            </a:r>
          </a:p>
          <a:p>
            <a:pPr lvl="1"/>
            <a:r>
              <a:rPr lang="en-GB" sz="1800" dirty="0"/>
              <a:t>lack of water pricing mechanism, </a:t>
            </a:r>
          </a:p>
          <a:p>
            <a:pPr lvl="1"/>
            <a:r>
              <a:rPr lang="en-GB" sz="1800" dirty="0"/>
              <a:t>unavailability of knowledge and skilled professionals to support WUAs, </a:t>
            </a:r>
          </a:p>
          <a:p>
            <a:pPr lvl="1"/>
            <a:r>
              <a:rPr lang="en-GB" sz="1800" dirty="0"/>
              <a:t>absence of private participation (PPP), </a:t>
            </a:r>
          </a:p>
          <a:p>
            <a:pPr lvl="1"/>
            <a:r>
              <a:rPr lang="en-GB" sz="1800" dirty="0"/>
              <a:t>difficulty in upscaling of the WUAs</a:t>
            </a:r>
          </a:p>
          <a:p>
            <a:pPr lvl="1"/>
            <a:r>
              <a:rPr lang="en-GB" sz="1800" dirty="0"/>
              <a:t>lack clarity of the IMT objectives and its methodology</a:t>
            </a:r>
            <a:endParaRPr lang="en-IN" sz="1800" dirty="0"/>
          </a:p>
          <a:p>
            <a:endParaRPr lang="en-IN" sz="2000" dirty="0"/>
          </a:p>
        </p:txBody>
      </p:sp>
    </p:spTree>
    <p:extLst>
      <p:ext uri="{BB962C8B-B14F-4D97-AF65-F5344CB8AC3E}">
        <p14:creationId xmlns:p14="http://schemas.microsoft.com/office/powerpoint/2010/main" val="3020343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ACBBF-0957-42AC-A2C0-70DC99BE6E62}"/>
              </a:ext>
            </a:extLst>
          </p:cNvPr>
          <p:cNvSpPr>
            <a:spLocks noGrp="1"/>
          </p:cNvSpPr>
          <p:nvPr>
            <p:ph type="title"/>
          </p:nvPr>
        </p:nvSpPr>
        <p:spPr>
          <a:xfrm>
            <a:off x="783351" y="145774"/>
            <a:ext cx="8596668" cy="657612"/>
          </a:xfrm>
        </p:spPr>
        <p:txBody>
          <a:bodyPr/>
          <a:lstStyle/>
          <a:p>
            <a:pPr algn="r"/>
            <a:r>
              <a:rPr lang="en-IN" b="1" dirty="0">
                <a:solidFill>
                  <a:schemeClr val="accent2">
                    <a:lumMod val="75000"/>
                  </a:schemeClr>
                </a:solidFill>
              </a:rPr>
              <a:t>Looking Forward</a:t>
            </a:r>
          </a:p>
        </p:txBody>
      </p:sp>
      <p:sp>
        <p:nvSpPr>
          <p:cNvPr id="3" name="Content Placeholder 2">
            <a:extLst>
              <a:ext uri="{FF2B5EF4-FFF2-40B4-BE49-F238E27FC236}">
                <a16:creationId xmlns:a16="http://schemas.microsoft.com/office/drawing/2014/main" id="{E4CCA8E9-1AE7-4AE0-911F-725802A96678}"/>
              </a:ext>
            </a:extLst>
          </p:cNvPr>
          <p:cNvSpPr>
            <a:spLocks noGrp="1"/>
          </p:cNvSpPr>
          <p:nvPr>
            <p:ph idx="1"/>
          </p:nvPr>
        </p:nvSpPr>
        <p:spPr>
          <a:xfrm>
            <a:off x="677334" y="1391963"/>
            <a:ext cx="8596668" cy="3880773"/>
          </a:xfrm>
        </p:spPr>
        <p:txBody>
          <a:bodyPr/>
          <a:lstStyle/>
          <a:p>
            <a:r>
              <a:rPr lang="en-GB" dirty="0"/>
              <a:t>Standardizing the management of rural water cooperation organizations and exploring development models that suit local conditions; </a:t>
            </a:r>
          </a:p>
          <a:p>
            <a:r>
              <a:rPr lang="en-GB" dirty="0"/>
              <a:t>Diversification of business of WUAs;</a:t>
            </a:r>
          </a:p>
          <a:p>
            <a:r>
              <a:rPr lang="en-GB" dirty="0"/>
              <a:t>Introducing private capital into the establishment and management of WUAs.</a:t>
            </a:r>
          </a:p>
          <a:p>
            <a:r>
              <a:rPr lang="en-GB" dirty="0"/>
              <a:t>Enhancing capacity building and formulating policies of government subsidies; </a:t>
            </a:r>
          </a:p>
          <a:p>
            <a:r>
              <a:rPr lang="en-GB" dirty="0"/>
              <a:t>Organizing training and encouraging experience exchange to improve management; </a:t>
            </a:r>
          </a:p>
          <a:p>
            <a:r>
              <a:rPr lang="en-GB" dirty="0"/>
              <a:t>Better demand-supply management and technological upgrades for irrigation management; </a:t>
            </a:r>
          </a:p>
          <a:p>
            <a:r>
              <a:rPr lang="en-GB" dirty="0"/>
              <a:t>Enabling regional autonomy; </a:t>
            </a:r>
          </a:p>
          <a:p>
            <a:endParaRPr lang="en-IN" dirty="0"/>
          </a:p>
          <a:p>
            <a:endParaRPr lang="en-IN" dirty="0"/>
          </a:p>
        </p:txBody>
      </p:sp>
    </p:spTree>
    <p:extLst>
      <p:ext uri="{BB962C8B-B14F-4D97-AF65-F5344CB8AC3E}">
        <p14:creationId xmlns:p14="http://schemas.microsoft.com/office/powerpoint/2010/main" val="386230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title"/>
          </p:nvPr>
        </p:nvSpPr>
        <p:spPr>
          <a:xfrm>
            <a:off x="937591" y="14478"/>
            <a:ext cx="8458200" cy="792163"/>
          </a:xfrm>
          <a:noFill/>
        </p:spPr>
        <p:txBody>
          <a:bodyPr vert="horz" lIns="91440" tIns="45720" rIns="91440" bIns="45720" rtlCol="0" anchor="t">
            <a:normAutofit/>
          </a:bodyPr>
          <a:lstStyle/>
          <a:p>
            <a:pPr algn="r"/>
            <a:r>
              <a:rPr lang="en-US" altLang="en-US" sz="3200" b="1" dirty="0">
                <a:solidFill>
                  <a:schemeClr val="accent2">
                    <a:lumMod val="75000"/>
                  </a:schemeClr>
                </a:solidFill>
                <a:latin typeface="+mn-lt"/>
              </a:rPr>
              <a:t>Large scope for increasing WP </a:t>
            </a:r>
          </a:p>
        </p:txBody>
      </p:sp>
      <p:pic>
        <p:nvPicPr>
          <p:cNvPr id="18435" name="Picture 4" descr="wp varition col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617" y="582808"/>
            <a:ext cx="5140086" cy="509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Rectangle 5"/>
          <p:cNvSpPr>
            <a:spLocks noGrp="1" noChangeArrowheads="1"/>
          </p:cNvSpPr>
          <p:nvPr>
            <p:ph type="body" sz="half" idx="2"/>
          </p:nvPr>
        </p:nvSpPr>
        <p:spPr>
          <a:xfrm>
            <a:off x="6096000" y="1712748"/>
            <a:ext cx="4191000" cy="3352800"/>
          </a:xfrm>
        </p:spPr>
        <p:txBody>
          <a:bodyPr/>
          <a:lstStyle/>
          <a:p>
            <a:pPr>
              <a:buClr>
                <a:srgbClr val="CC00CC"/>
              </a:buClr>
              <a:buSzPct val="100000"/>
              <a:buFont typeface="Wingdings" panose="05000000000000000000" pitchFamily="2" charset="2"/>
              <a:buChar char="Ø"/>
            </a:pPr>
            <a:r>
              <a:rPr lang="en-US" altLang="en-US" sz="2000" dirty="0">
                <a:latin typeface="Cambria" panose="02040503050406030204" pitchFamily="18" charset="0"/>
              </a:rPr>
              <a:t>Large variation in WP</a:t>
            </a:r>
          </a:p>
          <a:p>
            <a:pPr>
              <a:buClr>
                <a:srgbClr val="CC00CC"/>
              </a:buClr>
              <a:buSzPct val="100000"/>
              <a:buFont typeface="Wingdings" panose="05000000000000000000" pitchFamily="2" charset="2"/>
              <a:buChar char="Ø"/>
            </a:pPr>
            <a:r>
              <a:rPr lang="en-US" altLang="en-US" sz="2000" dirty="0">
                <a:latin typeface="Cambria" panose="02040503050406030204" pitchFamily="18" charset="0"/>
              </a:rPr>
              <a:t>A significant gap exists between the actual and maximum WP </a:t>
            </a:r>
          </a:p>
          <a:p>
            <a:pPr>
              <a:buClr>
                <a:srgbClr val="CC00CC"/>
              </a:buClr>
              <a:buSzPct val="100000"/>
              <a:buFont typeface="Wingdings" panose="05000000000000000000" pitchFamily="2" charset="2"/>
              <a:buChar char="Ø"/>
            </a:pPr>
            <a:r>
              <a:rPr lang="en-US" altLang="en-US" sz="2000" dirty="0">
                <a:latin typeface="Cambria" panose="02040503050406030204" pitchFamily="18" charset="0"/>
              </a:rPr>
              <a:t>Reducing the gap alone will substantially reduce additional need for irrigation water</a:t>
            </a:r>
          </a:p>
          <a:p>
            <a:endParaRPr lang="en-US" altLang="en-US" sz="2000" dirty="0"/>
          </a:p>
          <a:p>
            <a:endParaRPr lang="en-US" altLang="en-US" sz="2000" dirty="0"/>
          </a:p>
        </p:txBody>
      </p:sp>
      <p:sp>
        <p:nvSpPr>
          <p:cNvPr id="18437" name="TextBox 6"/>
          <p:cNvSpPr txBox="1">
            <a:spLocks noChangeArrowheads="1"/>
          </p:cNvSpPr>
          <p:nvPr/>
        </p:nvSpPr>
        <p:spPr bwMode="auto">
          <a:xfrm>
            <a:off x="3998844" y="6144044"/>
            <a:ext cx="29718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1600" b="1" i="1" dirty="0"/>
              <a:t>Source: Upali et al. (2010)</a:t>
            </a:r>
          </a:p>
        </p:txBody>
      </p:sp>
      <p:sp>
        <p:nvSpPr>
          <p:cNvPr id="3" name="Rectangle 2"/>
          <p:cNvSpPr/>
          <p:nvPr/>
        </p:nvSpPr>
        <p:spPr>
          <a:xfrm>
            <a:off x="2209800" y="5450699"/>
            <a:ext cx="5277677" cy="646331"/>
          </a:xfrm>
          <a:prstGeom prst="rect">
            <a:avLst/>
          </a:prstGeom>
        </p:spPr>
        <p:txBody>
          <a:bodyPr wrap="square">
            <a:spAutoFit/>
          </a:bodyPr>
          <a:lstStyle/>
          <a:p>
            <a:r>
              <a:rPr lang="en-US" b="1" dirty="0">
                <a:solidFill>
                  <a:schemeClr val="accent5">
                    <a:lumMod val="60000"/>
                    <a:lumOff val="40000"/>
                  </a:schemeClr>
                </a:solidFill>
                <a:latin typeface="Cambria" pitchFamily="18" charset="0"/>
              </a:rPr>
              <a:t>Great opportunity to increase yield &amp; WP in rainfed districts and irrigated areas</a:t>
            </a:r>
            <a:endParaRPr lang="en-IN" dirty="0">
              <a:solidFill>
                <a:schemeClr val="accent5">
                  <a:lumMod val="60000"/>
                  <a:lumOff val="40000"/>
                </a:schemeClr>
              </a:solidFill>
            </a:endParaRPr>
          </a:p>
        </p:txBody>
      </p:sp>
    </p:spTree>
    <p:extLst>
      <p:ext uri="{BB962C8B-B14F-4D97-AF65-F5344CB8AC3E}">
        <p14:creationId xmlns:p14="http://schemas.microsoft.com/office/powerpoint/2010/main" val="2109644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69573" y="304680"/>
            <a:ext cx="9409314" cy="457200"/>
          </a:xfrm>
        </p:spPr>
        <p:txBody>
          <a:bodyPr>
            <a:noAutofit/>
          </a:bodyPr>
          <a:lstStyle/>
          <a:p>
            <a:pPr eaLnBrk="1" hangingPunct="1"/>
            <a:r>
              <a:rPr lang="en-US" sz="3200" b="1" dirty="0">
                <a:solidFill>
                  <a:schemeClr val="accent2">
                    <a:lumMod val="75000"/>
                  </a:schemeClr>
                </a:solidFill>
                <a:latin typeface="+mn-lt"/>
                <a:cs typeface="Times New Roman" pitchFamily="18" charset="0"/>
              </a:rPr>
              <a:t>Use of emerging Technologies and Innovations</a:t>
            </a:r>
          </a:p>
        </p:txBody>
      </p:sp>
      <p:sp>
        <p:nvSpPr>
          <p:cNvPr id="32771" name="Rectangle 3"/>
          <p:cNvSpPr>
            <a:spLocks noGrp="1" noChangeArrowheads="1"/>
          </p:cNvSpPr>
          <p:nvPr>
            <p:ph idx="1"/>
          </p:nvPr>
        </p:nvSpPr>
        <p:spPr>
          <a:xfrm>
            <a:off x="675590" y="1474576"/>
            <a:ext cx="8640960" cy="4519186"/>
          </a:xfrm>
        </p:spPr>
        <p:txBody>
          <a:bodyPr wrap="square">
            <a:spAutoFit/>
          </a:bodyPr>
          <a:lstStyle/>
          <a:p>
            <a:pPr>
              <a:lnSpc>
                <a:spcPct val="150000"/>
              </a:lnSpc>
            </a:pPr>
            <a:r>
              <a:rPr lang="en-US" sz="2000" b="1" dirty="0"/>
              <a:t>Sustainable agriculture water management</a:t>
            </a:r>
            <a:endParaRPr lang="en-IN" sz="2000" b="1" dirty="0"/>
          </a:p>
          <a:p>
            <a:r>
              <a:rPr lang="en-US" sz="2000" b="1" dirty="0"/>
              <a:t>Closing gaps between IPC &amp; IPU</a:t>
            </a:r>
          </a:p>
          <a:p>
            <a:pPr>
              <a:lnSpc>
                <a:spcPct val="150000"/>
              </a:lnSpc>
            </a:pPr>
            <a:r>
              <a:rPr lang="en-US" sz="2000" b="1" dirty="0"/>
              <a:t>Micro-level Land Use Planning and Management</a:t>
            </a:r>
            <a:endParaRPr lang="en-IN" sz="2000" b="1" dirty="0"/>
          </a:p>
          <a:p>
            <a:r>
              <a:rPr lang="en-US" sz="2000" b="1" dirty="0"/>
              <a:t>Resource Recovery and Reuse</a:t>
            </a:r>
          </a:p>
          <a:p>
            <a:pPr fontAlgn="t">
              <a:lnSpc>
                <a:spcPct val="150000"/>
              </a:lnSpc>
            </a:pPr>
            <a:r>
              <a:rPr lang="en-US" sz="2000" b="1" dirty="0"/>
              <a:t>Multiple water use based Integrated farming systems </a:t>
            </a:r>
            <a:endParaRPr lang="en-IN" sz="2000" b="1" dirty="0"/>
          </a:p>
          <a:p>
            <a:pPr fontAlgn="t"/>
            <a:r>
              <a:rPr lang="en-IN" sz="2000" b="1" dirty="0"/>
              <a:t>Soil Health Management</a:t>
            </a:r>
          </a:p>
          <a:p>
            <a:pPr fontAlgn="t">
              <a:lnSpc>
                <a:spcPct val="150000"/>
              </a:lnSpc>
            </a:pPr>
            <a:r>
              <a:rPr lang="en-US" sz="2000" b="1" dirty="0"/>
              <a:t>Multiple stress tolerant/Improved crop varieties</a:t>
            </a:r>
            <a:endParaRPr lang="en-IN" sz="2000" b="1" dirty="0"/>
          </a:p>
          <a:p>
            <a:pPr>
              <a:lnSpc>
                <a:spcPct val="150000"/>
              </a:lnSpc>
            </a:pPr>
            <a:r>
              <a:rPr lang="en-US" sz="2000" b="1" dirty="0"/>
              <a:t>Climate resilient/smart practices</a:t>
            </a:r>
            <a:endParaRPr lang="en-IN" sz="2000" b="1" dirty="0"/>
          </a:p>
          <a:p>
            <a:pPr algn="just">
              <a:spcBef>
                <a:spcPts val="400"/>
              </a:spcBef>
              <a:buFont typeface="Wingdings" panose="05000000000000000000" pitchFamily="2" charset="2"/>
              <a:buChar char="Ø"/>
            </a:pPr>
            <a:endParaRPr lang="en-US" sz="1600"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3976735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2488" y="1087751"/>
            <a:ext cx="6009860" cy="5867400"/>
          </a:xfrm>
        </p:spPr>
        <p:txBody>
          <a:bodyPr>
            <a:normAutofit/>
          </a:bodyPr>
          <a:lstStyle/>
          <a:p>
            <a:pPr>
              <a:lnSpc>
                <a:spcPct val="110000"/>
              </a:lnSpc>
              <a:spcBef>
                <a:spcPts val="1200"/>
              </a:spcBef>
            </a:pPr>
            <a:r>
              <a:rPr lang="en-IN" sz="2200" b="1" dirty="0">
                <a:solidFill>
                  <a:srgbClr val="FF0000"/>
                </a:solidFill>
              </a:rPr>
              <a:t>Support to farmers:</a:t>
            </a:r>
            <a:r>
              <a:rPr lang="en-IN" sz="2200" b="1" dirty="0"/>
              <a:t> for participation in managing irrigation systems</a:t>
            </a:r>
          </a:p>
          <a:p>
            <a:pPr>
              <a:lnSpc>
                <a:spcPct val="110000"/>
              </a:lnSpc>
              <a:spcBef>
                <a:spcPts val="1200"/>
              </a:spcBef>
            </a:pPr>
            <a:r>
              <a:rPr lang="en-IN" sz="2200" b="1" dirty="0">
                <a:solidFill>
                  <a:srgbClr val="FF0000"/>
                </a:solidFill>
              </a:rPr>
              <a:t>Irrigation as a Service:</a:t>
            </a:r>
            <a:r>
              <a:rPr lang="en-IN" sz="2200" b="1" dirty="0"/>
              <a:t> Irrigation Institutions were not service oriented</a:t>
            </a:r>
          </a:p>
          <a:p>
            <a:pPr>
              <a:lnSpc>
                <a:spcPct val="110000"/>
              </a:lnSpc>
              <a:spcBef>
                <a:spcPts val="1200"/>
              </a:spcBef>
            </a:pPr>
            <a:r>
              <a:rPr lang="en-IN" sz="2200" b="1" dirty="0">
                <a:solidFill>
                  <a:srgbClr val="FF0000"/>
                </a:solidFill>
              </a:rPr>
              <a:t>Cadre management: </a:t>
            </a:r>
            <a:r>
              <a:rPr lang="en-IN" sz="2200" b="1" dirty="0"/>
              <a:t>of irrigation departments and their capacity to adapt to new challenges remains limited</a:t>
            </a:r>
          </a:p>
          <a:p>
            <a:pPr>
              <a:lnSpc>
                <a:spcPct val="110000"/>
              </a:lnSpc>
              <a:spcBef>
                <a:spcPts val="1200"/>
              </a:spcBef>
            </a:pPr>
            <a:r>
              <a:rPr lang="en-IN" sz="2200" b="1" dirty="0">
                <a:solidFill>
                  <a:srgbClr val="FF0000"/>
                </a:solidFill>
              </a:rPr>
              <a:t>Social skills: </a:t>
            </a:r>
            <a:r>
              <a:rPr lang="en-IN" sz="2200" b="1" dirty="0"/>
              <a:t>Irrigation managers lacked negotiation and dispute resolution skills</a:t>
            </a:r>
          </a:p>
          <a:p>
            <a:pPr>
              <a:lnSpc>
                <a:spcPct val="110000"/>
              </a:lnSpc>
              <a:spcBef>
                <a:spcPts val="1200"/>
              </a:spcBef>
            </a:pPr>
            <a:r>
              <a:rPr lang="en-IN" sz="2200" b="1" dirty="0">
                <a:solidFill>
                  <a:srgbClr val="FF0000"/>
                </a:solidFill>
              </a:rPr>
              <a:t>Effective WALMIs: </a:t>
            </a:r>
            <a:r>
              <a:rPr lang="en-IN" sz="2200" b="1" dirty="0"/>
              <a:t>could not serve their designed purpose </a:t>
            </a:r>
          </a:p>
          <a:p>
            <a:pPr>
              <a:lnSpc>
                <a:spcPct val="110000"/>
              </a:lnSpc>
              <a:spcBef>
                <a:spcPts val="1200"/>
              </a:spcBef>
            </a:pPr>
            <a:endParaRPr lang="en-IN" sz="2200" b="1" dirty="0"/>
          </a:p>
          <a:p>
            <a:pPr>
              <a:lnSpc>
                <a:spcPct val="110000"/>
              </a:lnSpc>
              <a:spcBef>
                <a:spcPts val="1200"/>
              </a:spcBef>
            </a:pPr>
            <a:endParaRPr lang="en-IN" sz="2200" b="1" dirty="0"/>
          </a:p>
          <a:p>
            <a:pPr>
              <a:lnSpc>
                <a:spcPct val="110000"/>
              </a:lnSpc>
              <a:spcBef>
                <a:spcPts val="1200"/>
              </a:spcBef>
            </a:pPr>
            <a:endParaRPr lang="en-IN" sz="2200" b="1" dirty="0"/>
          </a:p>
          <a:p>
            <a:pPr>
              <a:lnSpc>
                <a:spcPct val="110000"/>
              </a:lnSpc>
              <a:spcBef>
                <a:spcPts val="1200"/>
              </a:spcBef>
            </a:pPr>
            <a:endParaRPr lang="en-IN" sz="2200" b="1"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6858000" y="2362200"/>
            <a:ext cx="3810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DFA9B3EE-F05F-49E0-9047-994710C6620B}"/>
              </a:ext>
            </a:extLst>
          </p:cNvPr>
          <p:cNvSpPr>
            <a:spLocks noGrp="1"/>
          </p:cNvSpPr>
          <p:nvPr>
            <p:ph type="title"/>
          </p:nvPr>
        </p:nvSpPr>
        <p:spPr>
          <a:xfrm>
            <a:off x="1815548" y="101021"/>
            <a:ext cx="7698253" cy="556591"/>
          </a:xfrm>
        </p:spPr>
        <p:txBody>
          <a:bodyPr>
            <a:normAutofit fontScale="90000"/>
          </a:bodyPr>
          <a:lstStyle/>
          <a:p>
            <a:pPr algn="r"/>
            <a:r>
              <a:rPr lang="en-IN" b="1" dirty="0">
                <a:solidFill>
                  <a:schemeClr val="accent2">
                    <a:lumMod val="75000"/>
                  </a:schemeClr>
                </a:solidFill>
              </a:rPr>
              <a:t>Capacity development</a:t>
            </a:r>
          </a:p>
        </p:txBody>
      </p:sp>
    </p:spTree>
    <p:extLst>
      <p:ext uri="{BB962C8B-B14F-4D97-AF65-F5344CB8AC3E}">
        <p14:creationId xmlns:p14="http://schemas.microsoft.com/office/powerpoint/2010/main" val="3317388049"/>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82816" y="0"/>
            <a:ext cx="7209183" cy="706437"/>
          </a:xfrm>
        </p:spPr>
        <p:txBody>
          <a:bodyPr>
            <a:normAutofit/>
          </a:bodyPr>
          <a:lstStyle/>
          <a:p>
            <a:pPr algn="l"/>
            <a:r>
              <a:rPr lang="en-IN" sz="3200" b="1" dirty="0">
                <a:solidFill>
                  <a:schemeClr val="accent2">
                    <a:lumMod val="75000"/>
                  </a:schemeClr>
                </a:solidFill>
                <a:effectLst/>
                <a:latin typeface="Trebuchet MS" panose="020B0603020202020204" pitchFamily="34" charset="0"/>
                <a:ea typeface="Tahoma" panose="020B0604030504040204" pitchFamily="34" charset="0"/>
                <a:cs typeface="Tahoma" panose="020B0604030504040204" pitchFamily="34" charset="0"/>
              </a:rPr>
              <a:t>India </a:t>
            </a:r>
            <a:r>
              <a:rPr lang="tr-TR" sz="3200" b="1" dirty="0">
                <a:solidFill>
                  <a:schemeClr val="accent2">
                    <a:lumMod val="75000"/>
                  </a:schemeClr>
                </a:solidFill>
                <a:effectLst/>
                <a:latin typeface="Trebuchet MS" panose="020B0603020202020204" pitchFamily="34" charset="0"/>
                <a:ea typeface="Tahoma" panose="020B0604030504040204" pitchFamily="34" charset="0"/>
                <a:cs typeface="Tahoma" panose="020B0604030504040204" pitchFamily="34" charset="0"/>
              </a:rPr>
              <a:t>Irrigation Forum </a:t>
            </a:r>
            <a:endParaRPr lang="en-IN" sz="3200" b="1" dirty="0">
              <a:solidFill>
                <a:schemeClr val="accent2">
                  <a:lumMod val="75000"/>
                </a:schemeClr>
              </a:solidFill>
              <a:effectLst/>
              <a:latin typeface="Trebuchet MS" panose="020B0603020202020204" pitchFamily="34" charset="0"/>
              <a:ea typeface="Tahoma" panose="020B0604030504040204" pitchFamily="34" charset="0"/>
              <a:cs typeface="Tahoma" panose="020B0604030504040204" pitchFamily="34" charset="0"/>
            </a:endParaRPr>
          </a:p>
        </p:txBody>
      </p:sp>
      <p:sp>
        <p:nvSpPr>
          <p:cNvPr id="3" name="Subtitle 2"/>
          <p:cNvSpPr>
            <a:spLocks noGrp="1"/>
          </p:cNvSpPr>
          <p:nvPr>
            <p:ph type="subTitle" idx="1"/>
          </p:nvPr>
        </p:nvSpPr>
        <p:spPr>
          <a:xfrm>
            <a:off x="713959" y="923925"/>
            <a:ext cx="8537713" cy="5440362"/>
          </a:xfrm>
        </p:spPr>
        <p:txBody>
          <a:bodyPr>
            <a:noAutofit/>
          </a:bodyPr>
          <a:lstStyle/>
          <a:p>
            <a:pPr algn="l"/>
            <a:r>
              <a:rPr lang="en-US" sz="2000" b="1" dirty="0">
                <a:solidFill>
                  <a:srgbClr val="C00000"/>
                </a:solidFill>
              </a:rPr>
              <a:t>Mission: </a:t>
            </a:r>
          </a:p>
          <a:p>
            <a:pPr algn="l"/>
            <a:r>
              <a:rPr lang="en-US" i="1" dirty="0">
                <a:solidFill>
                  <a:schemeClr val="tx1"/>
                </a:solidFill>
              </a:rPr>
              <a:t>Enhance the science based discourse in policy making, field implementation of new technologies, skill development at various levels and sharing of experiences in the field of agriculture water management in India.</a:t>
            </a:r>
            <a:endParaRPr lang="en-IN" sz="2400" dirty="0">
              <a:solidFill>
                <a:schemeClr val="tx1"/>
              </a:solidFill>
            </a:endParaRPr>
          </a:p>
          <a:p>
            <a:pPr lvl="0" algn="l"/>
            <a:endParaRPr lang="en-US" dirty="0">
              <a:solidFill>
                <a:schemeClr val="tx1"/>
              </a:solidFill>
            </a:endParaRPr>
          </a:p>
          <a:p>
            <a:pPr lvl="0" algn="l"/>
            <a:r>
              <a:rPr lang="en-US" sz="2000" dirty="0">
                <a:solidFill>
                  <a:srgbClr val="C00000"/>
                </a:solidFill>
              </a:rPr>
              <a:t>Objectives:</a:t>
            </a:r>
          </a:p>
          <a:p>
            <a:pPr marL="285750" lvl="0" indent="-285750" algn="l">
              <a:buFont typeface="Arial" panose="020B0604020202020204" pitchFamily="34" charset="0"/>
              <a:buChar char="•"/>
            </a:pPr>
            <a:r>
              <a:rPr lang="en-US" dirty="0">
                <a:solidFill>
                  <a:schemeClr val="tx1"/>
                </a:solidFill>
              </a:rPr>
              <a:t>Providing a platform for networking, interaction and sharing of knowledge and experiences amongst various professionals;</a:t>
            </a:r>
            <a:endParaRPr lang="en-IN" dirty="0">
              <a:solidFill>
                <a:schemeClr val="tx1"/>
              </a:solidFill>
            </a:endParaRPr>
          </a:p>
          <a:p>
            <a:pPr marL="285750" lvl="0" indent="-285750" algn="l">
              <a:buFont typeface="Arial" panose="020B0604020202020204" pitchFamily="34" charset="0"/>
              <a:buChar char="•"/>
            </a:pPr>
            <a:r>
              <a:rPr lang="en-US" dirty="0">
                <a:solidFill>
                  <a:schemeClr val="tx1"/>
                </a:solidFill>
              </a:rPr>
              <a:t>Facilitating interdisciplinary understanding and dialogue;</a:t>
            </a:r>
            <a:endParaRPr lang="en-IN" dirty="0">
              <a:solidFill>
                <a:schemeClr val="tx1"/>
              </a:solidFill>
            </a:endParaRPr>
          </a:p>
          <a:p>
            <a:pPr marL="285750" lvl="0" indent="-285750" algn="l">
              <a:buFont typeface="Arial" panose="020B0604020202020204" pitchFamily="34" charset="0"/>
              <a:buChar char="•"/>
            </a:pPr>
            <a:r>
              <a:rPr lang="en-US" dirty="0">
                <a:solidFill>
                  <a:schemeClr val="tx1"/>
                </a:solidFill>
              </a:rPr>
              <a:t>Skill development of all stakeholders including WUA functionaries by organizing courses, trainings workshops and seminars on thematic topics of interest;</a:t>
            </a:r>
            <a:endParaRPr lang="en-IN" dirty="0">
              <a:solidFill>
                <a:schemeClr val="tx1"/>
              </a:solidFill>
            </a:endParaRPr>
          </a:p>
          <a:p>
            <a:pPr marL="285750" lvl="0" indent="-285750" algn="l">
              <a:buFont typeface="Arial" panose="020B0604020202020204" pitchFamily="34" charset="0"/>
              <a:buChar char="•"/>
            </a:pPr>
            <a:r>
              <a:rPr lang="en-US" dirty="0">
                <a:solidFill>
                  <a:schemeClr val="tx1"/>
                </a:solidFill>
              </a:rPr>
              <a:t>Taking advances in research, new technology and successful innovations from lab to farmers’ field</a:t>
            </a:r>
            <a:r>
              <a:rPr lang="en-US" b="1" dirty="0">
                <a:solidFill>
                  <a:schemeClr val="tx1"/>
                </a:solidFill>
              </a:rPr>
              <a:t>;</a:t>
            </a:r>
            <a:endParaRPr lang="en-IN" dirty="0">
              <a:solidFill>
                <a:schemeClr val="tx1"/>
              </a:solidFill>
            </a:endParaRPr>
          </a:p>
          <a:p>
            <a:pPr algn="l">
              <a:spcBef>
                <a:spcPts val="600"/>
              </a:spcBef>
              <a:spcAft>
                <a:spcPts val="600"/>
              </a:spcAft>
            </a:pPr>
            <a:endParaRPr lang="en-IN" b="1" dirty="0">
              <a:solidFill>
                <a:schemeClr val="tx1"/>
              </a:solidFill>
            </a:endParaRPr>
          </a:p>
          <a:p>
            <a:pPr algn="l">
              <a:spcBef>
                <a:spcPts val="600"/>
              </a:spcBef>
              <a:spcAft>
                <a:spcPts val="600"/>
              </a:spcAft>
            </a:pPr>
            <a:endParaRPr lang="en-IN" b="1" dirty="0">
              <a:solidFill>
                <a:schemeClr val="tx1"/>
              </a:solidFill>
            </a:endParaRPr>
          </a:p>
        </p:txBody>
      </p:sp>
    </p:spTree>
    <p:extLst>
      <p:ext uri="{BB962C8B-B14F-4D97-AF65-F5344CB8AC3E}">
        <p14:creationId xmlns:p14="http://schemas.microsoft.com/office/powerpoint/2010/main" val="17419457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Tyagi\Desktop\Stakeholder Theo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9327" y="1583796"/>
            <a:ext cx="3832412" cy="38004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048000" y="-6625"/>
            <a:ext cx="9144000" cy="706437"/>
          </a:xfrm>
        </p:spPr>
        <p:txBody>
          <a:bodyPr>
            <a:normAutofit/>
          </a:bodyPr>
          <a:lstStyle/>
          <a:p>
            <a:pPr algn="ctr"/>
            <a:r>
              <a:rPr lang="en-IN" sz="3200" b="1" dirty="0">
                <a:solidFill>
                  <a:schemeClr val="accent2">
                    <a:lumMod val="75000"/>
                  </a:schemeClr>
                </a:solidFill>
                <a:effectLst/>
                <a:ea typeface="Tahoma" panose="020B0604030504040204" pitchFamily="34" charset="0"/>
                <a:cs typeface="Tahoma" panose="020B0604030504040204" pitchFamily="34" charset="0"/>
              </a:rPr>
              <a:t>IIF- Stakeholders</a:t>
            </a:r>
          </a:p>
        </p:txBody>
      </p:sp>
      <p:sp>
        <p:nvSpPr>
          <p:cNvPr id="3" name="Subtitle 2"/>
          <p:cNvSpPr>
            <a:spLocks noGrp="1"/>
          </p:cNvSpPr>
          <p:nvPr>
            <p:ph type="subTitle" idx="1"/>
          </p:nvPr>
        </p:nvSpPr>
        <p:spPr>
          <a:xfrm>
            <a:off x="-238539" y="762001"/>
            <a:ext cx="7646504" cy="5718312"/>
          </a:xfrm>
        </p:spPr>
        <p:txBody>
          <a:bodyPr>
            <a:noAutofit/>
          </a:bodyPr>
          <a:lstStyle/>
          <a:p>
            <a:pPr marL="742950" lvl="1" indent="-285750" algn="just">
              <a:spcBef>
                <a:spcPts val="0"/>
              </a:spcBef>
              <a:spcAft>
                <a:spcPts val="600"/>
              </a:spcAft>
              <a:buFont typeface="Symbol" panose="05050102010706020507" pitchFamily="18" charset="2"/>
              <a:buChar char="-"/>
            </a:pPr>
            <a:r>
              <a:rPr lang="en-IN" sz="1800" b="1" dirty="0">
                <a:solidFill>
                  <a:schemeClr val="tx1"/>
                </a:solidFill>
              </a:rPr>
              <a:t>Farmers’ Associations</a:t>
            </a:r>
          </a:p>
          <a:p>
            <a:pPr marL="742950" lvl="1" indent="-285750" algn="just">
              <a:spcBef>
                <a:spcPts val="0"/>
              </a:spcBef>
              <a:spcAft>
                <a:spcPts val="600"/>
              </a:spcAft>
              <a:buFont typeface="Symbol" panose="05050102010706020507" pitchFamily="18" charset="2"/>
              <a:buChar char="-"/>
            </a:pPr>
            <a:r>
              <a:rPr lang="en-US" sz="1800" b="1" dirty="0">
                <a:solidFill>
                  <a:schemeClr val="tx1"/>
                </a:solidFill>
              </a:rPr>
              <a:t>Staff of state irrigation department, </a:t>
            </a:r>
          </a:p>
          <a:p>
            <a:pPr marL="742950" lvl="1" indent="-285750" algn="just">
              <a:spcBef>
                <a:spcPts val="0"/>
              </a:spcBef>
              <a:spcAft>
                <a:spcPts val="600"/>
              </a:spcAft>
              <a:buFont typeface="Symbol" panose="05050102010706020507" pitchFamily="18" charset="2"/>
              <a:buChar char="-"/>
            </a:pPr>
            <a:r>
              <a:rPr lang="en-IN" sz="1800" b="1" dirty="0">
                <a:solidFill>
                  <a:schemeClr val="tx1"/>
                </a:solidFill>
              </a:rPr>
              <a:t>Scientists from Agriculture organizations</a:t>
            </a:r>
          </a:p>
          <a:p>
            <a:pPr marL="742950" lvl="1" indent="-285750" algn="just">
              <a:spcBef>
                <a:spcPts val="0"/>
              </a:spcBef>
              <a:spcAft>
                <a:spcPts val="600"/>
              </a:spcAft>
              <a:buFont typeface="Symbol" panose="05050102010706020507" pitchFamily="18" charset="2"/>
              <a:buChar char="-"/>
            </a:pPr>
            <a:r>
              <a:rPr lang="en-US" sz="1800" b="1" dirty="0">
                <a:solidFill>
                  <a:schemeClr val="tx1"/>
                </a:solidFill>
              </a:rPr>
              <a:t>Professional bodies involved in water resources development, management and research, </a:t>
            </a:r>
          </a:p>
          <a:p>
            <a:pPr marL="742950" lvl="1" indent="-285750" algn="just">
              <a:spcBef>
                <a:spcPts val="0"/>
              </a:spcBef>
              <a:spcAft>
                <a:spcPts val="600"/>
              </a:spcAft>
              <a:buFont typeface="Symbol" panose="05050102010706020507" pitchFamily="18" charset="2"/>
              <a:buChar char="-"/>
            </a:pPr>
            <a:r>
              <a:rPr lang="en-US" sz="1800" b="1" dirty="0">
                <a:solidFill>
                  <a:schemeClr val="tx1"/>
                </a:solidFill>
              </a:rPr>
              <a:t>Professionals of allied disciplines like socio-economic, environment and energy</a:t>
            </a:r>
          </a:p>
          <a:p>
            <a:pPr marL="742950" lvl="1" indent="-285750" algn="just">
              <a:spcBef>
                <a:spcPts val="0"/>
              </a:spcBef>
              <a:spcAft>
                <a:spcPts val="600"/>
              </a:spcAft>
              <a:buFont typeface="Symbol" panose="05050102010706020507" pitchFamily="18" charset="2"/>
              <a:buChar char="-"/>
            </a:pPr>
            <a:r>
              <a:rPr lang="en-IN" sz="1800" b="1" dirty="0">
                <a:solidFill>
                  <a:schemeClr val="tx1"/>
                </a:solidFill>
              </a:rPr>
              <a:t>Universities and research institutes</a:t>
            </a:r>
          </a:p>
          <a:p>
            <a:pPr marL="742950" lvl="1" indent="-285750" algn="just">
              <a:spcBef>
                <a:spcPts val="0"/>
              </a:spcBef>
              <a:spcAft>
                <a:spcPts val="600"/>
              </a:spcAft>
              <a:buFont typeface="Symbol" panose="05050102010706020507" pitchFamily="18" charset="2"/>
              <a:buChar char="-"/>
            </a:pPr>
            <a:r>
              <a:rPr lang="en-IN" sz="1800" b="1" dirty="0">
                <a:solidFill>
                  <a:schemeClr val="tx1"/>
                </a:solidFill>
              </a:rPr>
              <a:t>Financial institutions such as NABARD</a:t>
            </a:r>
          </a:p>
          <a:p>
            <a:pPr marL="742950" lvl="1" indent="-285750" algn="just">
              <a:spcBef>
                <a:spcPts val="0"/>
              </a:spcBef>
              <a:spcAft>
                <a:spcPts val="600"/>
              </a:spcAft>
              <a:buFont typeface="Symbol" panose="05050102010706020507" pitchFamily="18" charset="2"/>
              <a:buChar char="-"/>
            </a:pPr>
            <a:r>
              <a:rPr lang="en-IN" sz="1800" b="1" dirty="0">
                <a:solidFill>
                  <a:schemeClr val="tx1"/>
                </a:solidFill>
              </a:rPr>
              <a:t>Private sector:</a:t>
            </a:r>
          </a:p>
          <a:p>
            <a:pPr marL="2114550" lvl="4" indent="-285750" algn="just">
              <a:spcBef>
                <a:spcPts val="0"/>
              </a:spcBef>
              <a:spcAft>
                <a:spcPts val="600"/>
              </a:spcAft>
              <a:buFont typeface="Arial" panose="020B0604020202020204" pitchFamily="34" charset="0"/>
              <a:buChar char="•"/>
            </a:pPr>
            <a:r>
              <a:rPr lang="en-IN" sz="1600" b="1" dirty="0">
                <a:solidFill>
                  <a:schemeClr val="tx1"/>
                </a:solidFill>
              </a:rPr>
              <a:t>Manufacturers</a:t>
            </a:r>
          </a:p>
          <a:p>
            <a:pPr marL="2114550" lvl="4" indent="-285750" algn="just">
              <a:spcBef>
                <a:spcPts val="0"/>
              </a:spcBef>
              <a:spcAft>
                <a:spcPts val="600"/>
              </a:spcAft>
              <a:buFont typeface="Arial" panose="020B0604020202020204" pitchFamily="34" charset="0"/>
              <a:buChar char="•"/>
            </a:pPr>
            <a:r>
              <a:rPr lang="en-IN" sz="1600" b="1" dirty="0">
                <a:solidFill>
                  <a:schemeClr val="tx1"/>
                </a:solidFill>
              </a:rPr>
              <a:t>Consultancy services</a:t>
            </a:r>
          </a:p>
          <a:p>
            <a:pPr marL="2114550" lvl="4" indent="-285750" algn="just">
              <a:spcBef>
                <a:spcPts val="0"/>
              </a:spcBef>
              <a:spcAft>
                <a:spcPts val="600"/>
              </a:spcAft>
              <a:buFont typeface="Arial" panose="020B0604020202020204" pitchFamily="34" charset="0"/>
              <a:buChar char="•"/>
            </a:pPr>
            <a:r>
              <a:rPr lang="en-IN" sz="1600" b="1" dirty="0">
                <a:solidFill>
                  <a:schemeClr val="tx1"/>
                </a:solidFill>
              </a:rPr>
              <a:t>Contractors</a:t>
            </a:r>
          </a:p>
          <a:p>
            <a:pPr marL="2114550" lvl="4" indent="-285750" algn="just">
              <a:spcBef>
                <a:spcPts val="0"/>
              </a:spcBef>
              <a:spcAft>
                <a:spcPts val="600"/>
              </a:spcAft>
              <a:buFont typeface="Arial" panose="020B0604020202020204" pitchFamily="34" charset="0"/>
              <a:buChar char="•"/>
            </a:pPr>
            <a:r>
              <a:rPr lang="en-IN" sz="1600" b="1" dirty="0">
                <a:solidFill>
                  <a:schemeClr val="tx1"/>
                </a:solidFill>
              </a:rPr>
              <a:t>Other service providers</a:t>
            </a:r>
          </a:p>
          <a:p>
            <a:pPr marL="742950" lvl="1" indent="-285750" algn="just">
              <a:spcBef>
                <a:spcPts val="0"/>
              </a:spcBef>
              <a:spcAft>
                <a:spcPts val="600"/>
              </a:spcAft>
              <a:buFont typeface="Symbol" panose="05050102010706020507" pitchFamily="18" charset="2"/>
              <a:buChar char="-"/>
            </a:pPr>
            <a:r>
              <a:rPr lang="en-IN" sz="1800" b="1" dirty="0">
                <a:solidFill>
                  <a:schemeClr val="tx1"/>
                </a:solidFill>
              </a:rPr>
              <a:t>International organisations with programmes in the field of Irrigation and Drainage</a:t>
            </a:r>
          </a:p>
          <a:p>
            <a:pPr algn="just"/>
            <a:endParaRPr lang="en-IN" sz="2400" dirty="0">
              <a:solidFill>
                <a:schemeClr val="tx1"/>
              </a:solidFill>
            </a:endParaRPr>
          </a:p>
          <a:p>
            <a:pPr algn="just"/>
            <a:endParaRPr lang="en-IN" sz="2400" dirty="0">
              <a:solidFill>
                <a:schemeClr val="tx1"/>
              </a:solidFill>
            </a:endParaRPr>
          </a:p>
        </p:txBody>
      </p:sp>
    </p:spTree>
    <p:extLst>
      <p:ext uri="{BB962C8B-B14F-4D97-AF65-F5344CB8AC3E}">
        <p14:creationId xmlns:p14="http://schemas.microsoft.com/office/powerpoint/2010/main" val="1494915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p:cNvSpPr/>
          <p:nvPr/>
        </p:nvSpPr>
        <p:spPr>
          <a:xfrm>
            <a:off x="1844105" y="1196566"/>
            <a:ext cx="6096000" cy="300556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008A00"/>
              </a:solidFill>
            </a:endParaRPr>
          </a:p>
          <a:p>
            <a:pPr algn="ctr"/>
            <a:endParaRPr lang="en-US" sz="1400" dirty="0">
              <a:solidFill>
                <a:srgbClr val="008A00"/>
              </a:solidFill>
            </a:endParaRPr>
          </a:p>
          <a:p>
            <a:pPr algn="ctr"/>
            <a:endParaRPr lang="en-US" sz="1400" dirty="0">
              <a:solidFill>
                <a:srgbClr val="008A00"/>
              </a:solidFill>
            </a:endParaRPr>
          </a:p>
          <a:p>
            <a:pPr algn="ctr"/>
            <a:endParaRPr lang="en-US" sz="1400" dirty="0">
              <a:solidFill>
                <a:srgbClr val="008A00"/>
              </a:solidFill>
            </a:endParaRPr>
          </a:p>
          <a:p>
            <a:pPr algn="ctr"/>
            <a:endParaRPr lang="en-US" sz="1400" dirty="0">
              <a:solidFill>
                <a:srgbClr val="008A00"/>
              </a:solidFill>
            </a:endParaRPr>
          </a:p>
        </p:txBody>
      </p:sp>
      <p:sp>
        <p:nvSpPr>
          <p:cNvPr id="13" name="Oval 12"/>
          <p:cNvSpPr/>
          <p:nvPr/>
        </p:nvSpPr>
        <p:spPr>
          <a:xfrm>
            <a:off x="1018628" y="3209133"/>
            <a:ext cx="2057399" cy="914400"/>
          </a:xfrm>
          <a:prstGeom prst="ellipse">
            <a:avLst/>
          </a:prstGeom>
          <a:solidFill>
            <a:schemeClr val="accent3">
              <a:lumMod val="75000"/>
              <a:alpha val="81176"/>
            </a:schemeClr>
          </a:solidFill>
          <a:ln>
            <a:solidFill>
              <a:srgbClr val="008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Farmers’ </a:t>
            </a:r>
            <a:r>
              <a:rPr lang="en-US" sz="1400" b="1" dirty="0" err="1">
                <a:solidFill>
                  <a:schemeClr val="bg1"/>
                </a:solidFill>
              </a:rPr>
              <a:t>Organisations</a:t>
            </a:r>
            <a:endParaRPr lang="en-IN" sz="1400" b="1" dirty="0">
              <a:solidFill>
                <a:schemeClr val="bg1"/>
              </a:solidFill>
            </a:endParaRPr>
          </a:p>
        </p:txBody>
      </p:sp>
      <p:sp>
        <p:nvSpPr>
          <p:cNvPr id="3" name="Oval 2"/>
          <p:cNvSpPr/>
          <p:nvPr/>
        </p:nvSpPr>
        <p:spPr>
          <a:xfrm>
            <a:off x="2356506" y="1810650"/>
            <a:ext cx="4870032" cy="1649525"/>
          </a:xfrm>
          <a:prstGeom prst="ellipse">
            <a:avLst/>
          </a:prstGeom>
          <a:solidFill>
            <a:srgbClr val="00B0F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India Irrigation Forum</a:t>
            </a:r>
          </a:p>
          <a:p>
            <a:pPr algn="ctr"/>
            <a:r>
              <a:rPr lang="en-US" sz="2000" b="1" dirty="0">
                <a:solidFill>
                  <a:schemeClr val="bg1"/>
                </a:solidFill>
              </a:rPr>
              <a:t>(????)</a:t>
            </a:r>
            <a:endParaRPr lang="en-IN" sz="2000" b="1" dirty="0">
              <a:solidFill>
                <a:schemeClr val="bg1"/>
              </a:solidFill>
            </a:endParaRPr>
          </a:p>
        </p:txBody>
      </p:sp>
      <p:sp>
        <p:nvSpPr>
          <p:cNvPr id="4" name="Oval 3"/>
          <p:cNvSpPr/>
          <p:nvPr/>
        </p:nvSpPr>
        <p:spPr>
          <a:xfrm>
            <a:off x="828024" y="2267628"/>
            <a:ext cx="1528482" cy="914400"/>
          </a:xfrm>
          <a:prstGeom prst="ellipse">
            <a:avLst/>
          </a:prstGeom>
          <a:solidFill>
            <a:srgbClr val="00B050">
              <a:alpha val="65882"/>
            </a:srgbClr>
          </a:solidFill>
          <a:ln>
            <a:solidFill>
              <a:srgbClr val="008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Min of </a:t>
            </a:r>
            <a:r>
              <a:rPr lang="en-US" sz="1400" b="1" dirty="0" err="1"/>
              <a:t>Env</a:t>
            </a:r>
            <a:endParaRPr lang="en-IN" sz="1400" b="1" dirty="0"/>
          </a:p>
        </p:txBody>
      </p:sp>
      <p:sp>
        <p:nvSpPr>
          <p:cNvPr id="5" name="Oval 4"/>
          <p:cNvSpPr/>
          <p:nvPr/>
        </p:nvSpPr>
        <p:spPr>
          <a:xfrm>
            <a:off x="7215046" y="2580759"/>
            <a:ext cx="1676400" cy="914400"/>
          </a:xfrm>
          <a:prstGeom prst="ellipse">
            <a:avLst/>
          </a:prstGeom>
          <a:solidFill>
            <a:srgbClr val="00B050">
              <a:alpha val="67059"/>
            </a:srgbClr>
          </a:solidFill>
          <a:ln>
            <a:solidFill>
              <a:srgbClr val="008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Financial Institutions</a:t>
            </a:r>
            <a:endParaRPr lang="en-IN" sz="1400" b="1" dirty="0"/>
          </a:p>
        </p:txBody>
      </p:sp>
      <p:sp>
        <p:nvSpPr>
          <p:cNvPr id="6" name="Oval 5"/>
          <p:cNvSpPr/>
          <p:nvPr/>
        </p:nvSpPr>
        <p:spPr>
          <a:xfrm>
            <a:off x="4290411" y="3860941"/>
            <a:ext cx="1818221" cy="914400"/>
          </a:xfrm>
          <a:prstGeom prst="ellipse">
            <a:avLst/>
          </a:prstGeom>
          <a:solidFill>
            <a:srgbClr val="00B050">
              <a:alpha val="76078"/>
            </a:srgbClr>
          </a:solidFill>
          <a:ln>
            <a:solidFill>
              <a:srgbClr val="008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Ministry  of Rural Development</a:t>
            </a:r>
            <a:endParaRPr lang="en-IN" sz="1400" b="1" dirty="0"/>
          </a:p>
        </p:txBody>
      </p:sp>
      <p:sp>
        <p:nvSpPr>
          <p:cNvPr id="7" name="Oval 6"/>
          <p:cNvSpPr/>
          <p:nvPr/>
        </p:nvSpPr>
        <p:spPr>
          <a:xfrm>
            <a:off x="954428" y="1326123"/>
            <a:ext cx="1902758" cy="9144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008A00"/>
                </a:solidFill>
              </a:rPr>
              <a:t>Research Institutions</a:t>
            </a:r>
            <a:endParaRPr lang="en-IN" sz="1400" b="1" dirty="0">
              <a:solidFill>
                <a:srgbClr val="008A00"/>
              </a:solidFill>
            </a:endParaRPr>
          </a:p>
        </p:txBody>
      </p:sp>
      <p:sp>
        <p:nvSpPr>
          <p:cNvPr id="8" name="Oval 7"/>
          <p:cNvSpPr/>
          <p:nvPr/>
        </p:nvSpPr>
        <p:spPr>
          <a:xfrm>
            <a:off x="7007697" y="1630424"/>
            <a:ext cx="1676400" cy="9144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008A00"/>
                </a:solidFill>
              </a:rPr>
              <a:t>Extension services</a:t>
            </a:r>
            <a:endParaRPr lang="en-IN" sz="1400" b="1" dirty="0">
              <a:solidFill>
                <a:srgbClr val="008A00"/>
              </a:solidFill>
            </a:endParaRPr>
          </a:p>
        </p:txBody>
      </p:sp>
      <p:sp>
        <p:nvSpPr>
          <p:cNvPr id="9" name="Oval 8"/>
          <p:cNvSpPr/>
          <p:nvPr/>
        </p:nvSpPr>
        <p:spPr>
          <a:xfrm>
            <a:off x="3991009" y="589478"/>
            <a:ext cx="1818221" cy="914400"/>
          </a:xfrm>
          <a:prstGeom prst="ellipse">
            <a:avLst/>
          </a:prstGeom>
          <a:solidFill>
            <a:srgbClr val="92D050">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8A00"/>
                </a:solidFill>
              </a:rPr>
              <a:t>Agriculture Universities</a:t>
            </a:r>
            <a:endParaRPr lang="en-IN" sz="1400" dirty="0">
              <a:solidFill>
                <a:srgbClr val="008A00"/>
              </a:solidFill>
            </a:endParaRPr>
          </a:p>
        </p:txBody>
      </p:sp>
      <p:sp>
        <p:nvSpPr>
          <p:cNvPr id="11" name="Oval 10"/>
          <p:cNvSpPr/>
          <p:nvPr/>
        </p:nvSpPr>
        <p:spPr>
          <a:xfrm>
            <a:off x="5776585" y="801676"/>
            <a:ext cx="1975103" cy="914400"/>
          </a:xfrm>
          <a:prstGeom prst="ellipse">
            <a:avLst/>
          </a:prstGeom>
          <a:solidFill>
            <a:schemeClr val="accent3">
              <a:lumMod val="60000"/>
              <a:lumOff val="40000"/>
              <a:alpha val="81176"/>
            </a:schemeClr>
          </a:solidFill>
          <a:ln>
            <a:solidFill>
              <a:srgbClr val="008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8A00"/>
                </a:solidFill>
              </a:rPr>
              <a:t>Companies</a:t>
            </a:r>
            <a:endParaRPr lang="en-IN" sz="1400" dirty="0">
              <a:solidFill>
                <a:srgbClr val="008A00"/>
              </a:solidFill>
            </a:endParaRPr>
          </a:p>
        </p:txBody>
      </p:sp>
      <p:sp>
        <p:nvSpPr>
          <p:cNvPr id="12" name="Oval 11"/>
          <p:cNvSpPr/>
          <p:nvPr/>
        </p:nvSpPr>
        <p:spPr>
          <a:xfrm>
            <a:off x="2274961" y="571821"/>
            <a:ext cx="2057399" cy="914400"/>
          </a:xfrm>
          <a:prstGeom prst="ellipse">
            <a:avLst/>
          </a:prstGeom>
          <a:solidFill>
            <a:schemeClr val="accent3">
              <a:lumMod val="60000"/>
              <a:lumOff val="40000"/>
              <a:alpha val="81176"/>
            </a:schemeClr>
          </a:solidFill>
          <a:ln>
            <a:solidFill>
              <a:srgbClr val="008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8A00"/>
                </a:solidFill>
              </a:rPr>
              <a:t>Consultancies</a:t>
            </a:r>
            <a:endParaRPr lang="en-IN" sz="1400" dirty="0">
              <a:solidFill>
                <a:srgbClr val="008A00"/>
              </a:solidFill>
            </a:endParaRPr>
          </a:p>
        </p:txBody>
      </p:sp>
      <p:sp>
        <p:nvSpPr>
          <p:cNvPr id="10" name="Slide Number Placeholder 9"/>
          <p:cNvSpPr>
            <a:spLocks noGrp="1"/>
          </p:cNvSpPr>
          <p:nvPr>
            <p:ph type="sldNum" sz="quarter" idx="12"/>
          </p:nvPr>
        </p:nvSpPr>
        <p:spPr/>
        <p:txBody>
          <a:bodyPr/>
          <a:lstStyle/>
          <a:p>
            <a:fld id="{917DDD7F-E545-4A06-B5FE-03E8B4B6AE90}" type="slidenum">
              <a:rPr lang="en-US" smtClean="0"/>
              <a:t>17</a:t>
            </a:fld>
            <a:endParaRPr lang="en-US"/>
          </a:p>
        </p:txBody>
      </p:sp>
      <p:sp>
        <p:nvSpPr>
          <p:cNvPr id="15" name="Oval 14">
            <a:extLst>
              <a:ext uri="{FF2B5EF4-FFF2-40B4-BE49-F238E27FC236}">
                <a16:creationId xmlns:a16="http://schemas.microsoft.com/office/drawing/2014/main" id="{F0C6B915-DC7E-46A2-B194-303A5C713FB1}"/>
              </a:ext>
            </a:extLst>
          </p:cNvPr>
          <p:cNvSpPr/>
          <p:nvPr/>
        </p:nvSpPr>
        <p:spPr>
          <a:xfrm>
            <a:off x="6083086" y="3376763"/>
            <a:ext cx="1818221" cy="914400"/>
          </a:xfrm>
          <a:prstGeom prst="ellipse">
            <a:avLst/>
          </a:prstGeom>
          <a:solidFill>
            <a:schemeClr val="accent4">
              <a:lumMod val="40000"/>
              <a:lumOff val="60000"/>
              <a:alpha val="76078"/>
            </a:schemeClr>
          </a:solidFill>
          <a:ln>
            <a:solidFill>
              <a:srgbClr val="008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Ministry  of Agriculture</a:t>
            </a:r>
            <a:endParaRPr lang="en-IN" sz="1400" b="1" dirty="0"/>
          </a:p>
        </p:txBody>
      </p:sp>
      <p:sp>
        <p:nvSpPr>
          <p:cNvPr id="16" name="TextBox 15">
            <a:extLst>
              <a:ext uri="{FF2B5EF4-FFF2-40B4-BE49-F238E27FC236}">
                <a16:creationId xmlns:a16="http://schemas.microsoft.com/office/drawing/2014/main" id="{03FD675C-546E-4DA9-9014-ABD2CA8FFF39}"/>
              </a:ext>
            </a:extLst>
          </p:cNvPr>
          <p:cNvSpPr txBox="1"/>
          <p:nvPr/>
        </p:nvSpPr>
        <p:spPr>
          <a:xfrm>
            <a:off x="694928" y="5403455"/>
            <a:ext cx="8196518" cy="923330"/>
          </a:xfrm>
          <a:prstGeom prst="rect">
            <a:avLst/>
          </a:prstGeom>
          <a:noFill/>
        </p:spPr>
        <p:txBody>
          <a:bodyPr wrap="square" rtlCol="0">
            <a:spAutoFit/>
          </a:bodyPr>
          <a:lstStyle/>
          <a:p>
            <a:r>
              <a:rPr lang="en-US" b="1" dirty="0">
                <a:solidFill>
                  <a:srgbClr val="FF0000"/>
                </a:solidFill>
              </a:rPr>
              <a:t>Command Area Development and Water Management Program</a:t>
            </a:r>
            <a:r>
              <a:rPr lang="en-US" b="1" dirty="0"/>
              <a:t> whose objectives are enshrined in the objectives of India Irrigation Forum should take the lead in organizing an </a:t>
            </a:r>
            <a:r>
              <a:rPr lang="en-US" b="1" dirty="0">
                <a:solidFill>
                  <a:srgbClr val="FF0000"/>
                </a:solidFill>
              </a:rPr>
              <a:t>India Irrigation Forum</a:t>
            </a:r>
            <a:r>
              <a:rPr lang="en-US" b="1" dirty="0"/>
              <a:t>.</a:t>
            </a:r>
            <a:endParaRPr lang="en-IN" dirty="0"/>
          </a:p>
        </p:txBody>
      </p:sp>
      <p:sp>
        <p:nvSpPr>
          <p:cNvPr id="17" name="Oval 16">
            <a:extLst>
              <a:ext uri="{FF2B5EF4-FFF2-40B4-BE49-F238E27FC236}">
                <a16:creationId xmlns:a16="http://schemas.microsoft.com/office/drawing/2014/main" id="{7B68BF63-36C1-47A4-8D6F-9C3CF0511200}"/>
              </a:ext>
            </a:extLst>
          </p:cNvPr>
          <p:cNvSpPr/>
          <p:nvPr/>
        </p:nvSpPr>
        <p:spPr>
          <a:xfrm>
            <a:off x="2356506" y="3845108"/>
            <a:ext cx="2057399" cy="914400"/>
          </a:xfrm>
          <a:prstGeom prst="ellipse">
            <a:avLst/>
          </a:prstGeom>
          <a:solidFill>
            <a:schemeClr val="accent3">
              <a:lumMod val="60000"/>
              <a:lumOff val="40000"/>
              <a:alpha val="81176"/>
            </a:schemeClr>
          </a:solidFill>
          <a:ln>
            <a:solidFill>
              <a:srgbClr val="008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8A00"/>
                </a:solidFill>
              </a:rPr>
              <a:t>State Irrigation Departments</a:t>
            </a:r>
            <a:endParaRPr lang="en-IN" sz="1400" dirty="0">
              <a:solidFill>
                <a:srgbClr val="008A00"/>
              </a:solidFill>
            </a:endParaRPr>
          </a:p>
        </p:txBody>
      </p:sp>
    </p:spTree>
    <p:extLst>
      <p:ext uri="{BB962C8B-B14F-4D97-AF65-F5344CB8AC3E}">
        <p14:creationId xmlns:p14="http://schemas.microsoft.com/office/powerpoint/2010/main" val="242859302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47F3F-F948-4FF2-B0A0-693EABFCDCAD}"/>
              </a:ext>
            </a:extLst>
          </p:cNvPr>
          <p:cNvSpPr>
            <a:spLocks noGrp="1"/>
          </p:cNvSpPr>
          <p:nvPr>
            <p:ph type="title"/>
          </p:nvPr>
        </p:nvSpPr>
        <p:spPr/>
        <p:txBody>
          <a:bodyPr>
            <a:normAutofit fontScale="90000"/>
          </a:bodyPr>
          <a:lstStyle/>
          <a:p>
            <a:pPr algn="r"/>
            <a:r>
              <a:rPr lang="en-IN" b="1" dirty="0">
                <a:solidFill>
                  <a:srgbClr val="00B050"/>
                </a:solidFill>
              </a:rPr>
              <a:t>Thanks for kind attention…..</a:t>
            </a:r>
            <a:br>
              <a:rPr lang="en-IN" b="1" dirty="0">
                <a:solidFill>
                  <a:srgbClr val="00B050"/>
                </a:solidFill>
              </a:rPr>
            </a:br>
            <a:r>
              <a:rPr lang="en-IN" sz="2200" b="1" dirty="0">
                <a:solidFill>
                  <a:schemeClr val="accent4">
                    <a:lumMod val="60000"/>
                    <a:lumOff val="40000"/>
                  </a:schemeClr>
                </a:solidFill>
              </a:rPr>
              <a:t>avinash.c.tyagi@gmail.com</a:t>
            </a:r>
            <a:br>
              <a:rPr lang="en-IN" b="1" dirty="0">
                <a:solidFill>
                  <a:srgbClr val="00B050"/>
                </a:solidFill>
              </a:rPr>
            </a:br>
            <a:endParaRPr lang="en-IN" b="1" dirty="0">
              <a:solidFill>
                <a:srgbClr val="00B050"/>
              </a:solidFill>
            </a:endParaRPr>
          </a:p>
        </p:txBody>
      </p:sp>
    </p:spTree>
    <p:extLst>
      <p:ext uri="{BB962C8B-B14F-4D97-AF65-F5344CB8AC3E}">
        <p14:creationId xmlns:p14="http://schemas.microsoft.com/office/powerpoint/2010/main" val="1675264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664764" y="62159"/>
            <a:ext cx="7527235" cy="537915"/>
          </a:xfrm>
        </p:spPr>
        <p:txBody>
          <a:bodyPr>
            <a:noAutofit/>
          </a:bodyPr>
          <a:lstStyle/>
          <a:p>
            <a:r>
              <a:rPr lang="en-US" b="1" dirty="0">
                <a:solidFill>
                  <a:schemeClr val="accent2">
                    <a:lumMod val="75000"/>
                  </a:schemeClr>
                </a:solidFill>
              </a:rPr>
              <a:t>Global Water Scarcity</a:t>
            </a:r>
          </a:p>
        </p:txBody>
      </p:sp>
      <p:pic>
        <p:nvPicPr>
          <p:cNvPr id="4" name="Picture 3"/>
          <p:cNvPicPr>
            <a:picLocks noChangeAspect="1"/>
          </p:cNvPicPr>
          <p:nvPr/>
        </p:nvPicPr>
        <p:blipFill>
          <a:blip r:embed="rId3"/>
          <a:stretch>
            <a:fillRect/>
          </a:stretch>
        </p:blipFill>
        <p:spPr>
          <a:xfrm>
            <a:off x="676257" y="783976"/>
            <a:ext cx="10591772" cy="5863417"/>
          </a:xfrm>
          <a:prstGeom prst="rect">
            <a:avLst/>
          </a:prstGeom>
        </p:spPr>
      </p:pic>
      <p:sp>
        <p:nvSpPr>
          <p:cNvPr id="11267" name="Rectangle 3"/>
          <p:cNvSpPr>
            <a:spLocks noGrp="1" noChangeArrowheads="1"/>
          </p:cNvSpPr>
          <p:nvPr>
            <p:ph type="body" idx="1"/>
          </p:nvPr>
        </p:nvSpPr>
        <p:spPr>
          <a:xfrm>
            <a:off x="2040467" y="6482293"/>
            <a:ext cx="1828799" cy="330200"/>
          </a:xfrm>
        </p:spPr>
        <p:txBody>
          <a:bodyPr>
            <a:noAutofit/>
          </a:bodyPr>
          <a:lstStyle/>
          <a:p>
            <a:pPr marL="0" indent="0">
              <a:spcBef>
                <a:spcPts val="1200"/>
              </a:spcBef>
              <a:buNone/>
            </a:pPr>
            <a:r>
              <a:rPr lang="en-IN" sz="1200" dirty="0"/>
              <a:t>Source: IWMI</a:t>
            </a:r>
          </a:p>
        </p:txBody>
      </p:sp>
      <p:sp>
        <p:nvSpPr>
          <p:cNvPr id="2" name="Slide Number Placeholder 1"/>
          <p:cNvSpPr>
            <a:spLocks noGrp="1"/>
          </p:cNvSpPr>
          <p:nvPr>
            <p:ph type="sldNum" sz="quarter" idx="12"/>
          </p:nvPr>
        </p:nvSpPr>
        <p:spPr/>
        <p:txBody>
          <a:bodyPr/>
          <a:lstStyle/>
          <a:p>
            <a:fld id="{917DDD7F-E545-4A06-B5FE-03E8B4B6AE90}" type="slidenum">
              <a:rPr lang="en-US" smtClean="0">
                <a:solidFill>
                  <a:prstClr val="black">
                    <a:tint val="75000"/>
                  </a:prstClr>
                </a:solidFill>
              </a:rPr>
              <a:pPr/>
              <a:t>2</a:t>
            </a:fld>
            <a:endParaRPr lang="en-US">
              <a:solidFill>
                <a:prstClr val="black">
                  <a:tint val="75000"/>
                </a:prstClr>
              </a:solidFill>
            </a:endParaRPr>
          </a:p>
        </p:txBody>
      </p:sp>
    </p:spTree>
    <p:extLst>
      <p:ext uri="{BB962C8B-B14F-4D97-AF65-F5344CB8AC3E}">
        <p14:creationId xmlns:p14="http://schemas.microsoft.com/office/powerpoint/2010/main" val="3837838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1145" y="331558"/>
            <a:ext cx="8596668" cy="698983"/>
          </a:xfrm>
        </p:spPr>
        <p:txBody>
          <a:bodyPr>
            <a:normAutofit/>
          </a:bodyPr>
          <a:lstStyle/>
          <a:p>
            <a:pPr algn="r"/>
            <a:r>
              <a:rPr lang="en-US" b="1" dirty="0">
                <a:solidFill>
                  <a:schemeClr val="accent2">
                    <a:lumMod val="75000"/>
                  </a:schemeClr>
                </a:solidFill>
                <a:latin typeface="Trebuchet MS" panose="020B0603020202020204" pitchFamily="34" charset="0"/>
                <a:cs typeface="Arial" panose="020B0604020202020204" pitchFamily="34" charset="0"/>
              </a:rPr>
              <a:t>Water Management</a:t>
            </a:r>
            <a:endParaRPr lang="en-IN" b="1" dirty="0">
              <a:solidFill>
                <a:schemeClr val="accent2">
                  <a:lumMod val="75000"/>
                </a:schemeClr>
              </a:solidFill>
              <a:latin typeface="Trebuchet MS" panose="020B0603020202020204" pitchFamily="34" charset="0"/>
              <a:cs typeface="Arial" panose="020B0604020202020204" pitchFamily="34" charset="0"/>
            </a:endParaRPr>
          </a:p>
        </p:txBody>
      </p:sp>
      <p:grpSp>
        <p:nvGrpSpPr>
          <p:cNvPr id="38" name="Group 37"/>
          <p:cNvGrpSpPr/>
          <p:nvPr/>
        </p:nvGrpSpPr>
        <p:grpSpPr>
          <a:xfrm>
            <a:off x="3167269" y="1753486"/>
            <a:ext cx="6520069" cy="3428138"/>
            <a:chOff x="1526733" y="2476500"/>
            <a:chExt cx="5645166" cy="2979942"/>
          </a:xfrm>
        </p:grpSpPr>
        <p:sp>
          <p:nvSpPr>
            <p:cNvPr id="8" name="Flowchart: Process 7"/>
            <p:cNvSpPr/>
            <p:nvPr/>
          </p:nvSpPr>
          <p:spPr>
            <a:xfrm>
              <a:off x="4630003" y="2476500"/>
              <a:ext cx="1219200" cy="381000"/>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006600"/>
                  </a:solidFill>
                </a:rPr>
                <a:t>Population</a:t>
              </a:r>
              <a:endParaRPr lang="en-IN" sz="1400" b="1" dirty="0">
                <a:solidFill>
                  <a:srgbClr val="006600"/>
                </a:solidFill>
              </a:endParaRPr>
            </a:p>
          </p:txBody>
        </p:sp>
        <p:sp>
          <p:nvSpPr>
            <p:cNvPr id="10" name="Flowchart: Process 9"/>
            <p:cNvSpPr/>
            <p:nvPr/>
          </p:nvSpPr>
          <p:spPr>
            <a:xfrm>
              <a:off x="5952699" y="3038333"/>
              <a:ext cx="1219200" cy="381000"/>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400" b="1" dirty="0">
                  <a:solidFill>
                    <a:srgbClr val="006600"/>
                  </a:solidFill>
                </a:rPr>
                <a:t>Better </a:t>
              </a:r>
            </a:p>
            <a:p>
              <a:pPr algn="ctr">
                <a:lnSpc>
                  <a:spcPct val="80000"/>
                </a:lnSpc>
              </a:pPr>
              <a:r>
                <a:rPr lang="en-US" sz="1400" b="1" dirty="0">
                  <a:solidFill>
                    <a:srgbClr val="006600"/>
                  </a:solidFill>
                </a:rPr>
                <a:t>Standards </a:t>
              </a:r>
              <a:endParaRPr lang="en-IN" sz="1400" b="1" dirty="0">
                <a:solidFill>
                  <a:srgbClr val="006600"/>
                </a:solidFill>
              </a:endParaRPr>
            </a:p>
          </p:txBody>
        </p:sp>
        <p:sp>
          <p:nvSpPr>
            <p:cNvPr id="13" name="Flowchart: Process 12"/>
            <p:cNvSpPr/>
            <p:nvPr/>
          </p:nvSpPr>
          <p:spPr>
            <a:xfrm>
              <a:off x="1526733" y="3084149"/>
              <a:ext cx="1219200" cy="381000"/>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400" b="1" dirty="0">
                  <a:solidFill>
                    <a:srgbClr val="006600"/>
                  </a:solidFill>
                </a:rPr>
                <a:t>Land use</a:t>
              </a:r>
            </a:p>
            <a:p>
              <a:pPr algn="ctr">
                <a:lnSpc>
                  <a:spcPct val="80000"/>
                </a:lnSpc>
              </a:pPr>
              <a:r>
                <a:rPr lang="en-US" sz="1400" b="1" dirty="0">
                  <a:solidFill>
                    <a:srgbClr val="006600"/>
                  </a:solidFill>
                </a:rPr>
                <a:t>Change</a:t>
              </a:r>
              <a:endParaRPr lang="en-IN" sz="1400" b="1" dirty="0">
                <a:solidFill>
                  <a:srgbClr val="006600"/>
                </a:solidFill>
              </a:endParaRPr>
            </a:p>
          </p:txBody>
        </p:sp>
        <p:sp>
          <p:nvSpPr>
            <p:cNvPr id="4" name="Oval 3"/>
            <p:cNvSpPr/>
            <p:nvPr/>
          </p:nvSpPr>
          <p:spPr>
            <a:xfrm>
              <a:off x="2743200" y="3276600"/>
              <a:ext cx="914400" cy="914400"/>
            </a:xfrm>
            <a:prstGeom prst="ellipse">
              <a:avLst/>
            </a:prstGeom>
            <a:gradFill flip="none" rotWithShape="1">
              <a:gsLst>
                <a:gs pos="0">
                  <a:srgbClr val="0066FF">
                    <a:tint val="66000"/>
                    <a:satMod val="160000"/>
                  </a:srgbClr>
                </a:gs>
                <a:gs pos="50000">
                  <a:srgbClr val="0066FF">
                    <a:tint val="44500"/>
                    <a:satMod val="160000"/>
                  </a:srgbClr>
                </a:gs>
                <a:gs pos="100000">
                  <a:srgbClr val="0066FF">
                    <a:tint val="23500"/>
                    <a:satMod val="160000"/>
                  </a:srgbClr>
                </a:gs>
              </a:gsLst>
              <a:path path="circle">
                <a:fillToRect l="50000" t="50000" r="50000" b="50000"/>
              </a:path>
              <a:tileRect/>
            </a:gradFill>
            <a:ln w="57150">
              <a:solidFill>
                <a:schemeClr val="tx2">
                  <a:lumMod val="60000"/>
                  <a:lumOff val="40000"/>
                </a:schemeClr>
              </a:solidFill>
            </a:ln>
            <a:effectLst>
              <a:softEdge rad="31750"/>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sz="1400" b="1" dirty="0">
                <a:solidFill>
                  <a:srgbClr val="002060"/>
                </a:solidFill>
              </a:endParaRPr>
            </a:p>
            <a:p>
              <a:pPr algn="ctr"/>
              <a:endParaRPr lang="en-US" sz="1400" b="1" dirty="0">
                <a:solidFill>
                  <a:srgbClr val="002060"/>
                </a:solidFill>
              </a:endParaRPr>
            </a:p>
            <a:p>
              <a:pPr algn="ctr"/>
              <a:r>
                <a:rPr lang="en-US" sz="1400" b="1" dirty="0">
                  <a:solidFill>
                    <a:srgbClr val="002060"/>
                  </a:solidFill>
                </a:rPr>
                <a:t>Supply</a:t>
              </a:r>
            </a:p>
            <a:p>
              <a:pPr algn="ctr"/>
              <a:endParaRPr lang="en-IN" sz="2400" b="1" dirty="0"/>
            </a:p>
          </p:txBody>
        </p:sp>
        <p:sp>
          <p:nvSpPr>
            <p:cNvPr id="5" name="Oval 4"/>
            <p:cNvSpPr/>
            <p:nvPr/>
          </p:nvSpPr>
          <p:spPr>
            <a:xfrm>
              <a:off x="4844665" y="3135576"/>
              <a:ext cx="1098025" cy="1032905"/>
            </a:xfrm>
            <a:prstGeom prst="ellipse">
              <a:avLst/>
            </a:prstGeom>
            <a:solidFill>
              <a:schemeClr val="accent4">
                <a:lumMod val="75000"/>
              </a:schemeClr>
            </a:solidFill>
            <a:ln>
              <a:noFill/>
            </a:ln>
            <a:scene3d>
              <a:camera prst="orthographicFront" fov="0">
                <a:rot lat="0" lon="0" rev="0"/>
              </a:camera>
              <a:lightRig rig="brightRoom" dir="tl">
                <a:rot lat="0" lon="0" rev="8700000"/>
              </a:lightRig>
            </a:scene3d>
            <a:sp3d contourW="12700">
              <a:bevelT w="152400" h="50800" prst="softRound"/>
              <a:contourClr>
                <a:schemeClr val="accent3">
                  <a:shade val="80000"/>
                </a:schemeClr>
              </a:contourClr>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400" dirty="0"/>
            </a:p>
            <a:p>
              <a:pPr algn="ctr"/>
              <a:r>
                <a:rPr lang="en-US" sz="1400" b="1" dirty="0"/>
                <a:t>Demand</a:t>
              </a:r>
            </a:p>
            <a:p>
              <a:pPr algn="ctr"/>
              <a:endParaRPr lang="en-IN" dirty="0"/>
            </a:p>
          </p:txBody>
        </p:sp>
        <p:sp>
          <p:nvSpPr>
            <p:cNvPr id="6" name="Oval 5"/>
            <p:cNvSpPr/>
            <p:nvPr/>
          </p:nvSpPr>
          <p:spPr>
            <a:xfrm>
              <a:off x="3886200" y="4484423"/>
              <a:ext cx="1050650" cy="972019"/>
            </a:xfrm>
            <a:prstGeom prst="ellipse">
              <a:avLst/>
            </a:prstGeom>
            <a:solidFill>
              <a:srgbClr val="3333CC"/>
            </a:solidFill>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IN"/>
            </a:p>
          </p:txBody>
        </p:sp>
        <p:sp>
          <p:nvSpPr>
            <p:cNvPr id="7" name="Flowchart: Process 6"/>
            <p:cNvSpPr/>
            <p:nvPr/>
          </p:nvSpPr>
          <p:spPr>
            <a:xfrm>
              <a:off x="2438400" y="4189476"/>
              <a:ext cx="3810000" cy="306324"/>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Flowchart: Process 8"/>
            <p:cNvSpPr/>
            <p:nvPr/>
          </p:nvSpPr>
          <p:spPr>
            <a:xfrm>
              <a:off x="5420436" y="2714198"/>
              <a:ext cx="1533099" cy="381000"/>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006600"/>
                  </a:solidFill>
                </a:rPr>
                <a:t>Urbanization</a:t>
              </a:r>
              <a:endParaRPr lang="en-IN" sz="1400" b="1" dirty="0">
                <a:solidFill>
                  <a:srgbClr val="006600"/>
                </a:solidFill>
              </a:endParaRPr>
            </a:p>
          </p:txBody>
        </p:sp>
        <p:sp>
          <p:nvSpPr>
            <p:cNvPr id="11" name="Flowchart: Process 10"/>
            <p:cNvSpPr/>
            <p:nvPr/>
          </p:nvSpPr>
          <p:spPr>
            <a:xfrm>
              <a:off x="3282287" y="2706806"/>
              <a:ext cx="1219200" cy="381000"/>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400" b="1" dirty="0">
                  <a:solidFill>
                    <a:srgbClr val="006600"/>
                  </a:solidFill>
                </a:rPr>
                <a:t>Climate Change</a:t>
              </a:r>
              <a:endParaRPr lang="en-IN" sz="1400" b="1" dirty="0">
                <a:solidFill>
                  <a:srgbClr val="006600"/>
                </a:solidFill>
              </a:endParaRPr>
            </a:p>
          </p:txBody>
        </p:sp>
        <p:sp>
          <p:nvSpPr>
            <p:cNvPr id="12" name="Flowchart: Process 11"/>
            <p:cNvSpPr/>
            <p:nvPr/>
          </p:nvSpPr>
          <p:spPr>
            <a:xfrm>
              <a:off x="2286000" y="2648803"/>
              <a:ext cx="1219200" cy="381000"/>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006600"/>
                  </a:solidFill>
                </a:rPr>
                <a:t>Quality</a:t>
              </a:r>
              <a:endParaRPr lang="en-IN" sz="1400" b="1" dirty="0">
                <a:solidFill>
                  <a:srgbClr val="006600"/>
                </a:solidFill>
              </a:endParaRPr>
            </a:p>
          </p:txBody>
        </p:sp>
        <p:cxnSp>
          <p:nvCxnSpPr>
            <p:cNvPr id="16" name="Straight Arrow Connector 15"/>
            <p:cNvCxnSpPr>
              <a:endCxn id="4" idx="7"/>
            </p:cNvCxnSpPr>
            <p:nvPr/>
          </p:nvCxnSpPr>
          <p:spPr>
            <a:xfrm flipH="1">
              <a:off x="3523689" y="3104637"/>
              <a:ext cx="368198" cy="3058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000778" y="3095198"/>
              <a:ext cx="936072" cy="3241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927299" y="2942261"/>
              <a:ext cx="120701" cy="3655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514839" y="3307801"/>
              <a:ext cx="299333" cy="1778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5952699" y="3419333"/>
              <a:ext cx="346816" cy="1529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5715000" y="3029803"/>
              <a:ext cx="237699" cy="1990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5362435" y="2791307"/>
              <a:ext cx="0" cy="3713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Striped Right Arrow 32"/>
            <p:cNvSpPr/>
            <p:nvPr/>
          </p:nvSpPr>
          <p:spPr>
            <a:xfrm>
              <a:off x="4974291" y="4710747"/>
              <a:ext cx="740709" cy="394653"/>
            </a:xfrm>
            <a:prstGeom prst="striped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5" name="Striped Right Arrow 34"/>
            <p:cNvSpPr/>
            <p:nvPr/>
          </p:nvSpPr>
          <p:spPr>
            <a:xfrm rot="10800000">
              <a:off x="2947377" y="4718844"/>
              <a:ext cx="753399" cy="386555"/>
            </a:xfrm>
            <a:prstGeom prst="striped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6" name="Flowchart: Process 35"/>
            <p:cNvSpPr/>
            <p:nvPr/>
          </p:nvSpPr>
          <p:spPr>
            <a:xfrm>
              <a:off x="3707788" y="4751124"/>
              <a:ext cx="1362501" cy="381000"/>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400" b="1" dirty="0">
                  <a:solidFill>
                    <a:schemeClr val="bg1"/>
                  </a:solidFill>
                </a:rPr>
                <a:t>Water</a:t>
              </a:r>
            </a:p>
            <a:p>
              <a:pPr algn="ctr">
                <a:lnSpc>
                  <a:spcPct val="80000"/>
                </a:lnSpc>
              </a:pPr>
              <a:r>
                <a:rPr lang="en-US" sz="1400" b="1" dirty="0">
                  <a:solidFill>
                    <a:schemeClr val="bg1"/>
                  </a:solidFill>
                </a:rPr>
                <a:t>Management</a:t>
              </a:r>
              <a:endParaRPr lang="en-IN" sz="1400" b="1" dirty="0">
                <a:solidFill>
                  <a:schemeClr val="bg1"/>
                </a:solidFill>
              </a:endParaRPr>
            </a:p>
          </p:txBody>
        </p:sp>
      </p:grpSp>
      <p:pic>
        <p:nvPicPr>
          <p:cNvPr id="3074" name="Picture 2" descr="https://encrypted-tbn3.gstatic.com/images?q=tbn:ANd9GcSneLTAwMKOp9l4INZ3KRwQWbnr7Vl-9uxwlO7fPhdF_pU6DXwTS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334" y="1485954"/>
            <a:ext cx="2383107" cy="3886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76946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3130" y="0"/>
            <a:ext cx="8229600" cy="800100"/>
          </a:xfrm>
        </p:spPr>
        <p:txBody>
          <a:bodyPr>
            <a:normAutofit/>
          </a:bodyPr>
          <a:lstStyle/>
          <a:p>
            <a:r>
              <a:rPr lang="en-IN" b="1" dirty="0">
                <a:solidFill>
                  <a:schemeClr val="accent2">
                    <a:lumMod val="75000"/>
                  </a:schemeClr>
                </a:solidFill>
              </a:rPr>
              <a:t>Water Food Energy Nexus</a:t>
            </a:r>
          </a:p>
        </p:txBody>
      </p:sp>
      <p:pic>
        <p:nvPicPr>
          <p:cNvPr id="1026" name="Picture 2" descr="https://climatecommercial.files.wordpress.com/2011/11/water-food-energy-nexus-november-20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998" y="800100"/>
            <a:ext cx="9137176" cy="5663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0873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Chart 1"/>
          <p:cNvGraphicFramePr>
            <a:graphicFrameLocks/>
          </p:cNvGraphicFramePr>
          <p:nvPr>
            <p:extLst>
              <p:ext uri="{D42A27DB-BD31-4B8C-83A1-F6EECF244321}">
                <p14:modId xmlns:p14="http://schemas.microsoft.com/office/powerpoint/2010/main" val="2969672404"/>
              </p:ext>
            </p:extLst>
          </p:nvPr>
        </p:nvGraphicFramePr>
        <p:xfrm>
          <a:off x="1050145" y="1936097"/>
          <a:ext cx="8494713" cy="3986212"/>
        </p:xfrm>
        <a:graphic>
          <a:graphicData uri="http://schemas.openxmlformats.org/presentationml/2006/ole">
            <mc:AlternateContent xmlns:mc="http://schemas.openxmlformats.org/markup-compatibility/2006">
              <mc:Choice xmlns:v="urn:schemas-microsoft-com:vml" Requires="v">
                <p:oleObj spid="_x0000_s3111" r:id="rId3" imgW="8498561" imgH="3987130" progId="Excel.Chart.8">
                  <p:embed/>
                </p:oleObj>
              </mc:Choice>
              <mc:Fallback>
                <p:oleObj r:id="rId3" imgW="8498561" imgH="3987130" progId="Excel.Chart.8">
                  <p:embed/>
                  <p:pic>
                    <p:nvPicPr>
                      <p:cNvPr id="11266" name="Chart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0145" y="1936097"/>
                        <a:ext cx="8494713" cy="398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267" name="TextBox 3"/>
          <p:cNvSpPr txBox="1">
            <a:spLocks noChangeArrowheads="1"/>
          </p:cNvSpPr>
          <p:nvPr/>
        </p:nvSpPr>
        <p:spPr bwMode="auto">
          <a:xfrm>
            <a:off x="8153401" y="5829301"/>
            <a:ext cx="2121089" cy="307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8" rIns="91438" bIns="45718">
            <a:spAutoFit/>
          </a:bodyPr>
          <a:lstStyle>
            <a:lvl1pPr>
              <a:spcBef>
                <a:spcPct val="20000"/>
              </a:spcBef>
              <a:buClr>
                <a:srgbClr val="000000"/>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eaLnBrk="1" hangingPunct="1">
              <a:spcBef>
                <a:spcPct val="0"/>
              </a:spcBef>
              <a:buClrTx/>
              <a:buSzTx/>
              <a:buFontTx/>
              <a:buNone/>
            </a:pPr>
            <a:r>
              <a:rPr lang="en-US" altLang="en-US" sz="1400">
                <a:latin typeface="Times" panose="02020603050405020304" pitchFamily="18" charset="0"/>
                <a:cs typeface="Arial" panose="020B0604020202020204" pitchFamily="34" charset="0"/>
              </a:rPr>
              <a:t>(Source: FAOSTAT/ICID)</a:t>
            </a:r>
            <a:endParaRPr lang="en-IN" altLang="en-US" sz="1400">
              <a:latin typeface="Times" panose="02020603050405020304" pitchFamily="18" charset="0"/>
              <a:cs typeface="Arial" panose="020B0604020202020204" pitchFamily="34" charset="0"/>
            </a:endParaRPr>
          </a:p>
        </p:txBody>
      </p:sp>
      <p:sp>
        <p:nvSpPr>
          <p:cNvPr id="1028" name="Rectangle 4"/>
          <p:cNvSpPr>
            <a:spLocks noChangeArrowheads="1"/>
          </p:cNvSpPr>
          <p:nvPr/>
        </p:nvSpPr>
        <p:spPr bwMode="auto">
          <a:xfrm>
            <a:off x="371061" y="227019"/>
            <a:ext cx="9520017" cy="883319"/>
          </a:xfrm>
          <a:prstGeom prst="rect">
            <a:avLst/>
          </a:prstGeom>
          <a:noFill/>
          <a:ln w="9525">
            <a:noFill/>
            <a:miter lim="800000"/>
            <a:headEnd/>
            <a:tailEnd/>
          </a:ln>
        </p:spPr>
        <p:txBody>
          <a:bodyPr wrap="square" lIns="82296" tIns="41148" rIns="82296" bIns="41148">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r>
              <a:rPr lang="en-US" sz="3200" b="1" dirty="0">
                <a:ln w="11430"/>
                <a:solidFill>
                  <a:schemeClr val="accent2">
                    <a:lumMod val="75000"/>
                  </a:schemeClr>
                </a:solidFill>
                <a:cs typeface="Arial" charset="0"/>
              </a:rPr>
              <a:t>Growth of world area equipped for  irrigation</a:t>
            </a:r>
            <a:endParaRPr lang="en-US" sz="2800" b="1" dirty="0">
              <a:ln w="11430"/>
              <a:solidFill>
                <a:schemeClr val="accent2">
                  <a:lumMod val="75000"/>
                </a:schemeClr>
              </a:solidFill>
              <a:cs typeface="Arial" charset="0"/>
            </a:endParaRPr>
          </a:p>
          <a:p>
            <a:pPr algn="ctr" eaLnBrk="1" hangingPunct="1">
              <a:defRPr/>
            </a:pPr>
            <a:r>
              <a:rPr lang="en-US" sz="2000" b="1" dirty="0">
                <a:ln w="11430"/>
                <a:solidFill>
                  <a:schemeClr val="accent2">
                    <a:lumMod val="75000"/>
                  </a:schemeClr>
                </a:solidFill>
                <a:cs typeface="Arial" charset="0"/>
              </a:rPr>
              <a:t> (million ha)</a:t>
            </a:r>
            <a:endParaRPr lang="en-IN" sz="2000" b="1" dirty="0">
              <a:ln w="11430"/>
              <a:solidFill>
                <a:schemeClr val="accent2">
                  <a:lumMod val="75000"/>
                </a:schemeClr>
              </a:solidFill>
              <a:cs typeface="Arial" charset="0"/>
            </a:endParaRPr>
          </a:p>
        </p:txBody>
      </p:sp>
      <p:cxnSp>
        <p:nvCxnSpPr>
          <p:cNvPr id="10" name="Straight Connector 9"/>
          <p:cNvCxnSpPr/>
          <p:nvPr/>
        </p:nvCxnSpPr>
        <p:spPr bwMode="auto">
          <a:xfrm rot="5400000">
            <a:off x="576214" y="2892942"/>
            <a:ext cx="1782763" cy="1588"/>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bwMode="auto">
          <a:xfrm rot="5400000">
            <a:off x="2910699" y="2858017"/>
            <a:ext cx="1714500" cy="3175"/>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bwMode="auto">
          <a:xfrm rot="5400000">
            <a:off x="4171889" y="2755623"/>
            <a:ext cx="1509713" cy="3175"/>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bwMode="auto">
          <a:xfrm rot="5400000">
            <a:off x="5678434" y="2620686"/>
            <a:ext cx="1236663"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bwMode="auto">
          <a:xfrm rot="5400000">
            <a:off x="8250976" y="2450448"/>
            <a:ext cx="1030288" cy="1587"/>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4" name="Straight Arrow Connector 33"/>
          <p:cNvCxnSpPr/>
          <p:nvPr/>
        </p:nvCxnSpPr>
        <p:spPr bwMode="auto">
          <a:xfrm>
            <a:off x="1471134" y="2347397"/>
            <a:ext cx="2262188" cy="1587"/>
          </a:xfrm>
          <a:prstGeom prst="straightConnector1">
            <a:avLst/>
          </a:prstGeom>
          <a:ln>
            <a:headEnd type="arrow"/>
            <a:tailEnd type="arrow"/>
          </a:ln>
        </p:spPr>
        <p:style>
          <a:lnRef idx="3">
            <a:schemeClr val="accent3"/>
          </a:lnRef>
          <a:fillRef idx="0">
            <a:schemeClr val="accent3"/>
          </a:fillRef>
          <a:effectRef idx="2">
            <a:schemeClr val="accent3"/>
          </a:effectRef>
          <a:fontRef idx="minor">
            <a:schemeClr val="tx1"/>
          </a:fontRef>
        </p:style>
      </p:cxnSp>
      <p:cxnSp>
        <p:nvCxnSpPr>
          <p:cNvPr id="39" name="Straight Arrow Connector 38"/>
          <p:cNvCxnSpPr/>
          <p:nvPr/>
        </p:nvCxnSpPr>
        <p:spPr bwMode="auto">
          <a:xfrm>
            <a:off x="3759285" y="2360234"/>
            <a:ext cx="1165225" cy="1587"/>
          </a:xfrm>
          <a:prstGeom prst="straightConnector1">
            <a:avLst/>
          </a:prstGeom>
          <a:ln>
            <a:headEnd type="arrow"/>
            <a:tailEnd type="arrow"/>
          </a:ln>
        </p:spPr>
        <p:style>
          <a:lnRef idx="3">
            <a:schemeClr val="accent3"/>
          </a:lnRef>
          <a:fillRef idx="0">
            <a:schemeClr val="accent3"/>
          </a:fillRef>
          <a:effectRef idx="2">
            <a:schemeClr val="accent3"/>
          </a:effectRef>
          <a:fontRef idx="minor">
            <a:schemeClr val="tx1"/>
          </a:fontRef>
        </p:style>
      </p:cxnSp>
      <p:cxnSp>
        <p:nvCxnSpPr>
          <p:cNvPr id="40" name="Straight Arrow Connector 39"/>
          <p:cNvCxnSpPr/>
          <p:nvPr/>
        </p:nvCxnSpPr>
        <p:spPr bwMode="auto">
          <a:xfrm>
            <a:off x="4965010" y="2347397"/>
            <a:ext cx="1303337" cy="1587"/>
          </a:xfrm>
          <a:prstGeom prst="straightConnector1">
            <a:avLst/>
          </a:prstGeom>
          <a:ln>
            <a:headEnd type="arrow"/>
            <a:tailEnd type="arrow"/>
          </a:ln>
        </p:spPr>
        <p:style>
          <a:lnRef idx="3">
            <a:schemeClr val="accent3"/>
          </a:lnRef>
          <a:fillRef idx="0">
            <a:schemeClr val="accent3"/>
          </a:fillRef>
          <a:effectRef idx="2">
            <a:schemeClr val="accent3"/>
          </a:effectRef>
          <a:fontRef idx="minor">
            <a:schemeClr val="tx1"/>
          </a:fontRef>
        </p:style>
      </p:cxnSp>
      <p:cxnSp>
        <p:nvCxnSpPr>
          <p:cNvPr id="41" name="Straight Arrow Connector 40"/>
          <p:cNvCxnSpPr/>
          <p:nvPr/>
        </p:nvCxnSpPr>
        <p:spPr bwMode="auto">
          <a:xfrm flipV="1">
            <a:off x="6268347" y="2280721"/>
            <a:ext cx="2468562" cy="68263"/>
          </a:xfrm>
          <a:prstGeom prst="straightConnector1">
            <a:avLst/>
          </a:prstGeom>
          <a:ln>
            <a:headEnd type="arrow"/>
            <a:tailEnd type="arrow"/>
          </a:ln>
        </p:spPr>
        <p:style>
          <a:lnRef idx="3">
            <a:schemeClr val="accent3"/>
          </a:lnRef>
          <a:fillRef idx="0">
            <a:schemeClr val="accent3"/>
          </a:fillRef>
          <a:effectRef idx="2">
            <a:schemeClr val="accent3"/>
          </a:effectRef>
          <a:fontRef idx="minor">
            <a:schemeClr val="tx1"/>
          </a:fontRef>
        </p:style>
      </p:cxnSp>
      <p:sp>
        <p:nvSpPr>
          <p:cNvPr id="11278" name="TextBox 50"/>
          <p:cNvSpPr txBox="1">
            <a:spLocks noChangeArrowheads="1"/>
          </p:cNvSpPr>
          <p:nvPr/>
        </p:nvSpPr>
        <p:spPr bwMode="auto">
          <a:xfrm>
            <a:off x="2084543" y="1936097"/>
            <a:ext cx="64135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296" tIns="41148" rIns="82296" bIns="41148">
            <a:spAutoFit/>
          </a:bodyPr>
          <a:lstStyle>
            <a:lvl1pPr>
              <a:spcBef>
                <a:spcPct val="20000"/>
              </a:spcBef>
              <a:buClr>
                <a:srgbClr val="000000"/>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eaLnBrk="1" hangingPunct="1">
              <a:spcBef>
                <a:spcPct val="0"/>
              </a:spcBef>
              <a:buClrTx/>
              <a:buSzTx/>
              <a:buFontTx/>
              <a:buNone/>
            </a:pPr>
            <a:r>
              <a:rPr lang="en-US" altLang="en-US" sz="1600" b="1" dirty="0">
                <a:latin typeface="Times" panose="02020603050405020304" pitchFamily="18" charset="0"/>
                <a:cs typeface="Arial" panose="020B0604020202020204" pitchFamily="34" charset="0"/>
              </a:rPr>
              <a:t>2.3%</a:t>
            </a:r>
            <a:endParaRPr lang="en-IN" altLang="en-US" sz="1600" b="1" dirty="0">
              <a:latin typeface="Times" panose="02020603050405020304" pitchFamily="18" charset="0"/>
              <a:cs typeface="Arial" panose="020B0604020202020204" pitchFamily="34" charset="0"/>
            </a:endParaRPr>
          </a:p>
        </p:txBody>
      </p:sp>
      <p:sp>
        <p:nvSpPr>
          <p:cNvPr id="11279" name="TextBox 51"/>
          <p:cNvSpPr txBox="1">
            <a:spLocks noChangeArrowheads="1"/>
          </p:cNvSpPr>
          <p:nvPr/>
        </p:nvSpPr>
        <p:spPr bwMode="auto">
          <a:xfrm>
            <a:off x="5139548" y="1936097"/>
            <a:ext cx="639762"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296" tIns="41148" rIns="82296" bIns="41148">
            <a:spAutoFit/>
          </a:bodyPr>
          <a:lstStyle>
            <a:lvl1pPr>
              <a:spcBef>
                <a:spcPct val="20000"/>
              </a:spcBef>
              <a:buClr>
                <a:srgbClr val="000000"/>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eaLnBrk="1" hangingPunct="1">
              <a:spcBef>
                <a:spcPct val="0"/>
              </a:spcBef>
              <a:buClrTx/>
              <a:buSzTx/>
              <a:buFontTx/>
              <a:buNone/>
            </a:pPr>
            <a:r>
              <a:rPr lang="en-US" altLang="en-US" sz="1600" b="1" dirty="0">
                <a:latin typeface="Times" panose="02020603050405020304" pitchFamily="18" charset="0"/>
                <a:cs typeface="Arial" panose="020B0604020202020204" pitchFamily="34" charset="0"/>
              </a:rPr>
              <a:t>1.0%</a:t>
            </a:r>
            <a:endParaRPr lang="en-IN" altLang="en-US" sz="1600" b="1" dirty="0">
              <a:latin typeface="Times" panose="02020603050405020304" pitchFamily="18" charset="0"/>
              <a:cs typeface="Arial" panose="020B0604020202020204" pitchFamily="34" charset="0"/>
            </a:endParaRPr>
          </a:p>
        </p:txBody>
      </p:sp>
      <p:sp>
        <p:nvSpPr>
          <p:cNvPr id="11280" name="Date Placeholder 15"/>
          <p:cNvSpPr>
            <a:spLocks noGrp="1"/>
          </p:cNvSpPr>
          <p:nvPr>
            <p:ph type="dt" sz="quarter" idx="4294967295"/>
          </p:nvPr>
        </p:nvSpPr>
        <p:spPr bwMode="auto">
          <a:xfrm>
            <a:off x="1981200" y="6416676"/>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00"/>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spcBef>
                <a:spcPct val="0"/>
              </a:spcBef>
              <a:buClrTx/>
              <a:buSzTx/>
              <a:buFontTx/>
              <a:buNone/>
            </a:pPr>
            <a:fld id="{BE247B21-5873-4DF1-8218-03DBC8864E0B}" type="datetime1">
              <a:rPr lang="en-US" altLang="en-US" sz="1400">
                <a:latin typeface="Times" panose="02020603050405020304" pitchFamily="18" charset="0"/>
              </a:rPr>
              <a:pPr>
                <a:spcBef>
                  <a:spcPct val="0"/>
                </a:spcBef>
                <a:buClrTx/>
                <a:buSzTx/>
                <a:buFontTx/>
                <a:buNone/>
              </a:pPr>
              <a:t>3/13/2018</a:t>
            </a:fld>
            <a:endParaRPr lang="en-US" altLang="en-US" sz="1400">
              <a:latin typeface="Times" panose="02020603050405020304" pitchFamily="18" charset="0"/>
            </a:endParaRPr>
          </a:p>
        </p:txBody>
      </p:sp>
    </p:spTree>
    <p:extLst>
      <p:ext uri="{BB962C8B-B14F-4D97-AF65-F5344CB8AC3E}">
        <p14:creationId xmlns:p14="http://schemas.microsoft.com/office/powerpoint/2010/main" val="6181589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380067" y="76199"/>
            <a:ext cx="8830733" cy="686071"/>
          </a:xfrm>
        </p:spPr>
        <p:txBody>
          <a:bodyPr>
            <a:noAutofit/>
          </a:bodyPr>
          <a:lstStyle/>
          <a:p>
            <a:pPr algn="l">
              <a:defRPr/>
            </a:pPr>
            <a:r>
              <a:rPr lang="en-US" sz="3200" b="1" dirty="0">
                <a:solidFill>
                  <a:schemeClr val="accent2">
                    <a:lumMod val="75000"/>
                  </a:schemeClr>
                </a:solidFill>
                <a:latin typeface="Trebuchet MS" panose="020B0603020202020204" pitchFamily="34" charset="0"/>
                <a:cs typeface="Arial" panose="020B0604020202020204" pitchFamily="34" charset="0"/>
              </a:rPr>
              <a:t>Challenges of sustainable food production</a:t>
            </a:r>
          </a:p>
        </p:txBody>
      </p:sp>
      <p:sp>
        <p:nvSpPr>
          <p:cNvPr id="12291" name="Rectangle 3"/>
          <p:cNvSpPr>
            <a:spLocks noGrp="1" noChangeArrowheads="1"/>
          </p:cNvSpPr>
          <p:nvPr>
            <p:ph idx="1"/>
          </p:nvPr>
        </p:nvSpPr>
        <p:spPr>
          <a:xfrm>
            <a:off x="272084" y="1417638"/>
            <a:ext cx="6897342" cy="5181600"/>
          </a:xfrm>
        </p:spPr>
        <p:txBody>
          <a:bodyPr/>
          <a:lstStyle/>
          <a:p>
            <a:pPr lvl="1">
              <a:lnSpc>
                <a:spcPct val="110000"/>
              </a:lnSpc>
              <a:spcBef>
                <a:spcPts val="1200"/>
              </a:spcBef>
            </a:pPr>
            <a:r>
              <a:rPr lang="en-IN" altLang="en-US" sz="2000" b="1" dirty="0">
                <a:latin typeface="Arial" panose="020B0604020202020204" pitchFamily="34" charset="0"/>
                <a:cs typeface="Arial" panose="020B0604020202020204" pitchFamily="34" charset="0"/>
              </a:rPr>
              <a:t>Diminishing freshwater supplies for agriculture</a:t>
            </a:r>
          </a:p>
          <a:p>
            <a:pPr lvl="1">
              <a:lnSpc>
                <a:spcPct val="110000"/>
              </a:lnSpc>
              <a:spcBef>
                <a:spcPts val="1200"/>
              </a:spcBef>
            </a:pPr>
            <a:r>
              <a:rPr lang="en-IN" altLang="en-US" sz="2000" b="1" dirty="0">
                <a:latin typeface="Arial" panose="020B0604020202020204" pitchFamily="34" charset="0"/>
                <a:cs typeface="Arial" panose="020B0604020202020204" pitchFamily="34" charset="0"/>
              </a:rPr>
              <a:t>80-90% of the increase to come from already cultivated lands</a:t>
            </a:r>
          </a:p>
          <a:p>
            <a:pPr lvl="1">
              <a:lnSpc>
                <a:spcPct val="110000"/>
              </a:lnSpc>
              <a:spcBef>
                <a:spcPts val="1200"/>
              </a:spcBef>
            </a:pPr>
            <a:r>
              <a:rPr lang="en-IN" altLang="en-US" sz="2000" b="1" dirty="0">
                <a:latin typeface="Arial" panose="020B0604020202020204" pitchFamily="34" charset="0"/>
                <a:cs typeface="Arial" panose="020B0604020202020204" pitchFamily="34" charset="0"/>
              </a:rPr>
              <a:t>Aging irrigation infrastructures</a:t>
            </a:r>
          </a:p>
          <a:p>
            <a:pPr lvl="1">
              <a:lnSpc>
                <a:spcPct val="110000"/>
              </a:lnSpc>
              <a:spcBef>
                <a:spcPts val="1200"/>
              </a:spcBef>
            </a:pPr>
            <a:r>
              <a:rPr lang="en-IN" altLang="en-US" sz="2000" b="1" dirty="0">
                <a:latin typeface="Arial" panose="020B0604020202020204" pitchFamily="34" charset="0"/>
                <a:cs typeface="Arial" panose="020B0604020202020204" pitchFamily="34" charset="0"/>
              </a:rPr>
              <a:t>Weak institutions and poor water governance</a:t>
            </a:r>
          </a:p>
          <a:p>
            <a:pPr lvl="1">
              <a:lnSpc>
                <a:spcPct val="110000"/>
              </a:lnSpc>
              <a:spcBef>
                <a:spcPts val="1200"/>
              </a:spcBef>
            </a:pPr>
            <a:r>
              <a:rPr lang="en-IN" altLang="en-US" sz="2000" b="1" dirty="0">
                <a:latin typeface="Arial" panose="020B0604020202020204" pitchFamily="34" charset="0"/>
                <a:cs typeface="Arial" panose="020B0604020202020204" pitchFamily="34" charset="0"/>
              </a:rPr>
              <a:t>Climate variability and change affecting agricultural production</a:t>
            </a:r>
          </a:p>
          <a:p>
            <a:pPr lvl="1">
              <a:lnSpc>
                <a:spcPct val="110000"/>
              </a:lnSpc>
              <a:spcBef>
                <a:spcPts val="1200"/>
              </a:spcBef>
            </a:pPr>
            <a:r>
              <a:rPr lang="en-IN" altLang="en-US" sz="2000" b="1" dirty="0">
                <a:solidFill>
                  <a:srgbClr val="FF0000"/>
                </a:solidFill>
                <a:latin typeface="Arial" panose="020B0604020202020204" pitchFamily="34" charset="0"/>
                <a:cs typeface="Arial" panose="020B0604020202020204" pitchFamily="34" charset="0"/>
              </a:rPr>
              <a:t>Lack of institutional and individual capacity</a:t>
            </a:r>
          </a:p>
          <a:p>
            <a:pPr lvl="1">
              <a:lnSpc>
                <a:spcPct val="110000"/>
              </a:lnSpc>
              <a:spcBef>
                <a:spcPts val="1200"/>
              </a:spcBef>
            </a:pPr>
            <a:endParaRPr lang="en-IN" altLang="en-US" sz="2000" b="1" dirty="0">
              <a:latin typeface="Arial" panose="020B0604020202020204" pitchFamily="34" charset="0"/>
              <a:cs typeface="Arial" panose="020B0604020202020204" pitchFamily="34" charset="0"/>
            </a:endParaRPr>
          </a:p>
          <a:p>
            <a:pPr marL="0" indent="0">
              <a:lnSpc>
                <a:spcPct val="110000"/>
              </a:lnSpc>
              <a:spcBef>
                <a:spcPts val="1200"/>
              </a:spcBef>
              <a:buNone/>
            </a:pPr>
            <a:endParaRPr lang="en-IN" altLang="en-US" b="1" i="1" dirty="0">
              <a:solidFill>
                <a:srgbClr val="0000FF"/>
              </a:solidFill>
              <a:latin typeface="Arial" panose="020B0604020202020204" pitchFamily="34" charset="0"/>
              <a:cs typeface="Arial" panose="020B0604020202020204" pitchFamily="34" charset="0"/>
            </a:endParaRPr>
          </a:p>
          <a:p>
            <a:pPr marL="0" indent="0">
              <a:lnSpc>
                <a:spcPct val="110000"/>
              </a:lnSpc>
              <a:spcBef>
                <a:spcPts val="1200"/>
              </a:spcBef>
              <a:buNone/>
            </a:pPr>
            <a:endParaRPr lang="en-IN" altLang="en-US" b="1" i="1" dirty="0">
              <a:latin typeface="Arial" panose="020B0604020202020204" pitchFamily="34" charset="0"/>
              <a:cs typeface="Arial" panose="020B0604020202020204" pitchFamily="34" charset="0"/>
            </a:endParaRPr>
          </a:p>
          <a:p>
            <a:pPr marL="0" indent="0">
              <a:lnSpc>
                <a:spcPct val="110000"/>
              </a:lnSpc>
              <a:spcBef>
                <a:spcPts val="1200"/>
              </a:spcBef>
              <a:buNone/>
            </a:pPr>
            <a:endParaRPr lang="en-IN" altLang="en-US" sz="2400" b="1" dirty="0">
              <a:latin typeface="Arial" panose="020B0604020202020204" pitchFamily="34" charset="0"/>
              <a:cs typeface="Arial" panose="020B0604020202020204" pitchFamily="34" charset="0"/>
            </a:endParaRPr>
          </a:p>
        </p:txBody>
      </p:sp>
      <p:sp>
        <p:nvSpPr>
          <p:cNvPr id="12292" name="Slide Number Placeholder 1"/>
          <p:cNvSpPr>
            <a:spLocks noGrp="1"/>
          </p:cNvSpPr>
          <p:nvPr>
            <p:ph type="sldNum" sz="quarter" idx="4294967295"/>
          </p:nvPr>
        </p:nvSpPr>
        <p:spPr bwMode="auto">
          <a:xfrm>
            <a:off x="9448800" y="6416676"/>
            <a:ext cx="7620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00"/>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spcBef>
                <a:spcPct val="0"/>
              </a:spcBef>
              <a:buClrTx/>
              <a:buSzTx/>
              <a:buFontTx/>
              <a:buNone/>
            </a:pPr>
            <a:fld id="{DA9FE62A-7CE4-4052-ABC4-DCC13B858C7E}" type="slidenum">
              <a:rPr lang="en-US" altLang="en-US" sz="1200">
                <a:solidFill>
                  <a:srgbClr val="898989"/>
                </a:solidFill>
                <a:latin typeface="Arial" panose="020B0604020202020204" pitchFamily="34" charset="0"/>
                <a:cs typeface="Arial" panose="020B0604020202020204" pitchFamily="34" charset="0"/>
              </a:rPr>
              <a:pPr>
                <a:spcBef>
                  <a:spcPct val="0"/>
                </a:spcBef>
                <a:buClrTx/>
                <a:buSzTx/>
                <a:buFontTx/>
                <a:buNone/>
              </a:pPr>
              <a:t>6</a:t>
            </a:fld>
            <a:endParaRPr lang="en-US" altLang="en-US" sz="1200">
              <a:solidFill>
                <a:srgbClr val="898989"/>
              </a:solidFill>
              <a:latin typeface="Arial" panose="020B0604020202020204" pitchFamily="34" charset="0"/>
              <a:cs typeface="Arial" panose="020B0604020202020204" pitchFamily="34" charset="0"/>
            </a:endParaRPr>
          </a:p>
        </p:txBody>
      </p:sp>
      <p:pic>
        <p:nvPicPr>
          <p:cNvPr id="7" name="Chart 1"/>
          <p:cNvPicPr>
            <a:picLocks noChangeArrowheads="1"/>
          </p:cNvPicPr>
          <p:nvPr/>
        </p:nvPicPr>
        <p:blipFill>
          <a:blip r:embed="rId3"/>
          <a:srcRect l="-856" t="-1278" r="-1202" b="-1884"/>
          <a:stretch>
            <a:fillRect/>
          </a:stretch>
        </p:blipFill>
        <p:spPr bwMode="auto">
          <a:xfrm>
            <a:off x="7613788" y="1959391"/>
            <a:ext cx="4198938" cy="2735263"/>
          </a:xfrm>
          <a:prstGeom prst="rect">
            <a:avLst/>
          </a:prstGeom>
          <a:ln>
            <a:solidFill>
              <a:schemeClr val="bg1"/>
            </a:solidFill>
            <a:headEnd/>
            <a:tailEnd/>
          </a:ln>
        </p:spPr>
        <p:style>
          <a:lnRef idx="3">
            <a:schemeClr val="lt1"/>
          </a:lnRef>
          <a:fillRef idx="1">
            <a:schemeClr val="accent6"/>
          </a:fillRef>
          <a:effectRef idx="1">
            <a:schemeClr val="accent6"/>
          </a:effectRef>
          <a:fontRef idx="minor">
            <a:schemeClr val="lt1"/>
          </a:fontRef>
        </p:style>
      </p:pic>
    </p:spTree>
    <p:extLst>
      <p:ext uri="{BB962C8B-B14F-4D97-AF65-F5344CB8AC3E}">
        <p14:creationId xmlns:p14="http://schemas.microsoft.com/office/powerpoint/2010/main" val="421846538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579636" y="0"/>
            <a:ext cx="8229600" cy="754318"/>
          </a:xfrm>
        </p:spPr>
        <p:txBody>
          <a:bodyPr>
            <a:noAutofit/>
          </a:bodyPr>
          <a:lstStyle/>
          <a:p>
            <a:pPr algn="ctr"/>
            <a:r>
              <a:rPr lang="en-US" b="1" dirty="0">
                <a:solidFill>
                  <a:schemeClr val="accent2">
                    <a:lumMod val="75000"/>
                  </a:schemeClr>
                </a:solidFill>
              </a:rPr>
              <a:t>Possible options</a:t>
            </a:r>
          </a:p>
        </p:txBody>
      </p:sp>
      <p:sp>
        <p:nvSpPr>
          <p:cNvPr id="11267" name="Rectangle 3"/>
          <p:cNvSpPr>
            <a:spLocks noGrp="1" noChangeArrowheads="1"/>
          </p:cNvSpPr>
          <p:nvPr>
            <p:ph type="body" idx="1"/>
          </p:nvPr>
        </p:nvSpPr>
        <p:spPr>
          <a:xfrm>
            <a:off x="177249" y="1227532"/>
            <a:ext cx="8229600" cy="4715757"/>
          </a:xfrm>
        </p:spPr>
        <p:txBody>
          <a:bodyPr>
            <a:noAutofit/>
          </a:bodyPr>
          <a:lstStyle/>
          <a:p>
            <a:pPr lvl="0">
              <a:spcBef>
                <a:spcPts val="1200"/>
              </a:spcBef>
              <a:buFont typeface="Wingdings" panose="05000000000000000000" pitchFamily="2" charset="2"/>
              <a:buChar char="Ø"/>
            </a:pPr>
            <a:r>
              <a:rPr lang="en-IN" sz="2000" b="1" dirty="0">
                <a:ln w="9525">
                  <a:noFill/>
                </a:ln>
                <a:solidFill>
                  <a:schemeClr val="accent5">
                    <a:lumMod val="60000"/>
                    <a:lumOff val="40000"/>
                  </a:schemeClr>
                </a:solidFill>
              </a:rPr>
              <a:t>Sustainable development of irrigated agriculture lies around</a:t>
            </a:r>
          </a:p>
          <a:p>
            <a:pPr lvl="1">
              <a:spcBef>
                <a:spcPts val="1200"/>
              </a:spcBef>
            </a:pPr>
            <a:r>
              <a:rPr lang="en-IN" sz="1800" dirty="0">
                <a:ln w="9525">
                  <a:noFill/>
                </a:ln>
                <a:solidFill>
                  <a:schemeClr val="tx1"/>
                </a:solidFill>
              </a:rPr>
              <a:t>Modernization and revitalisation of irrigation systems and related services to improve performance</a:t>
            </a:r>
          </a:p>
          <a:p>
            <a:pPr lvl="1">
              <a:spcBef>
                <a:spcPts val="1200"/>
              </a:spcBef>
            </a:pPr>
            <a:r>
              <a:rPr lang="en-IN" sz="1800" dirty="0">
                <a:ln w="9525">
                  <a:noFill/>
                </a:ln>
                <a:solidFill>
                  <a:schemeClr val="tx1"/>
                </a:solidFill>
              </a:rPr>
              <a:t>Reform of management institutions </a:t>
            </a:r>
          </a:p>
          <a:p>
            <a:pPr lvl="1">
              <a:spcBef>
                <a:spcPts val="1200"/>
              </a:spcBef>
            </a:pPr>
            <a:r>
              <a:rPr lang="en-IN" sz="1800" dirty="0">
                <a:ln w="9525">
                  <a:noFill/>
                </a:ln>
                <a:solidFill>
                  <a:schemeClr val="tx1"/>
                </a:solidFill>
              </a:rPr>
              <a:t>Improving water and land productivity supported by financial mechanisms</a:t>
            </a:r>
          </a:p>
          <a:p>
            <a:pPr lvl="1">
              <a:spcBef>
                <a:spcPts val="1200"/>
              </a:spcBef>
            </a:pPr>
            <a:r>
              <a:rPr lang="en-IN" sz="1800" dirty="0">
                <a:ln w="9525">
                  <a:noFill/>
                </a:ln>
                <a:solidFill>
                  <a:schemeClr val="tx1"/>
                </a:solidFill>
              </a:rPr>
              <a:t>Increasing awareness about water scarcity </a:t>
            </a:r>
          </a:p>
          <a:p>
            <a:pPr lvl="1">
              <a:spcBef>
                <a:spcPts val="1200"/>
              </a:spcBef>
            </a:pPr>
            <a:r>
              <a:rPr lang="en-IN" sz="1800" dirty="0">
                <a:ln w="9525">
                  <a:noFill/>
                </a:ln>
                <a:solidFill>
                  <a:schemeClr val="tx1"/>
                </a:solidFill>
              </a:rPr>
              <a:t>Adoption of efficient water management techniques including recycle and reuse of waste water</a:t>
            </a:r>
          </a:p>
          <a:p>
            <a:pPr lvl="1">
              <a:spcBef>
                <a:spcPts val="1200"/>
              </a:spcBef>
            </a:pPr>
            <a:r>
              <a:rPr lang="en-IN" sz="1800" dirty="0">
                <a:ln w="9525">
                  <a:noFill/>
                </a:ln>
                <a:solidFill>
                  <a:schemeClr val="tx1"/>
                </a:solidFill>
              </a:rPr>
              <a:t>Use of modern technologies and adoption of climate smart agriculture</a:t>
            </a:r>
          </a:p>
          <a:p>
            <a:pPr lvl="1">
              <a:spcBef>
                <a:spcPts val="1200"/>
              </a:spcBef>
            </a:pPr>
            <a:r>
              <a:rPr lang="en-IN" sz="1800" dirty="0">
                <a:ln w="9525">
                  <a:noFill/>
                </a:ln>
                <a:solidFill>
                  <a:schemeClr val="tx1"/>
                </a:solidFill>
              </a:rPr>
              <a:t>Capacity development of service providers and farmers etc. </a:t>
            </a:r>
          </a:p>
          <a:p>
            <a:pPr lvl="1">
              <a:spcBef>
                <a:spcPts val="1200"/>
              </a:spcBef>
            </a:pPr>
            <a:endParaRPr lang="en-IN" sz="1800" dirty="0">
              <a:ln w="9525">
                <a:noFill/>
              </a:ln>
              <a:solidFill>
                <a:schemeClr val="tx1"/>
              </a:solidFill>
            </a:endParaRPr>
          </a:p>
        </p:txBody>
      </p:sp>
      <p:sp>
        <p:nvSpPr>
          <p:cNvPr id="2" name="Slide Number Placeholder 1"/>
          <p:cNvSpPr>
            <a:spLocks noGrp="1"/>
          </p:cNvSpPr>
          <p:nvPr>
            <p:ph type="sldNum" sz="quarter" idx="12"/>
          </p:nvPr>
        </p:nvSpPr>
        <p:spPr/>
        <p:txBody>
          <a:bodyPr/>
          <a:lstStyle/>
          <a:p>
            <a:fld id="{917DDD7F-E545-4A06-B5FE-03E8B4B6AE90}" type="slidenum">
              <a:rPr lang="en-US" smtClean="0">
                <a:solidFill>
                  <a:prstClr val="black">
                    <a:tint val="75000"/>
                  </a:prstClr>
                </a:solidFill>
              </a:rPr>
              <a:pPr/>
              <a:t>7</a:t>
            </a:fld>
            <a:endParaRPr lang="en-US">
              <a:solidFill>
                <a:prstClr val="black">
                  <a:tint val="75000"/>
                </a:prstClr>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6826" y="754318"/>
            <a:ext cx="3293886" cy="2664994"/>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86827" y="3419312"/>
            <a:ext cx="3305174" cy="2148836"/>
          </a:xfrm>
          <a:prstGeom prst="rect">
            <a:avLst/>
          </a:prstGeom>
        </p:spPr>
      </p:pic>
    </p:spTree>
    <p:extLst>
      <p:ext uri="{BB962C8B-B14F-4D97-AF65-F5344CB8AC3E}">
        <p14:creationId xmlns:p14="http://schemas.microsoft.com/office/powerpoint/2010/main" val="3100574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FAF91-B1A6-4341-A0CF-A91359C23CEB}"/>
              </a:ext>
            </a:extLst>
          </p:cNvPr>
          <p:cNvSpPr>
            <a:spLocks noGrp="1"/>
          </p:cNvSpPr>
          <p:nvPr>
            <p:ph type="title"/>
          </p:nvPr>
        </p:nvSpPr>
        <p:spPr>
          <a:xfrm>
            <a:off x="1815548" y="101021"/>
            <a:ext cx="7698253" cy="556591"/>
          </a:xfrm>
        </p:spPr>
        <p:txBody>
          <a:bodyPr>
            <a:normAutofit fontScale="90000"/>
          </a:bodyPr>
          <a:lstStyle/>
          <a:p>
            <a:pPr algn="r"/>
            <a:r>
              <a:rPr lang="en-IN" b="1" dirty="0">
                <a:solidFill>
                  <a:schemeClr val="accent2">
                    <a:lumMod val="75000"/>
                  </a:schemeClr>
                </a:solidFill>
              </a:rPr>
              <a:t>ICID Review of Institutional Reforms</a:t>
            </a:r>
          </a:p>
        </p:txBody>
      </p:sp>
      <p:sp>
        <p:nvSpPr>
          <p:cNvPr id="3" name="Content Placeholder 2">
            <a:extLst>
              <a:ext uri="{FF2B5EF4-FFF2-40B4-BE49-F238E27FC236}">
                <a16:creationId xmlns:a16="http://schemas.microsoft.com/office/drawing/2014/main" id="{AA6B22B1-CE4C-42E1-ACE7-82534B0B71D9}"/>
              </a:ext>
            </a:extLst>
          </p:cNvPr>
          <p:cNvSpPr>
            <a:spLocks noGrp="1"/>
          </p:cNvSpPr>
          <p:nvPr>
            <p:ph idx="1"/>
          </p:nvPr>
        </p:nvSpPr>
        <p:spPr>
          <a:xfrm>
            <a:off x="624325" y="1378712"/>
            <a:ext cx="8596668" cy="2928246"/>
          </a:xfrm>
        </p:spPr>
        <p:txBody>
          <a:bodyPr/>
          <a:lstStyle/>
          <a:p>
            <a:r>
              <a:rPr lang="en-GB" b="1" i="1" dirty="0">
                <a:solidFill>
                  <a:schemeClr val="accent5">
                    <a:lumMod val="60000"/>
                    <a:lumOff val="40000"/>
                  </a:schemeClr>
                </a:solidFill>
              </a:rPr>
              <a:t>Australia, China, India, Indonesia, Iran, Japan, Malaysia, Mexico, Nepal, South Korea, Sudan, Chinese Taipei, Turkey</a:t>
            </a:r>
            <a:r>
              <a:rPr lang="en-GB" b="1" dirty="0">
                <a:solidFill>
                  <a:schemeClr val="accent5">
                    <a:lumMod val="60000"/>
                    <a:lumOff val="40000"/>
                  </a:schemeClr>
                </a:solidFill>
              </a:rPr>
              <a:t>, and </a:t>
            </a:r>
            <a:r>
              <a:rPr lang="en-GB" b="1" i="1" dirty="0">
                <a:solidFill>
                  <a:schemeClr val="accent5">
                    <a:lumMod val="60000"/>
                    <a:lumOff val="40000"/>
                  </a:schemeClr>
                </a:solidFill>
              </a:rPr>
              <a:t>Ukraine</a:t>
            </a:r>
            <a:r>
              <a:rPr lang="en-GB" b="1" dirty="0">
                <a:solidFill>
                  <a:schemeClr val="accent5">
                    <a:lumMod val="60000"/>
                    <a:lumOff val="40000"/>
                  </a:schemeClr>
                </a:solidFill>
              </a:rPr>
              <a:t>.</a:t>
            </a:r>
          </a:p>
          <a:p>
            <a:r>
              <a:rPr lang="en-GB" dirty="0"/>
              <a:t>Evaluation related to </a:t>
            </a:r>
          </a:p>
          <a:p>
            <a:pPr lvl="1"/>
            <a:r>
              <a:rPr lang="en-GB" dirty="0"/>
              <a:t>institutional and organizational reforms with focus on the legal and organizational framework structure; </a:t>
            </a:r>
          </a:p>
          <a:p>
            <a:pPr lvl="1"/>
            <a:r>
              <a:rPr lang="en-GB" dirty="0"/>
              <a:t>Participatory Irrigation Management (PIM) and Management Transfer; and </a:t>
            </a:r>
          </a:p>
          <a:p>
            <a:pPr lvl="1"/>
            <a:r>
              <a:rPr lang="en-GB" dirty="0"/>
              <a:t>Public–Private–Partnership (PPP) </a:t>
            </a:r>
          </a:p>
          <a:p>
            <a:endParaRPr lang="en-IN" dirty="0"/>
          </a:p>
        </p:txBody>
      </p:sp>
      <p:sp>
        <p:nvSpPr>
          <p:cNvPr id="4" name="Rectangle 3">
            <a:extLst>
              <a:ext uri="{FF2B5EF4-FFF2-40B4-BE49-F238E27FC236}">
                <a16:creationId xmlns:a16="http://schemas.microsoft.com/office/drawing/2014/main" id="{68A195F0-E283-4808-8C48-ADF4436AC857}"/>
              </a:ext>
            </a:extLst>
          </p:cNvPr>
          <p:cNvSpPr/>
          <p:nvPr/>
        </p:nvSpPr>
        <p:spPr>
          <a:xfrm>
            <a:off x="2080592" y="4602126"/>
            <a:ext cx="4854024" cy="1169551"/>
          </a:xfrm>
          <a:prstGeom prst="rect">
            <a:avLst/>
          </a:prstGeom>
        </p:spPr>
        <p:txBody>
          <a:bodyPr wrap="square">
            <a:spAutoFit/>
          </a:bodyPr>
          <a:lstStyle/>
          <a:p>
            <a:pPr lvl="1"/>
            <a:r>
              <a:rPr lang="en-GB" sz="1400" b="1" dirty="0"/>
              <a:t>The term WUA has been used for </a:t>
            </a:r>
          </a:p>
          <a:p>
            <a:pPr lvl="1"/>
            <a:r>
              <a:rPr lang="en-GB" sz="1400" dirty="0"/>
              <a:t>Self-managed Irrigation Groups (Taiwan)</a:t>
            </a:r>
          </a:p>
          <a:p>
            <a:pPr lvl="1"/>
            <a:r>
              <a:rPr lang="en-GB" sz="1400" dirty="0"/>
              <a:t>Rural Water Cooperatives (China)</a:t>
            </a:r>
          </a:p>
          <a:p>
            <a:pPr lvl="1"/>
            <a:r>
              <a:rPr lang="en-GB" sz="1400" dirty="0"/>
              <a:t>Farmers’ organizations (Malaysia) </a:t>
            </a:r>
          </a:p>
          <a:p>
            <a:pPr lvl="1"/>
            <a:r>
              <a:rPr lang="en-GB" sz="1400" dirty="0"/>
              <a:t>Water Cooperatives</a:t>
            </a:r>
          </a:p>
        </p:txBody>
      </p:sp>
    </p:spTree>
    <p:extLst>
      <p:ext uri="{BB962C8B-B14F-4D97-AF65-F5344CB8AC3E}">
        <p14:creationId xmlns:p14="http://schemas.microsoft.com/office/powerpoint/2010/main" val="1514212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B0D94-6544-4358-BD6B-3E07BA133AED}"/>
              </a:ext>
            </a:extLst>
          </p:cNvPr>
          <p:cNvSpPr>
            <a:spLocks noGrp="1"/>
          </p:cNvSpPr>
          <p:nvPr>
            <p:ph type="title"/>
          </p:nvPr>
        </p:nvSpPr>
        <p:spPr>
          <a:xfrm>
            <a:off x="677334" y="156238"/>
            <a:ext cx="8596668" cy="2043623"/>
          </a:xfrm>
        </p:spPr>
        <p:txBody>
          <a:bodyPr>
            <a:normAutofit/>
          </a:bodyPr>
          <a:lstStyle/>
          <a:p>
            <a:pPr algn="r"/>
            <a:r>
              <a:rPr lang="en-GB" b="1" dirty="0">
                <a:solidFill>
                  <a:schemeClr val="accent2">
                    <a:lumMod val="75000"/>
                  </a:schemeClr>
                </a:solidFill>
              </a:rPr>
              <a:t>Classification of </a:t>
            </a:r>
            <a:br>
              <a:rPr lang="en-GB" b="1" dirty="0">
                <a:solidFill>
                  <a:schemeClr val="accent2">
                    <a:lumMod val="75000"/>
                  </a:schemeClr>
                </a:solidFill>
              </a:rPr>
            </a:br>
            <a:r>
              <a:rPr lang="en-GB" b="1" dirty="0">
                <a:solidFill>
                  <a:schemeClr val="accent2">
                    <a:lumMod val="75000"/>
                  </a:schemeClr>
                </a:solidFill>
              </a:rPr>
              <a:t>irrigation management systems</a:t>
            </a:r>
            <a:endParaRPr lang="en-IN" b="1" dirty="0">
              <a:solidFill>
                <a:schemeClr val="accent2">
                  <a:lumMod val="75000"/>
                </a:schemeClr>
              </a:solidFill>
            </a:endParaRPr>
          </a:p>
        </p:txBody>
      </p:sp>
      <p:sp>
        <p:nvSpPr>
          <p:cNvPr id="3" name="Content Placeholder 2">
            <a:extLst>
              <a:ext uri="{FF2B5EF4-FFF2-40B4-BE49-F238E27FC236}">
                <a16:creationId xmlns:a16="http://schemas.microsoft.com/office/drawing/2014/main" id="{2462922B-C375-40CD-B0CE-304C0809601A}"/>
              </a:ext>
            </a:extLst>
          </p:cNvPr>
          <p:cNvSpPr>
            <a:spLocks noGrp="1"/>
          </p:cNvSpPr>
          <p:nvPr>
            <p:ph idx="1"/>
          </p:nvPr>
        </p:nvSpPr>
        <p:spPr>
          <a:xfrm>
            <a:off x="677334" y="1630502"/>
            <a:ext cx="8596668" cy="3880773"/>
          </a:xfrm>
        </p:spPr>
        <p:txBody>
          <a:bodyPr>
            <a:normAutofit/>
          </a:bodyPr>
          <a:lstStyle/>
          <a:p>
            <a:r>
              <a:rPr lang="en-GB" sz="2000" dirty="0"/>
              <a:t>Privately-managed;  </a:t>
            </a:r>
          </a:p>
          <a:p>
            <a:r>
              <a:rPr lang="en-GB" sz="2000" dirty="0"/>
              <a:t>Jointly-managed, and </a:t>
            </a:r>
          </a:p>
          <a:p>
            <a:r>
              <a:rPr lang="en-GB" sz="2000" dirty="0"/>
              <a:t>Agency-managed.</a:t>
            </a:r>
          </a:p>
          <a:p>
            <a:r>
              <a:rPr lang="en-GB" sz="2000" dirty="0"/>
              <a:t>Management by WUAs through various types of ownership, </a:t>
            </a:r>
          </a:p>
          <a:p>
            <a:pPr lvl="1"/>
            <a:r>
              <a:rPr lang="en-GB" sz="1800" dirty="0"/>
              <a:t>private companies, </a:t>
            </a:r>
          </a:p>
          <a:p>
            <a:pPr lvl="1"/>
            <a:r>
              <a:rPr lang="en-GB" sz="1800" dirty="0"/>
              <a:t>Cooperatives or trusts, and</a:t>
            </a:r>
          </a:p>
          <a:p>
            <a:pPr lvl="1"/>
            <a:r>
              <a:rPr lang="en-GB" sz="1800" dirty="0"/>
              <a:t>State-owned corporations; </a:t>
            </a:r>
          </a:p>
          <a:p>
            <a:r>
              <a:rPr lang="en-GB" sz="2000" dirty="0"/>
              <a:t>In Australia, for example: 30% area is managed by WUA and 55% jointly with other agencies and remaining managed by agencies.</a:t>
            </a:r>
            <a:endParaRPr lang="en-IN" sz="2000" dirty="0"/>
          </a:p>
          <a:p>
            <a:endParaRPr lang="en-IN" sz="2000" dirty="0"/>
          </a:p>
        </p:txBody>
      </p:sp>
    </p:spTree>
    <p:extLst>
      <p:ext uri="{BB962C8B-B14F-4D97-AF65-F5344CB8AC3E}">
        <p14:creationId xmlns:p14="http://schemas.microsoft.com/office/powerpoint/2010/main" val="231480279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1627</TotalTime>
  <Words>953</Words>
  <Application>Microsoft Office PowerPoint</Application>
  <PresentationFormat>Widescreen</PresentationFormat>
  <Paragraphs>166</Paragraphs>
  <Slides>18</Slides>
  <Notes>4</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30" baseType="lpstr">
      <vt:lpstr>Arial</vt:lpstr>
      <vt:lpstr>Calibri</vt:lpstr>
      <vt:lpstr>Cambria</vt:lpstr>
      <vt:lpstr>Symbol</vt:lpstr>
      <vt:lpstr>Tahoma</vt:lpstr>
      <vt:lpstr>Times</vt:lpstr>
      <vt:lpstr>Times New Roman</vt:lpstr>
      <vt:lpstr>Trebuchet MS</vt:lpstr>
      <vt:lpstr>Wingdings</vt:lpstr>
      <vt:lpstr>Wingdings 3</vt:lpstr>
      <vt:lpstr>Facet</vt:lpstr>
      <vt:lpstr>Microsoft Excel Chart</vt:lpstr>
      <vt:lpstr>Global scenario  and priorities of CAD program </vt:lpstr>
      <vt:lpstr>Global Water Scarcity</vt:lpstr>
      <vt:lpstr>Water Management</vt:lpstr>
      <vt:lpstr>Water Food Energy Nexus</vt:lpstr>
      <vt:lpstr>PowerPoint Presentation</vt:lpstr>
      <vt:lpstr>Challenges of sustainable food production</vt:lpstr>
      <vt:lpstr>Possible options</vt:lpstr>
      <vt:lpstr>ICID Review of Institutional Reforms</vt:lpstr>
      <vt:lpstr>Classification of  irrigation management systems</vt:lpstr>
      <vt:lpstr>Challenges</vt:lpstr>
      <vt:lpstr>Looking Forward</vt:lpstr>
      <vt:lpstr>Large scope for increasing WP </vt:lpstr>
      <vt:lpstr>Use of emerging Technologies and Innovations</vt:lpstr>
      <vt:lpstr>Capacity development</vt:lpstr>
      <vt:lpstr>India Irrigation Forum </vt:lpstr>
      <vt:lpstr>IIF- Stakeholders</vt:lpstr>
      <vt:lpstr>PowerPoint Presentation</vt:lpstr>
      <vt:lpstr>Thanks for kind attention….. avinash.c.tyagi@gmail.com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scenario and priorities of CAD works</dc:title>
  <dc:creator>manjutyagi53@gmail.com</dc:creator>
  <cp:lastModifiedBy>manjutyagi53@gmail.com</cp:lastModifiedBy>
  <cp:revision>67</cp:revision>
  <dcterms:created xsi:type="dcterms:W3CDTF">2018-03-11T06:41:18Z</dcterms:created>
  <dcterms:modified xsi:type="dcterms:W3CDTF">2018-03-13T02:24:26Z</dcterms:modified>
</cp:coreProperties>
</file>