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0" r:id="rId3"/>
    <p:sldId id="278" r:id="rId4"/>
    <p:sldId id="268" r:id="rId5"/>
    <p:sldId id="279" r:id="rId6"/>
    <p:sldId id="277" r:id="rId7"/>
    <p:sldId id="281" r:id="rId8"/>
    <p:sldId id="282" r:id="rId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7T10:08:47.720" idx="1">
    <p:pos x="4793" y="1207"/>
    <p:text>on an averaged 6 randomly selected WUAs representing head, middle and tail, from each State.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9B6DE-91AE-491A-835E-28AA2407B09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EA4E0441-1288-4FB3-BEDB-8544B28838EF}">
      <dgm:prSet phldrT="[Text]"/>
      <dgm:spPr/>
      <dgm:t>
        <a:bodyPr/>
        <a:lstStyle/>
        <a:p>
          <a:r>
            <a:rPr lang="en-IN" dirty="0" err="1" smtClean="0"/>
            <a:t>Har</a:t>
          </a:r>
          <a:r>
            <a:rPr lang="en-IN" dirty="0" smtClean="0"/>
            <a:t> </a:t>
          </a:r>
          <a:r>
            <a:rPr lang="en-IN" dirty="0" err="1" smtClean="0"/>
            <a:t>Khet</a:t>
          </a:r>
          <a:r>
            <a:rPr lang="en-IN" dirty="0" smtClean="0"/>
            <a:t> </a:t>
          </a:r>
          <a:r>
            <a:rPr lang="en-IN" dirty="0" err="1" smtClean="0"/>
            <a:t>ko</a:t>
          </a:r>
          <a:r>
            <a:rPr lang="en-IN" dirty="0" smtClean="0"/>
            <a:t> </a:t>
          </a:r>
          <a:r>
            <a:rPr lang="en-IN" dirty="0" err="1" smtClean="0"/>
            <a:t>Pani</a:t>
          </a:r>
          <a:endParaRPr lang="en-IN" dirty="0" smtClean="0"/>
        </a:p>
        <a:p>
          <a:r>
            <a:rPr lang="en-IN" dirty="0" smtClean="0">
              <a:solidFill>
                <a:srgbClr val="C00000"/>
              </a:solidFill>
            </a:rPr>
            <a:t>(Completion Time </a:t>
          </a:r>
          <a:r>
            <a:rPr lang="en-IN" dirty="0" smtClean="0">
              <a:solidFill>
                <a:srgbClr val="C00000"/>
              </a:solidFill>
            </a:rPr>
            <a:t>)</a:t>
          </a:r>
        </a:p>
        <a:p>
          <a:r>
            <a:rPr lang="en-IN" dirty="0" smtClean="0">
              <a:solidFill>
                <a:srgbClr val="FFFF00"/>
              </a:solidFill>
            </a:rPr>
            <a:t>(Reliability of Supply)</a:t>
          </a:r>
          <a:endParaRPr lang="en-IN" dirty="0">
            <a:solidFill>
              <a:srgbClr val="FFFF00"/>
            </a:solidFill>
          </a:endParaRPr>
        </a:p>
      </dgm:t>
    </dgm:pt>
    <dgm:pt modelId="{01C85B7A-AF65-4742-BE69-2BBA8D0863ED}" type="parTrans" cxnId="{F6E37139-2D2D-42BD-9896-190735C2E104}">
      <dgm:prSet/>
      <dgm:spPr/>
      <dgm:t>
        <a:bodyPr/>
        <a:lstStyle/>
        <a:p>
          <a:endParaRPr lang="en-IN"/>
        </a:p>
      </dgm:t>
    </dgm:pt>
    <dgm:pt modelId="{54276329-281B-45D3-8713-BAE241510776}" type="sibTrans" cxnId="{F6E37139-2D2D-42BD-9896-190735C2E104}">
      <dgm:prSet/>
      <dgm:spPr/>
      <dgm:t>
        <a:bodyPr/>
        <a:lstStyle/>
        <a:p>
          <a:endParaRPr lang="en-IN"/>
        </a:p>
      </dgm:t>
    </dgm:pt>
    <dgm:pt modelId="{F65CA359-7381-489D-AA8F-D3DB59E89C14}">
      <dgm:prSet phldrT="[Text]"/>
      <dgm:spPr/>
      <dgm:t>
        <a:bodyPr/>
        <a:lstStyle/>
        <a:p>
          <a:r>
            <a:rPr lang="en-IN" dirty="0" smtClean="0"/>
            <a:t>Water-use Efficiency</a:t>
          </a:r>
        </a:p>
        <a:p>
          <a:r>
            <a:rPr lang="en-IN" dirty="0" smtClean="0">
              <a:solidFill>
                <a:srgbClr val="C00000"/>
              </a:solidFill>
            </a:rPr>
            <a:t>(Farmer’s Investment)</a:t>
          </a:r>
        </a:p>
        <a:p>
          <a:r>
            <a:rPr lang="en-IN" dirty="0" smtClean="0">
              <a:solidFill>
                <a:srgbClr val="FFFF00"/>
              </a:solidFill>
            </a:rPr>
            <a:t>(Service/ Support)</a:t>
          </a:r>
          <a:endParaRPr lang="en-IN" dirty="0">
            <a:solidFill>
              <a:srgbClr val="FFFF00"/>
            </a:solidFill>
          </a:endParaRPr>
        </a:p>
      </dgm:t>
    </dgm:pt>
    <dgm:pt modelId="{E570010B-2989-459F-9663-DAEE4BB9249C}" type="parTrans" cxnId="{216014DC-FBE2-4883-9D5E-4CEE03E21CA9}">
      <dgm:prSet/>
      <dgm:spPr/>
      <dgm:t>
        <a:bodyPr/>
        <a:lstStyle/>
        <a:p>
          <a:endParaRPr lang="en-IN"/>
        </a:p>
      </dgm:t>
    </dgm:pt>
    <dgm:pt modelId="{B0D7434F-EFDB-4699-A85E-73ADF7377759}" type="sibTrans" cxnId="{216014DC-FBE2-4883-9D5E-4CEE03E21CA9}">
      <dgm:prSet/>
      <dgm:spPr/>
      <dgm:t>
        <a:bodyPr/>
        <a:lstStyle/>
        <a:p>
          <a:endParaRPr lang="en-IN"/>
        </a:p>
      </dgm:t>
    </dgm:pt>
    <dgm:pt modelId="{D567A4EA-3EBF-4A95-9117-421E8B835309}">
      <dgm:prSet phldrT="[Text]" custT="1"/>
      <dgm:spPr/>
      <dgm:t>
        <a:bodyPr/>
        <a:lstStyle/>
        <a:p>
          <a:r>
            <a:rPr lang="en-IN" sz="2100" dirty="0" smtClean="0"/>
            <a:t>PIM</a:t>
          </a:r>
        </a:p>
        <a:p>
          <a:r>
            <a:rPr lang="en-IN" sz="2100" dirty="0" smtClean="0">
              <a:solidFill>
                <a:srgbClr val="C00000"/>
              </a:solidFill>
            </a:rPr>
            <a:t>(Trained Manpower</a:t>
          </a:r>
          <a:r>
            <a:rPr lang="en-IN" sz="2100" dirty="0" smtClean="0">
              <a:solidFill>
                <a:srgbClr val="C00000"/>
              </a:solidFill>
            </a:rPr>
            <a:t>)</a:t>
          </a:r>
        </a:p>
        <a:p>
          <a:r>
            <a:rPr lang="en-IN" sz="2100" dirty="0" smtClean="0">
              <a:solidFill>
                <a:srgbClr val="FFFF00"/>
              </a:solidFill>
            </a:rPr>
            <a:t>(Sustainability )</a:t>
          </a:r>
          <a:endParaRPr lang="en-IN" sz="2100" dirty="0">
            <a:solidFill>
              <a:srgbClr val="FFFF00"/>
            </a:solidFill>
          </a:endParaRPr>
        </a:p>
      </dgm:t>
    </dgm:pt>
    <dgm:pt modelId="{03A0A2C4-D793-42A0-A85C-AD67B6324043}" type="parTrans" cxnId="{B8D32086-EB51-4B62-8B1F-FC0A2B894AB9}">
      <dgm:prSet/>
      <dgm:spPr/>
      <dgm:t>
        <a:bodyPr/>
        <a:lstStyle/>
        <a:p>
          <a:endParaRPr lang="en-IN"/>
        </a:p>
      </dgm:t>
    </dgm:pt>
    <dgm:pt modelId="{39A5F03C-03E4-4BF4-A12A-53592E52D5C6}" type="sibTrans" cxnId="{B8D32086-EB51-4B62-8B1F-FC0A2B894AB9}">
      <dgm:prSet/>
      <dgm:spPr/>
      <dgm:t>
        <a:bodyPr/>
        <a:lstStyle/>
        <a:p>
          <a:endParaRPr lang="en-IN"/>
        </a:p>
      </dgm:t>
    </dgm:pt>
    <dgm:pt modelId="{AFB3928C-F1B8-4D75-ACE8-EC12F1F530EB}" type="pres">
      <dgm:prSet presAssocID="{C489B6DE-91AE-491A-835E-28AA2407B092}" presName="Name0" presStyleCnt="0">
        <dgm:presLayoutVars>
          <dgm:dir/>
          <dgm:resizeHandles val="exact"/>
        </dgm:presLayoutVars>
      </dgm:prSet>
      <dgm:spPr/>
    </dgm:pt>
    <dgm:pt modelId="{973758B6-03C2-48FB-916D-405271DF3A55}" type="pres">
      <dgm:prSet presAssocID="{C489B6DE-91AE-491A-835E-28AA2407B092}" presName="fgShape" presStyleLbl="fgShp" presStyleIdx="0" presStyleCnt="1"/>
      <dgm:spPr/>
    </dgm:pt>
    <dgm:pt modelId="{B89E513D-2FCD-4365-BBDB-1D9068C4DC64}" type="pres">
      <dgm:prSet presAssocID="{C489B6DE-91AE-491A-835E-28AA2407B092}" presName="linComp" presStyleCnt="0"/>
      <dgm:spPr/>
    </dgm:pt>
    <dgm:pt modelId="{FD8DD989-AE4A-4F96-8EC1-737219AD0AB1}" type="pres">
      <dgm:prSet presAssocID="{EA4E0441-1288-4FB3-BEDB-8544B28838EF}" presName="compNode" presStyleCnt="0"/>
      <dgm:spPr/>
    </dgm:pt>
    <dgm:pt modelId="{83DC7A89-80CC-4EA9-B306-7573DD67A253}" type="pres">
      <dgm:prSet presAssocID="{EA4E0441-1288-4FB3-BEDB-8544B28838EF}" presName="bkgdShape" presStyleLbl="node1" presStyleIdx="0" presStyleCnt="3"/>
      <dgm:spPr/>
      <dgm:t>
        <a:bodyPr/>
        <a:lstStyle/>
        <a:p>
          <a:endParaRPr lang="en-US"/>
        </a:p>
      </dgm:t>
    </dgm:pt>
    <dgm:pt modelId="{1B67FB58-699E-47B3-B5CB-F8B7ADAF2428}" type="pres">
      <dgm:prSet presAssocID="{EA4E0441-1288-4FB3-BEDB-8544B28838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FE7A5-821E-4F97-87D2-B26A8F2ACB2A}" type="pres">
      <dgm:prSet presAssocID="{EA4E0441-1288-4FB3-BEDB-8544B28838EF}" presName="invisiNode" presStyleLbl="node1" presStyleIdx="0" presStyleCnt="3"/>
      <dgm:spPr/>
    </dgm:pt>
    <dgm:pt modelId="{F9A0D302-0953-4DC7-9DEC-BFFB15F84538}" type="pres">
      <dgm:prSet presAssocID="{EA4E0441-1288-4FB3-BEDB-8544B28838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329825-DD99-47C3-9262-A89A8CC291E6}" type="pres">
      <dgm:prSet presAssocID="{54276329-281B-45D3-8713-BAE2415107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DA2AD9-A3A0-49E2-8BC6-9E272A94A5CC}" type="pres">
      <dgm:prSet presAssocID="{F65CA359-7381-489D-AA8F-D3DB59E89C14}" presName="compNode" presStyleCnt="0"/>
      <dgm:spPr/>
    </dgm:pt>
    <dgm:pt modelId="{CABD760B-3827-49E6-87FD-01579E6DB7A0}" type="pres">
      <dgm:prSet presAssocID="{F65CA359-7381-489D-AA8F-D3DB59E89C14}" presName="bkgdShape" presStyleLbl="node1" presStyleIdx="1" presStyleCnt="3"/>
      <dgm:spPr/>
      <dgm:t>
        <a:bodyPr/>
        <a:lstStyle/>
        <a:p>
          <a:endParaRPr lang="en-US"/>
        </a:p>
      </dgm:t>
    </dgm:pt>
    <dgm:pt modelId="{E7C01D86-4D57-4D13-82F9-736AB36E869F}" type="pres">
      <dgm:prSet presAssocID="{F65CA359-7381-489D-AA8F-D3DB59E89C1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F44D1-794F-4FAE-8EF4-5F1619C08173}" type="pres">
      <dgm:prSet presAssocID="{F65CA359-7381-489D-AA8F-D3DB59E89C14}" presName="invisiNode" presStyleLbl="node1" presStyleIdx="1" presStyleCnt="3"/>
      <dgm:spPr/>
    </dgm:pt>
    <dgm:pt modelId="{163DA72D-1B68-44A5-BA22-E48F571B6FE1}" type="pres">
      <dgm:prSet presAssocID="{F65CA359-7381-489D-AA8F-D3DB59E89C1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CC33DD-8339-4B9B-9A01-D7EC440816A2}" type="pres">
      <dgm:prSet presAssocID="{B0D7434F-EFDB-4699-A85E-73ADF73777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1E571B-E566-4EBB-A574-42061574AA54}" type="pres">
      <dgm:prSet presAssocID="{D567A4EA-3EBF-4A95-9117-421E8B835309}" presName="compNode" presStyleCnt="0"/>
      <dgm:spPr/>
    </dgm:pt>
    <dgm:pt modelId="{714234C9-9811-4963-848E-59C5A496F784}" type="pres">
      <dgm:prSet presAssocID="{D567A4EA-3EBF-4A95-9117-421E8B835309}" presName="bkgdShape" presStyleLbl="node1" presStyleIdx="2" presStyleCnt="3"/>
      <dgm:spPr/>
      <dgm:t>
        <a:bodyPr/>
        <a:lstStyle/>
        <a:p>
          <a:endParaRPr lang="en-IN"/>
        </a:p>
      </dgm:t>
    </dgm:pt>
    <dgm:pt modelId="{B076A43B-4D86-49E7-9794-3D69B6837D4B}" type="pres">
      <dgm:prSet presAssocID="{D567A4EA-3EBF-4A95-9117-421E8B83530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9595036-127A-4E85-843F-65646C59A952}" type="pres">
      <dgm:prSet presAssocID="{D567A4EA-3EBF-4A95-9117-421E8B835309}" presName="invisiNode" presStyleLbl="node1" presStyleIdx="2" presStyleCnt="3"/>
      <dgm:spPr/>
    </dgm:pt>
    <dgm:pt modelId="{B010085E-4921-448A-9FE9-7D60812CA796}" type="pres">
      <dgm:prSet presAssocID="{D567A4EA-3EBF-4A95-9117-421E8B83530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47B3A3-851B-4846-AA79-7300098A38C6}" type="presOf" srcId="{C489B6DE-91AE-491A-835E-28AA2407B092}" destId="{AFB3928C-F1B8-4D75-ACE8-EC12F1F530EB}" srcOrd="0" destOrd="0" presId="urn:microsoft.com/office/officeart/2005/8/layout/hList7"/>
    <dgm:cxn modelId="{2CF5511A-292D-42CD-ACA9-0BCE3E49B49E}" type="presOf" srcId="{F65CA359-7381-489D-AA8F-D3DB59E89C14}" destId="{E7C01D86-4D57-4D13-82F9-736AB36E869F}" srcOrd="1" destOrd="0" presId="urn:microsoft.com/office/officeart/2005/8/layout/hList7"/>
    <dgm:cxn modelId="{254F383C-441E-4FC3-8388-BA01A97CFF34}" type="presOf" srcId="{EA4E0441-1288-4FB3-BEDB-8544B28838EF}" destId="{1B67FB58-699E-47B3-B5CB-F8B7ADAF2428}" srcOrd="1" destOrd="0" presId="urn:microsoft.com/office/officeart/2005/8/layout/hList7"/>
    <dgm:cxn modelId="{A22256D2-C627-4305-9304-73AC9787B007}" type="presOf" srcId="{54276329-281B-45D3-8713-BAE241510776}" destId="{31329825-DD99-47C3-9262-A89A8CC291E6}" srcOrd="0" destOrd="0" presId="urn:microsoft.com/office/officeart/2005/8/layout/hList7"/>
    <dgm:cxn modelId="{216014DC-FBE2-4883-9D5E-4CEE03E21CA9}" srcId="{C489B6DE-91AE-491A-835E-28AA2407B092}" destId="{F65CA359-7381-489D-AA8F-D3DB59E89C14}" srcOrd="1" destOrd="0" parTransId="{E570010B-2989-459F-9663-DAEE4BB9249C}" sibTransId="{B0D7434F-EFDB-4699-A85E-73ADF7377759}"/>
    <dgm:cxn modelId="{86B4439E-C25B-4C87-9AC4-987F9FEA85CB}" type="presOf" srcId="{D567A4EA-3EBF-4A95-9117-421E8B835309}" destId="{B076A43B-4D86-49E7-9794-3D69B6837D4B}" srcOrd="1" destOrd="0" presId="urn:microsoft.com/office/officeart/2005/8/layout/hList7"/>
    <dgm:cxn modelId="{B8D32086-EB51-4B62-8B1F-FC0A2B894AB9}" srcId="{C489B6DE-91AE-491A-835E-28AA2407B092}" destId="{D567A4EA-3EBF-4A95-9117-421E8B835309}" srcOrd="2" destOrd="0" parTransId="{03A0A2C4-D793-42A0-A85C-AD67B6324043}" sibTransId="{39A5F03C-03E4-4BF4-A12A-53592E52D5C6}"/>
    <dgm:cxn modelId="{FBE7C64F-C4CD-4A7E-A219-BB658807418C}" type="presOf" srcId="{D567A4EA-3EBF-4A95-9117-421E8B835309}" destId="{714234C9-9811-4963-848E-59C5A496F784}" srcOrd="0" destOrd="0" presId="urn:microsoft.com/office/officeart/2005/8/layout/hList7"/>
    <dgm:cxn modelId="{F6E37139-2D2D-42BD-9896-190735C2E104}" srcId="{C489B6DE-91AE-491A-835E-28AA2407B092}" destId="{EA4E0441-1288-4FB3-BEDB-8544B28838EF}" srcOrd="0" destOrd="0" parTransId="{01C85B7A-AF65-4742-BE69-2BBA8D0863ED}" sibTransId="{54276329-281B-45D3-8713-BAE241510776}"/>
    <dgm:cxn modelId="{77E6203E-A27A-4ACA-9038-AE51B537D25E}" type="presOf" srcId="{F65CA359-7381-489D-AA8F-D3DB59E89C14}" destId="{CABD760B-3827-49E6-87FD-01579E6DB7A0}" srcOrd="0" destOrd="0" presId="urn:microsoft.com/office/officeart/2005/8/layout/hList7"/>
    <dgm:cxn modelId="{CD44119B-F3A8-44A4-A7D1-4E208E5CD99D}" type="presOf" srcId="{B0D7434F-EFDB-4699-A85E-73ADF7377759}" destId="{EFCC33DD-8339-4B9B-9A01-D7EC440816A2}" srcOrd="0" destOrd="0" presId="urn:microsoft.com/office/officeart/2005/8/layout/hList7"/>
    <dgm:cxn modelId="{86B84578-B0F9-44EB-8286-DBDFDF054FA8}" type="presOf" srcId="{EA4E0441-1288-4FB3-BEDB-8544B28838EF}" destId="{83DC7A89-80CC-4EA9-B306-7573DD67A253}" srcOrd="0" destOrd="0" presId="urn:microsoft.com/office/officeart/2005/8/layout/hList7"/>
    <dgm:cxn modelId="{718D12DA-1FDF-43DF-9439-7A836501123F}" type="presParOf" srcId="{AFB3928C-F1B8-4D75-ACE8-EC12F1F530EB}" destId="{973758B6-03C2-48FB-916D-405271DF3A55}" srcOrd="0" destOrd="0" presId="urn:microsoft.com/office/officeart/2005/8/layout/hList7"/>
    <dgm:cxn modelId="{07BDDF01-8694-434A-A8BC-957C5B65EB72}" type="presParOf" srcId="{AFB3928C-F1B8-4D75-ACE8-EC12F1F530EB}" destId="{B89E513D-2FCD-4365-BBDB-1D9068C4DC64}" srcOrd="1" destOrd="0" presId="urn:microsoft.com/office/officeart/2005/8/layout/hList7"/>
    <dgm:cxn modelId="{A902044F-25FA-49C7-A200-831B42573906}" type="presParOf" srcId="{B89E513D-2FCD-4365-BBDB-1D9068C4DC64}" destId="{FD8DD989-AE4A-4F96-8EC1-737219AD0AB1}" srcOrd="0" destOrd="0" presId="urn:microsoft.com/office/officeart/2005/8/layout/hList7"/>
    <dgm:cxn modelId="{6764C238-9B01-43F2-956A-1C5C0612325A}" type="presParOf" srcId="{FD8DD989-AE4A-4F96-8EC1-737219AD0AB1}" destId="{83DC7A89-80CC-4EA9-B306-7573DD67A253}" srcOrd="0" destOrd="0" presId="urn:microsoft.com/office/officeart/2005/8/layout/hList7"/>
    <dgm:cxn modelId="{94B10420-7771-49BC-9A6B-CAE558F82069}" type="presParOf" srcId="{FD8DD989-AE4A-4F96-8EC1-737219AD0AB1}" destId="{1B67FB58-699E-47B3-B5CB-F8B7ADAF2428}" srcOrd="1" destOrd="0" presId="urn:microsoft.com/office/officeart/2005/8/layout/hList7"/>
    <dgm:cxn modelId="{C6976380-D25B-48F2-A2F1-38EADDE0923F}" type="presParOf" srcId="{FD8DD989-AE4A-4F96-8EC1-737219AD0AB1}" destId="{955FE7A5-821E-4F97-87D2-B26A8F2ACB2A}" srcOrd="2" destOrd="0" presId="urn:microsoft.com/office/officeart/2005/8/layout/hList7"/>
    <dgm:cxn modelId="{97BC9EF2-D1E3-45BA-9FEB-7A8ED00FA779}" type="presParOf" srcId="{FD8DD989-AE4A-4F96-8EC1-737219AD0AB1}" destId="{F9A0D302-0953-4DC7-9DEC-BFFB15F84538}" srcOrd="3" destOrd="0" presId="urn:microsoft.com/office/officeart/2005/8/layout/hList7"/>
    <dgm:cxn modelId="{A1E426F8-794E-45BF-8BF9-0FF482EE0263}" type="presParOf" srcId="{B89E513D-2FCD-4365-BBDB-1D9068C4DC64}" destId="{31329825-DD99-47C3-9262-A89A8CC291E6}" srcOrd="1" destOrd="0" presId="urn:microsoft.com/office/officeart/2005/8/layout/hList7"/>
    <dgm:cxn modelId="{1F5F4FB7-5B17-4C5B-BDA1-339C515F2635}" type="presParOf" srcId="{B89E513D-2FCD-4365-BBDB-1D9068C4DC64}" destId="{1EDA2AD9-A3A0-49E2-8BC6-9E272A94A5CC}" srcOrd="2" destOrd="0" presId="urn:microsoft.com/office/officeart/2005/8/layout/hList7"/>
    <dgm:cxn modelId="{52049573-EAF6-42A6-B9F0-BCB44B6C34FF}" type="presParOf" srcId="{1EDA2AD9-A3A0-49E2-8BC6-9E272A94A5CC}" destId="{CABD760B-3827-49E6-87FD-01579E6DB7A0}" srcOrd="0" destOrd="0" presId="urn:microsoft.com/office/officeart/2005/8/layout/hList7"/>
    <dgm:cxn modelId="{B2353D83-7687-4B8F-B3A2-8647CA6A71C8}" type="presParOf" srcId="{1EDA2AD9-A3A0-49E2-8BC6-9E272A94A5CC}" destId="{E7C01D86-4D57-4D13-82F9-736AB36E869F}" srcOrd="1" destOrd="0" presId="urn:microsoft.com/office/officeart/2005/8/layout/hList7"/>
    <dgm:cxn modelId="{F9439E9C-ABB6-4F84-92EC-0E27BDA6EE91}" type="presParOf" srcId="{1EDA2AD9-A3A0-49E2-8BC6-9E272A94A5CC}" destId="{021F44D1-794F-4FAE-8EF4-5F1619C08173}" srcOrd="2" destOrd="0" presId="urn:microsoft.com/office/officeart/2005/8/layout/hList7"/>
    <dgm:cxn modelId="{22FE1C3E-43BD-4F41-8F35-845B6B228612}" type="presParOf" srcId="{1EDA2AD9-A3A0-49E2-8BC6-9E272A94A5CC}" destId="{163DA72D-1B68-44A5-BA22-E48F571B6FE1}" srcOrd="3" destOrd="0" presId="urn:microsoft.com/office/officeart/2005/8/layout/hList7"/>
    <dgm:cxn modelId="{3AE42221-EEA7-4431-B462-CC8E48DAD868}" type="presParOf" srcId="{B89E513D-2FCD-4365-BBDB-1D9068C4DC64}" destId="{EFCC33DD-8339-4B9B-9A01-D7EC440816A2}" srcOrd="3" destOrd="0" presId="urn:microsoft.com/office/officeart/2005/8/layout/hList7"/>
    <dgm:cxn modelId="{12B56347-8BB6-442B-AEAF-336ECF5C1AF6}" type="presParOf" srcId="{B89E513D-2FCD-4365-BBDB-1D9068C4DC64}" destId="{EF1E571B-E566-4EBB-A574-42061574AA54}" srcOrd="4" destOrd="0" presId="urn:microsoft.com/office/officeart/2005/8/layout/hList7"/>
    <dgm:cxn modelId="{F2152528-8F1E-4248-8132-723D07731235}" type="presParOf" srcId="{EF1E571B-E566-4EBB-A574-42061574AA54}" destId="{714234C9-9811-4963-848E-59C5A496F784}" srcOrd="0" destOrd="0" presId="urn:microsoft.com/office/officeart/2005/8/layout/hList7"/>
    <dgm:cxn modelId="{437C2633-2DE8-4DD6-AA5A-9D6B5E62A824}" type="presParOf" srcId="{EF1E571B-E566-4EBB-A574-42061574AA54}" destId="{B076A43B-4D86-49E7-9794-3D69B6837D4B}" srcOrd="1" destOrd="0" presId="urn:microsoft.com/office/officeart/2005/8/layout/hList7"/>
    <dgm:cxn modelId="{C04190AD-2D88-4A3D-9F71-81B14C1874CD}" type="presParOf" srcId="{EF1E571B-E566-4EBB-A574-42061574AA54}" destId="{59595036-127A-4E85-843F-65646C59A952}" srcOrd="2" destOrd="0" presId="urn:microsoft.com/office/officeart/2005/8/layout/hList7"/>
    <dgm:cxn modelId="{0B52F443-3617-4601-BE0C-3FC489738E3B}" type="presParOf" srcId="{EF1E571B-E566-4EBB-A574-42061574AA54}" destId="{B010085E-4921-448A-9FE9-7D60812CA796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DF801-4E72-4A98-955E-C63AB8A660CD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DC1C20F-32B7-495C-82C0-39DF3AD9FB80}">
      <dgm:prSet phldrT="[Text]"/>
      <dgm:spPr/>
      <dgm:t>
        <a:bodyPr/>
        <a:lstStyle/>
        <a:p>
          <a:r>
            <a:rPr lang="en-IN" dirty="0" smtClean="0"/>
            <a:t>UGPL</a:t>
          </a:r>
          <a:endParaRPr lang="en-IN" dirty="0"/>
        </a:p>
      </dgm:t>
    </dgm:pt>
    <dgm:pt modelId="{C110CB27-3008-46A7-AB75-A0DFC9C0A177}" type="parTrans" cxnId="{9B03F2AC-E6F3-4B0A-B128-CE628C1B8627}">
      <dgm:prSet/>
      <dgm:spPr/>
      <dgm:t>
        <a:bodyPr/>
        <a:lstStyle/>
        <a:p>
          <a:endParaRPr lang="en-IN"/>
        </a:p>
      </dgm:t>
    </dgm:pt>
    <dgm:pt modelId="{C2D477F9-F94A-4323-AA71-8871480629C2}" type="sibTrans" cxnId="{9B03F2AC-E6F3-4B0A-B128-CE628C1B8627}">
      <dgm:prSet/>
      <dgm:spPr/>
      <dgm:t>
        <a:bodyPr/>
        <a:lstStyle/>
        <a:p>
          <a:endParaRPr lang="en-IN"/>
        </a:p>
      </dgm:t>
    </dgm:pt>
    <dgm:pt modelId="{90B92729-1F16-4DDF-B935-21E8CFB8B02E}">
      <dgm:prSet phldrT="[Text]"/>
      <dgm:spPr/>
      <dgm:t>
        <a:bodyPr/>
        <a:lstStyle/>
        <a:p>
          <a:r>
            <a:rPr lang="en-IN" dirty="0" smtClean="0"/>
            <a:t>Cluster level MI</a:t>
          </a:r>
          <a:endParaRPr lang="en-IN" dirty="0"/>
        </a:p>
      </dgm:t>
    </dgm:pt>
    <dgm:pt modelId="{2A35A895-E619-45D0-A108-2EEF47C83A31}" type="parTrans" cxnId="{EB94BBB7-3766-476F-98AE-C448AADD0F57}">
      <dgm:prSet/>
      <dgm:spPr/>
      <dgm:t>
        <a:bodyPr/>
        <a:lstStyle/>
        <a:p>
          <a:endParaRPr lang="en-IN"/>
        </a:p>
      </dgm:t>
    </dgm:pt>
    <dgm:pt modelId="{4EE77286-DC7F-41B3-8FF2-8973B885CF96}" type="sibTrans" cxnId="{EB94BBB7-3766-476F-98AE-C448AADD0F57}">
      <dgm:prSet/>
      <dgm:spPr/>
      <dgm:t>
        <a:bodyPr/>
        <a:lstStyle/>
        <a:p>
          <a:endParaRPr lang="en-IN"/>
        </a:p>
      </dgm:t>
    </dgm:pt>
    <dgm:pt modelId="{FA251159-0305-413D-B336-2F4A92A4F5D2}">
      <dgm:prSet phldrT="[Text]"/>
      <dgm:spPr/>
      <dgm:t>
        <a:bodyPr/>
        <a:lstStyle/>
        <a:p>
          <a:r>
            <a:rPr lang="en-IN" dirty="0" smtClean="0"/>
            <a:t>Social Facilitators</a:t>
          </a:r>
          <a:endParaRPr lang="en-IN" dirty="0"/>
        </a:p>
      </dgm:t>
    </dgm:pt>
    <dgm:pt modelId="{1E27F10D-8A51-4E42-B0EA-6E8CB8FFF068}" type="sibTrans" cxnId="{255FEAB5-1D2B-419E-B4D3-215614FFDB1A}">
      <dgm:prSet/>
      <dgm:spPr/>
      <dgm:t>
        <a:bodyPr/>
        <a:lstStyle/>
        <a:p>
          <a:endParaRPr lang="en-IN"/>
        </a:p>
      </dgm:t>
    </dgm:pt>
    <dgm:pt modelId="{8E938682-A68A-4284-8F4C-6D9893F077B3}" type="parTrans" cxnId="{255FEAB5-1D2B-419E-B4D3-215614FFDB1A}">
      <dgm:prSet/>
      <dgm:spPr/>
      <dgm:t>
        <a:bodyPr/>
        <a:lstStyle/>
        <a:p>
          <a:endParaRPr lang="en-IN"/>
        </a:p>
      </dgm:t>
    </dgm:pt>
    <dgm:pt modelId="{705B28CB-D07A-4F03-8CA7-D4E03783284D}" type="pres">
      <dgm:prSet presAssocID="{A12DF801-4E72-4A98-955E-C63AB8A660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F9CAE-481D-415E-8EEA-C01D7ACF51CB}" type="pres">
      <dgm:prSet presAssocID="{BDC1C20F-32B7-495C-82C0-39DF3AD9FB80}" presName="circle1" presStyleLbl="node1" presStyleIdx="0" presStyleCnt="3"/>
      <dgm:spPr/>
    </dgm:pt>
    <dgm:pt modelId="{4124DDA4-132C-4E18-8501-3C9D0C40C896}" type="pres">
      <dgm:prSet presAssocID="{BDC1C20F-32B7-495C-82C0-39DF3AD9FB80}" presName="space" presStyleCnt="0"/>
      <dgm:spPr/>
    </dgm:pt>
    <dgm:pt modelId="{C987B9A6-3DB2-4B91-9EA4-C634E16899B1}" type="pres">
      <dgm:prSet presAssocID="{BDC1C20F-32B7-495C-82C0-39DF3AD9FB80}" presName="rect1" presStyleLbl="alignAcc1" presStyleIdx="0" presStyleCnt="3" custLinFactY="36365" custLinFactNeighborX="40960" custLinFactNeighborY="100000"/>
      <dgm:spPr/>
      <dgm:t>
        <a:bodyPr/>
        <a:lstStyle/>
        <a:p>
          <a:endParaRPr lang="en-US"/>
        </a:p>
      </dgm:t>
    </dgm:pt>
    <dgm:pt modelId="{4EE821DD-0048-402B-BC3A-C18C3707B7B3}" type="pres">
      <dgm:prSet presAssocID="{90B92729-1F16-4DDF-B935-21E8CFB8B02E}" presName="vertSpace2" presStyleLbl="node1" presStyleIdx="0" presStyleCnt="3"/>
      <dgm:spPr/>
    </dgm:pt>
    <dgm:pt modelId="{07EB94F3-BF50-47DE-A45E-995B70B2419A}" type="pres">
      <dgm:prSet presAssocID="{90B92729-1F16-4DDF-B935-21E8CFB8B02E}" presName="circle2" presStyleLbl="node1" presStyleIdx="1" presStyleCnt="3"/>
      <dgm:spPr/>
    </dgm:pt>
    <dgm:pt modelId="{FF177365-FC88-476B-B614-7E1F298E9BCE}" type="pres">
      <dgm:prSet presAssocID="{90B92729-1F16-4DDF-B935-21E8CFB8B02E}" presName="rect2" presStyleLbl="alignAcc1" presStyleIdx="1" presStyleCnt="3"/>
      <dgm:spPr/>
      <dgm:t>
        <a:bodyPr/>
        <a:lstStyle/>
        <a:p>
          <a:endParaRPr lang="en-IN"/>
        </a:p>
      </dgm:t>
    </dgm:pt>
    <dgm:pt modelId="{0AE9B917-C622-4140-9F03-57F4A8610B69}" type="pres">
      <dgm:prSet presAssocID="{FA251159-0305-413D-B336-2F4A92A4F5D2}" presName="vertSpace3" presStyleLbl="node1" presStyleIdx="1" presStyleCnt="3"/>
      <dgm:spPr/>
    </dgm:pt>
    <dgm:pt modelId="{2B621310-4135-4C2E-8056-334F4FAD5471}" type="pres">
      <dgm:prSet presAssocID="{FA251159-0305-413D-B336-2F4A92A4F5D2}" presName="circle3" presStyleLbl="node1" presStyleIdx="2" presStyleCnt="3"/>
      <dgm:spPr/>
    </dgm:pt>
    <dgm:pt modelId="{F8EB0ED1-374D-4DDD-B775-1F8F80D64547}" type="pres">
      <dgm:prSet presAssocID="{FA251159-0305-413D-B336-2F4A92A4F5D2}" presName="rect3" presStyleLbl="alignAcc1" presStyleIdx="2" presStyleCnt="3"/>
      <dgm:spPr/>
      <dgm:t>
        <a:bodyPr/>
        <a:lstStyle/>
        <a:p>
          <a:endParaRPr lang="en-IN"/>
        </a:p>
      </dgm:t>
    </dgm:pt>
    <dgm:pt modelId="{7275BC71-3F38-4CCC-8157-AC64285CAE65}" type="pres">
      <dgm:prSet presAssocID="{BDC1C20F-32B7-495C-82C0-39DF3AD9FB8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2163E-F843-4642-9D40-344621A197D3}" type="pres">
      <dgm:prSet presAssocID="{90B92729-1F16-4DDF-B935-21E8CFB8B02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74258-79FB-4F22-9336-5624E66E279E}" type="pres">
      <dgm:prSet presAssocID="{FA251159-0305-413D-B336-2F4A92A4F5D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FEAB5-1D2B-419E-B4D3-215614FFDB1A}" srcId="{A12DF801-4E72-4A98-955E-C63AB8A660CD}" destId="{FA251159-0305-413D-B336-2F4A92A4F5D2}" srcOrd="2" destOrd="0" parTransId="{8E938682-A68A-4284-8F4C-6D9893F077B3}" sibTransId="{1E27F10D-8A51-4E42-B0EA-6E8CB8FFF068}"/>
    <dgm:cxn modelId="{D134257F-201F-4293-8B3F-F5C63135F541}" type="presOf" srcId="{FA251159-0305-413D-B336-2F4A92A4F5D2}" destId="{F8EB0ED1-374D-4DDD-B775-1F8F80D64547}" srcOrd="0" destOrd="0" presId="urn:microsoft.com/office/officeart/2005/8/layout/target3"/>
    <dgm:cxn modelId="{EB94BBB7-3766-476F-98AE-C448AADD0F57}" srcId="{A12DF801-4E72-4A98-955E-C63AB8A660CD}" destId="{90B92729-1F16-4DDF-B935-21E8CFB8B02E}" srcOrd="1" destOrd="0" parTransId="{2A35A895-E619-45D0-A108-2EEF47C83A31}" sibTransId="{4EE77286-DC7F-41B3-8FF2-8973B885CF96}"/>
    <dgm:cxn modelId="{9B03F2AC-E6F3-4B0A-B128-CE628C1B8627}" srcId="{A12DF801-4E72-4A98-955E-C63AB8A660CD}" destId="{BDC1C20F-32B7-495C-82C0-39DF3AD9FB80}" srcOrd="0" destOrd="0" parTransId="{C110CB27-3008-46A7-AB75-A0DFC9C0A177}" sibTransId="{C2D477F9-F94A-4323-AA71-8871480629C2}"/>
    <dgm:cxn modelId="{61F870B1-6517-419F-8194-4950AD5E654E}" type="presOf" srcId="{BDC1C20F-32B7-495C-82C0-39DF3AD9FB80}" destId="{C987B9A6-3DB2-4B91-9EA4-C634E16899B1}" srcOrd="0" destOrd="0" presId="urn:microsoft.com/office/officeart/2005/8/layout/target3"/>
    <dgm:cxn modelId="{49CBF5D7-69C4-479D-ADCF-B75A23D30B2D}" type="presOf" srcId="{FA251159-0305-413D-B336-2F4A92A4F5D2}" destId="{9E874258-79FB-4F22-9336-5624E66E279E}" srcOrd="1" destOrd="0" presId="urn:microsoft.com/office/officeart/2005/8/layout/target3"/>
    <dgm:cxn modelId="{B31830C7-9040-472F-93EC-4643C6123617}" type="presOf" srcId="{90B92729-1F16-4DDF-B935-21E8CFB8B02E}" destId="{50A2163E-F843-4642-9D40-344621A197D3}" srcOrd="1" destOrd="0" presId="urn:microsoft.com/office/officeart/2005/8/layout/target3"/>
    <dgm:cxn modelId="{0B33B561-CA1D-4C87-AF4A-3EDC999B7C4C}" type="presOf" srcId="{BDC1C20F-32B7-495C-82C0-39DF3AD9FB80}" destId="{7275BC71-3F38-4CCC-8157-AC64285CAE65}" srcOrd="1" destOrd="0" presId="urn:microsoft.com/office/officeart/2005/8/layout/target3"/>
    <dgm:cxn modelId="{F505D522-A106-4FA5-8DEF-64E163FC448C}" type="presOf" srcId="{A12DF801-4E72-4A98-955E-C63AB8A660CD}" destId="{705B28CB-D07A-4F03-8CA7-D4E03783284D}" srcOrd="0" destOrd="0" presId="urn:microsoft.com/office/officeart/2005/8/layout/target3"/>
    <dgm:cxn modelId="{89558AFA-3EB9-46A3-AD68-A8A49B6DEE91}" type="presOf" srcId="{90B92729-1F16-4DDF-B935-21E8CFB8B02E}" destId="{FF177365-FC88-476B-B614-7E1F298E9BCE}" srcOrd="0" destOrd="0" presId="urn:microsoft.com/office/officeart/2005/8/layout/target3"/>
    <dgm:cxn modelId="{E7ADF7E7-0950-4FA1-B58B-6129DE6CB181}" type="presParOf" srcId="{705B28CB-D07A-4F03-8CA7-D4E03783284D}" destId="{C27F9CAE-481D-415E-8EEA-C01D7ACF51CB}" srcOrd="0" destOrd="0" presId="urn:microsoft.com/office/officeart/2005/8/layout/target3"/>
    <dgm:cxn modelId="{30CB530D-818C-454F-986E-EED8F4E9E26B}" type="presParOf" srcId="{705B28CB-D07A-4F03-8CA7-D4E03783284D}" destId="{4124DDA4-132C-4E18-8501-3C9D0C40C896}" srcOrd="1" destOrd="0" presId="urn:microsoft.com/office/officeart/2005/8/layout/target3"/>
    <dgm:cxn modelId="{B9D45E9D-8975-4D3E-AA9A-10E6E828E15A}" type="presParOf" srcId="{705B28CB-D07A-4F03-8CA7-D4E03783284D}" destId="{C987B9A6-3DB2-4B91-9EA4-C634E16899B1}" srcOrd="2" destOrd="0" presId="urn:microsoft.com/office/officeart/2005/8/layout/target3"/>
    <dgm:cxn modelId="{4AED085E-308F-40BD-84DE-D77F6AA1C5FA}" type="presParOf" srcId="{705B28CB-D07A-4F03-8CA7-D4E03783284D}" destId="{4EE821DD-0048-402B-BC3A-C18C3707B7B3}" srcOrd="3" destOrd="0" presId="urn:microsoft.com/office/officeart/2005/8/layout/target3"/>
    <dgm:cxn modelId="{05673152-8CC9-4B36-80BD-42B0E7743BDA}" type="presParOf" srcId="{705B28CB-D07A-4F03-8CA7-D4E03783284D}" destId="{07EB94F3-BF50-47DE-A45E-995B70B2419A}" srcOrd="4" destOrd="0" presId="urn:microsoft.com/office/officeart/2005/8/layout/target3"/>
    <dgm:cxn modelId="{BA56A37D-C73B-49E9-9B24-6239901787CE}" type="presParOf" srcId="{705B28CB-D07A-4F03-8CA7-D4E03783284D}" destId="{FF177365-FC88-476B-B614-7E1F298E9BCE}" srcOrd="5" destOrd="0" presId="urn:microsoft.com/office/officeart/2005/8/layout/target3"/>
    <dgm:cxn modelId="{73A3FF60-EBFF-4A51-B524-F50F6CDA58E6}" type="presParOf" srcId="{705B28CB-D07A-4F03-8CA7-D4E03783284D}" destId="{0AE9B917-C622-4140-9F03-57F4A8610B69}" srcOrd="6" destOrd="0" presId="urn:microsoft.com/office/officeart/2005/8/layout/target3"/>
    <dgm:cxn modelId="{1679B26B-40CE-4B48-BAD2-78DA3A1813CB}" type="presParOf" srcId="{705B28CB-D07A-4F03-8CA7-D4E03783284D}" destId="{2B621310-4135-4C2E-8056-334F4FAD5471}" srcOrd="7" destOrd="0" presId="urn:microsoft.com/office/officeart/2005/8/layout/target3"/>
    <dgm:cxn modelId="{C5F9ED55-D3B7-45A7-B5F0-513530930FF8}" type="presParOf" srcId="{705B28CB-D07A-4F03-8CA7-D4E03783284D}" destId="{F8EB0ED1-374D-4DDD-B775-1F8F80D64547}" srcOrd="8" destOrd="0" presId="urn:microsoft.com/office/officeart/2005/8/layout/target3"/>
    <dgm:cxn modelId="{3FCEDEE5-4C05-438C-8E44-8C6C0D287F1E}" type="presParOf" srcId="{705B28CB-D07A-4F03-8CA7-D4E03783284D}" destId="{7275BC71-3F38-4CCC-8157-AC64285CAE65}" srcOrd="9" destOrd="0" presId="urn:microsoft.com/office/officeart/2005/8/layout/target3"/>
    <dgm:cxn modelId="{C29B5FC9-F376-410B-8638-0847B4CAF80F}" type="presParOf" srcId="{705B28CB-D07A-4F03-8CA7-D4E03783284D}" destId="{50A2163E-F843-4642-9D40-344621A197D3}" srcOrd="10" destOrd="0" presId="urn:microsoft.com/office/officeart/2005/8/layout/target3"/>
    <dgm:cxn modelId="{87301C14-1EB8-4CB7-8249-6587A67FECA3}" type="presParOf" srcId="{705B28CB-D07A-4F03-8CA7-D4E03783284D}" destId="{9E874258-79FB-4F22-9336-5624E66E279E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3/11/2018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command area develop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6881861" cy="5214973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pPr algn="ctr">
              <a:spcBef>
                <a:spcPts val="0"/>
              </a:spcBef>
            </a:pPr>
            <a:r>
              <a:rPr sz="3000" smtClean="0"/>
              <a:t>Command Area Development &amp; Water Management </a:t>
            </a:r>
          </a:p>
          <a:p>
            <a:pPr algn="ctr">
              <a:spcBef>
                <a:spcPts val="0"/>
              </a:spcBef>
            </a:pPr>
            <a:r>
              <a:rPr sz="4400" smtClean="0"/>
              <a:t>Need for New Interventions</a:t>
            </a:r>
            <a:endParaRPr lang="en-US" sz="4400" dirty="0"/>
          </a:p>
        </p:txBody>
      </p:sp>
      <p:sp>
        <p:nvSpPr>
          <p:cNvPr id="12292" name="AutoShape 4" descr="Image result for command area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296" name="AutoShape 8" descr="Image result for facilitato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E:\Dr BRK Pillai\Dr Pillai-Current-Coommissioner-CAD\Photographs\CADWM\Farmers &amp; WUAs\punjab-farmer-759.jpg"/>
          <p:cNvPicPr>
            <a:picLocks noChangeAspect="1" noChangeArrowheads="1"/>
          </p:cNvPicPr>
          <p:nvPr/>
        </p:nvPicPr>
        <p:blipFill>
          <a:blip r:embed="rId4"/>
          <a:srcRect l="33363" t="14330" r="42327"/>
          <a:stretch>
            <a:fillRect/>
          </a:stretch>
        </p:blipFill>
        <p:spPr bwMode="auto">
          <a:xfrm>
            <a:off x="7500958" y="171023"/>
            <a:ext cx="1374386" cy="26927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29520" y="457200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</a:rPr>
              <a:t>Dr. B.R.K. Pillai</a:t>
            </a:r>
          </a:p>
          <a:p>
            <a:pPr algn="ctr"/>
            <a:r>
              <a:rPr lang="en-IN" sz="1600" b="1" dirty="0" smtClean="0">
                <a:solidFill>
                  <a:schemeClr val="accent1">
                    <a:lumMod val="75000"/>
                  </a:schemeClr>
                </a:solidFill>
              </a:rPr>
              <a:t>Commissioner </a:t>
            </a:r>
            <a:r>
              <a:rPr lang="en-IN" sz="1600" b="1" dirty="0" err="1" smtClean="0">
                <a:solidFill>
                  <a:schemeClr val="accent1">
                    <a:lumMod val="75000"/>
                  </a:schemeClr>
                </a:solidFill>
              </a:rPr>
              <a:t>MoWR,RD&amp;GR</a:t>
            </a:r>
            <a:endParaRPr lang="en-IN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1736" y="4071942"/>
            <a:ext cx="2375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Welcome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1027" name="Picture 3" descr="E:\Dr BRK Pillai\Dr Pillai-Current-Coommissioner-CAD\Photographs\CADWM\Farmers &amp; WUAs\images (2).jpg"/>
          <p:cNvPicPr>
            <a:picLocks noChangeAspect="1" noChangeArrowheads="1"/>
          </p:cNvPicPr>
          <p:nvPr/>
        </p:nvPicPr>
        <p:blipFill>
          <a:blip r:embed="rId5"/>
          <a:srcRect l="31611" r="16492"/>
          <a:stretch>
            <a:fillRect/>
          </a:stretch>
        </p:blipFill>
        <p:spPr bwMode="auto">
          <a:xfrm>
            <a:off x="7500958" y="2857496"/>
            <a:ext cx="1359309" cy="17430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500958" y="4357694"/>
            <a:ext cx="13573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00" b="1" u="sng" dirty="0" smtClean="0">
                <a:solidFill>
                  <a:schemeClr val="bg1"/>
                </a:solidFill>
              </a:rPr>
              <a:t>13</a:t>
            </a:r>
            <a:r>
              <a:rPr lang="en-IN" sz="1300" b="1" u="sng" baseline="30000" dirty="0" smtClean="0">
                <a:solidFill>
                  <a:schemeClr val="bg1"/>
                </a:solidFill>
              </a:rPr>
              <a:t>th</a:t>
            </a:r>
            <a:r>
              <a:rPr lang="en-IN" sz="1300" b="1" u="sng" dirty="0" smtClean="0">
                <a:solidFill>
                  <a:schemeClr val="bg1"/>
                </a:solidFill>
              </a:rPr>
              <a:t> March 2018</a:t>
            </a:r>
            <a:endParaRPr lang="en-IN" sz="13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228600" y="3929066"/>
            <a:ext cx="8153400" cy="2714644"/>
          </a:xfrm>
        </p:spPr>
        <p:txBody>
          <a:bodyPr/>
          <a:lstStyle/>
          <a:p>
            <a:pPr algn="r">
              <a:buFont typeface="Wingdings" pitchFamily="2" charset="2"/>
              <a:buChar char="Ø"/>
            </a:pPr>
            <a:r>
              <a:rPr lang="en-IN" dirty="0" smtClean="0"/>
              <a:t>Utilize irrigation potential created</a:t>
            </a:r>
          </a:p>
          <a:p>
            <a:pPr algn="r">
              <a:buFont typeface="Wingdings" pitchFamily="2" charset="2"/>
              <a:buChar char="Ø"/>
            </a:pPr>
            <a:r>
              <a:rPr lang="en-IN" dirty="0" smtClean="0"/>
              <a:t>Improve water use efficiency</a:t>
            </a:r>
          </a:p>
          <a:p>
            <a:pPr algn="r">
              <a:buFont typeface="Wingdings" pitchFamily="2" charset="2"/>
              <a:buChar char="Ø"/>
            </a:pPr>
            <a:r>
              <a:rPr lang="en-IN" dirty="0" smtClean="0"/>
              <a:t>Bring sustainability in irrigated agriculture in a participatory environment</a:t>
            </a:r>
          </a:p>
          <a:p>
            <a:pPr algn="r">
              <a:buFont typeface="Wingdings" pitchFamily="2" charset="2"/>
              <a:buChar char="Ø"/>
            </a:pPr>
            <a:r>
              <a:rPr lang="en-IN" dirty="0" smtClean="0"/>
              <a:t>Increase agriculture productivity &amp; production</a:t>
            </a:r>
          </a:p>
          <a:p>
            <a:endParaRPr lang="en-IN" dirty="0"/>
          </a:p>
        </p:txBody>
      </p:sp>
      <p:pic>
        <p:nvPicPr>
          <p:cNvPr id="18" name="Picture Placeholder 17" descr="farmers-759.jpg"/>
          <p:cNvPicPr>
            <a:picLocks noGrp="1" noChangeAspect="1"/>
          </p:cNvPicPr>
          <p:nvPr>
            <p:ph type="pic" sz="quarter" idx="30"/>
          </p:nvPr>
        </p:nvPicPr>
        <p:blipFill>
          <a:blip r:embed="rId2"/>
          <a:srcRect l="29158" r="29158"/>
          <a:stretch>
            <a:fillRect/>
          </a:stretch>
        </p:blipFill>
        <p:spPr/>
      </p:pic>
      <p:pic>
        <p:nvPicPr>
          <p:cNvPr id="19" name="Picture Placeholder 18" descr="Sundarbans-300x217.jpg"/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22886" r="22886"/>
          <a:stretch>
            <a:fillRect/>
          </a:stretch>
        </p:blipFill>
        <p:spPr/>
      </p:pic>
      <p:pic>
        <p:nvPicPr>
          <p:cNvPr id="20" name="Picture Placeholder 19" descr="HappyinHerOwn-World-9511.jpg"/>
          <p:cNvPicPr>
            <a:picLocks noGrp="1" noChangeAspect="1"/>
          </p:cNvPicPr>
          <p:nvPr>
            <p:ph type="pic" sz="quarter" idx="32"/>
          </p:nvPr>
        </p:nvPicPr>
        <p:blipFill>
          <a:blip r:embed="rId4"/>
          <a:srcRect l="26795" r="26795"/>
          <a:stretch>
            <a:fillRect/>
          </a:stretch>
        </p:blipFill>
        <p:spPr/>
      </p:pic>
      <p:pic>
        <p:nvPicPr>
          <p:cNvPr id="22" name="Picture Placeholder 21" descr="BL20_THINK2_MAIN_1_3176765g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8508" r="28508"/>
          <a:stretch>
            <a:fillRect/>
          </a:stretch>
        </p:blipFill>
        <p:spPr/>
      </p:pic>
      <p:sp>
        <p:nvSpPr>
          <p:cNvPr id="23" name="Text Placeholder 11"/>
          <p:cNvSpPr txBox="1">
            <a:spLocks/>
          </p:cNvSpPr>
          <p:nvPr/>
        </p:nvSpPr>
        <p:spPr>
          <a:xfrm>
            <a:off x="214282" y="3286124"/>
            <a:ext cx="8153400" cy="571504"/>
          </a:xfrm>
          <a:prstGeom prst="rect">
            <a:avLst/>
          </a:prstGeom>
        </p:spPr>
        <p:txBody>
          <a:bodyPr vert="horz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 of CADWM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214282" y="2928934"/>
            <a:ext cx="2857520" cy="22860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 CAD Program was launched in 1974-75.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It was restructured and renamed as CADWM in 2004</a:t>
            </a:r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43042" y="5929330"/>
            <a:ext cx="66437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05400" y="0"/>
            <a:ext cx="3324252" cy="1500174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en-IN" sz="3200" b="1" u="sng" dirty="0" smtClean="0"/>
              <a:t>CADWM Implementation &amp; Achievements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786347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143504" y="1571612"/>
            <a:ext cx="3395690" cy="5143536"/>
          </a:xfrm>
          <a:prstGeom prst="rect">
            <a:avLst/>
          </a:prstGeom>
        </p:spPr>
        <p:txBody>
          <a:bodyPr vert="horz" tIns="91440" bIns="91440" rtlCol="0" anchor="t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CCA of 220 Lakh ha developed till 12</a:t>
            </a:r>
            <a:r>
              <a:rPr kumimoji="0" lang="en-IN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part of 99 prioritize</a:t>
            </a:r>
            <a:r>
              <a:rPr kumimoji="0" lang="en-IN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projects, CAD works in CCA of 50 lakh ha in progress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IN" sz="2200" dirty="0" smtClean="0">
                <a:solidFill>
                  <a:schemeClr val="tx2"/>
                </a:solidFill>
              </a:rPr>
              <a:t>New Scheme targeting CAD works in CCA of 80 lakh ha in formulation</a:t>
            </a:r>
            <a:endParaRPr kumimoji="0" lang="en-I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CA of Rs. 7950 crore released </a:t>
            </a:r>
            <a:r>
              <a:rPr lang="en-IN" sz="2200" dirty="0" smtClean="0">
                <a:solidFill>
                  <a:schemeClr val="accent2"/>
                </a:solidFill>
              </a:rPr>
              <a:t>till 12</a:t>
            </a:r>
            <a:r>
              <a:rPr lang="en-IN" sz="2200" baseline="30000" dirty="0" smtClean="0">
                <a:solidFill>
                  <a:schemeClr val="accent2"/>
                </a:solidFill>
              </a:rPr>
              <a:t>th</a:t>
            </a:r>
            <a:r>
              <a:rPr lang="en-IN" sz="2200" dirty="0" smtClean="0">
                <a:solidFill>
                  <a:schemeClr val="accent2"/>
                </a:solidFill>
              </a:rPr>
              <a:t> Plan (PV ?)</a:t>
            </a: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share of Rs. 8000 crore in the ongoing</a:t>
            </a:r>
            <a:r>
              <a:rPr kumimoji="0" lang="en-IN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 projects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Scheme presently</a:t>
            </a:r>
            <a:r>
              <a:rPr kumimoji="0" lang="en-IN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formulation targets CA share</a:t>
            </a:r>
            <a:r>
              <a:rPr kumimoji="0" lang="en-IN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Rs. 38000 crore</a:t>
            </a:r>
            <a:r>
              <a:rPr kumimoji="0" lang="en-I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786346" cy="31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1785926"/>
            <a:ext cx="3395690" cy="4786346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Char char="Ø"/>
            </a:pPr>
            <a:r>
              <a:rPr lang="en-IN" sz="2400" dirty="0" smtClean="0"/>
              <a:t>Last mile connectivity for irrigation</a:t>
            </a:r>
          </a:p>
          <a:p>
            <a:pPr algn="r">
              <a:buFont typeface="Wingdings" pitchFamily="2" charset="2"/>
              <a:buChar char="Ø"/>
            </a:pPr>
            <a:r>
              <a:rPr lang="en-IN" sz="2400" dirty="0" smtClean="0"/>
              <a:t>Area is unit of network development, instead of its linear measures</a:t>
            </a:r>
          </a:p>
          <a:p>
            <a:pPr algn="r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2"/>
                </a:solidFill>
              </a:rPr>
              <a:t>Only basic level of engineering involved</a:t>
            </a:r>
          </a:p>
          <a:p>
            <a:pPr algn="r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2"/>
                </a:solidFill>
              </a:rPr>
              <a:t>Land is not procured</a:t>
            </a:r>
          </a:p>
          <a:p>
            <a:pPr algn="r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4"/>
                </a:solidFill>
              </a:rPr>
              <a:t>Engineering saturation is essential</a:t>
            </a:r>
          </a:p>
          <a:p>
            <a:pPr algn="r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4"/>
                </a:solidFill>
              </a:rPr>
              <a:t>Farmers’ participation (i.e. Participatory Irrigation Management) is Central requirement</a:t>
            </a:r>
          </a:p>
        </p:txBody>
      </p:sp>
      <p:pic>
        <p:nvPicPr>
          <p:cNvPr id="5" name="Picture 6" descr="D:\akg\presentation\xplan\pic4.jpg"/>
          <p:cNvPicPr>
            <a:picLocks noChangeAspect="1" noChangeArrowheads="1"/>
          </p:cNvPicPr>
          <p:nvPr/>
        </p:nvPicPr>
        <p:blipFill>
          <a:blip r:embed="rId2"/>
          <a:srcRect l="6667" t="5952" r="3333" b="3572"/>
          <a:stretch>
            <a:fillRect/>
          </a:stretch>
        </p:blipFill>
        <p:spPr bwMode="auto">
          <a:xfrm>
            <a:off x="285720" y="214290"/>
            <a:ext cx="4786346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 descr="pic2"/>
          <p:cNvPicPr>
            <a:picLocks noChangeAspect="1" noChangeArrowheads="1"/>
          </p:cNvPicPr>
          <p:nvPr/>
        </p:nvPicPr>
        <p:blipFill>
          <a:blip r:embed="rId3"/>
          <a:srcRect t="11412" b="12553"/>
          <a:stretch>
            <a:fillRect/>
          </a:stretch>
        </p:blipFill>
        <p:spPr bwMode="auto">
          <a:xfrm>
            <a:off x="500034" y="428604"/>
            <a:ext cx="45910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hoto canal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506" y="3571876"/>
            <a:ext cx="4533246" cy="287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5"/>
          <p:cNvPicPr>
            <a:picLocks noChangeAspect="1" noChangeArrowheads="1"/>
          </p:cNvPicPr>
          <p:nvPr/>
        </p:nvPicPr>
        <p:blipFill>
          <a:blip r:embed="rId5"/>
          <a:srcRect t="23434" b="4688"/>
          <a:stretch>
            <a:fillRect/>
          </a:stretch>
        </p:blipFill>
        <p:spPr bwMode="auto">
          <a:xfrm>
            <a:off x="285721" y="1571612"/>
            <a:ext cx="25004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857224" y="2357430"/>
            <a:ext cx="3571900" cy="23574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143504" y="142852"/>
            <a:ext cx="3395690" cy="1714512"/>
          </a:xfrm>
          <a:prstGeom prst="rect">
            <a:avLst/>
          </a:prstGeom>
        </p:spPr>
        <p:txBody>
          <a:bodyPr vert="horz" tIns="91440" bIns="9144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 Features of CADWM Program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0"/>
            <a:ext cx="8286808" cy="571504"/>
          </a:xfrm>
        </p:spPr>
        <p:txBody>
          <a:bodyPr>
            <a:normAutofit/>
          </a:bodyPr>
          <a:lstStyle/>
          <a:p>
            <a:pPr algn="r"/>
            <a:r>
              <a:rPr lang="en-IN" sz="2800" b="1" u="sng" dirty="0" smtClean="0"/>
              <a:t>Sustainability of Participatory Irrigation Management</a:t>
            </a:r>
            <a:endParaRPr lang="en-IN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14366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IN" sz="2800" dirty="0" smtClean="0"/>
              <a:t>Evaluation and Impact Study of 11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Plan by AFC (2013)</a:t>
            </a:r>
          </a:p>
          <a:p>
            <a:pPr marL="0" indent="0">
              <a:buNone/>
            </a:pPr>
            <a:r>
              <a:rPr lang="en-IN" sz="2000" dirty="0" smtClean="0"/>
              <a:t>     {151 then-ongoing (28 States) &amp; 15 completed (4 States) Projects}</a:t>
            </a:r>
          </a:p>
          <a:p>
            <a:pPr marL="0" indent="0">
              <a:buFont typeface="Wingdings" pitchFamily="2" charset="2"/>
              <a:buChar char="Ø"/>
            </a:pPr>
            <a:r>
              <a:rPr lang="en-IN" sz="2800" dirty="0" smtClean="0"/>
              <a:t>System handed over to only about 10% of 77,330 WUAs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IN" sz="2800" dirty="0" smtClean="0"/>
              <a:t>Key observations from sample study of WUAs are: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WUAs yet to develop clear institutional vision and mission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WUAs lack clear understanding of roles and responsibilities, and also lack capacities to perform their roles effectively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Inability to develop transparent &amp; participatory system/procedure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Inability to follow the concept of equity and / or equality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Inability to establish linkages with outside agencies including the government, non-government and private agencies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Lack access &amp; capacities to negotiate with departments/agencies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WUAs have not developed regular source of income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WUAs lack capacity to deal with internal conflicts</a:t>
            </a:r>
          </a:p>
          <a:p>
            <a:pPr marL="536575" lvl="1"/>
            <a:r>
              <a:rPr lang="en-IN" sz="2200" dirty="0" smtClean="0">
                <a:solidFill>
                  <a:schemeClr val="accent2"/>
                </a:solidFill>
              </a:rPr>
              <a:t>Absence of visionary and dynamic leadership </a:t>
            </a:r>
            <a:endParaRPr lang="en-IN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icture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296" r="20296"/>
          <a:stretch>
            <a:fillRect/>
          </a:stretch>
        </p:blipFill>
        <p:spPr>
          <a:xfrm>
            <a:off x="214282" y="285728"/>
            <a:ext cx="3829080" cy="557216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14282" y="5929330"/>
            <a:ext cx="3900518" cy="547670"/>
          </a:xfrm>
        </p:spPr>
        <p:txBody>
          <a:bodyPr>
            <a:noAutofit/>
          </a:bodyPr>
          <a:lstStyle/>
          <a:p>
            <a:r>
              <a:rPr lang="en-IN" sz="2800" b="1" u="sng" dirty="0" smtClean="0"/>
              <a:t>Activities under CADWM</a:t>
            </a:r>
            <a:endParaRPr lang="en-IN" sz="2800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48" y="4000504"/>
            <a:ext cx="4157690" cy="1028720"/>
          </a:xfrm>
        </p:spPr>
        <p:txBody>
          <a:bodyPr>
            <a:noAutofit/>
          </a:bodyPr>
          <a:lstStyle/>
          <a:p>
            <a:r>
              <a:rPr lang="en-IN" sz="2800" b="1" u="sng" dirty="0" smtClean="0"/>
              <a:t>Institutional Arrangement for CADWM</a:t>
            </a:r>
            <a:endParaRPr lang="en-IN" sz="2800" b="1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1" y="285728"/>
            <a:ext cx="4441811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C:\Users\Lenovo\Desktop\99 Prioritized Projects\Photos on CAD\banner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072074"/>
            <a:ext cx="4122743" cy="131127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786314" y="5072074"/>
            <a:ext cx="3278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CADWM Guidelines</a:t>
            </a:r>
          </a:p>
          <a:p>
            <a:pPr algn="ctr"/>
            <a:r>
              <a:rPr lang="en-US" sz="24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(issued in January 2017)</a:t>
            </a:r>
            <a:endParaRPr lang="en-US" sz="24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2643182"/>
            <a:ext cx="357190" cy="228601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1600" dirty="0" smtClean="0"/>
              <a:t>Micro Irrigation</a:t>
            </a:r>
            <a:endParaRPr lang="en-IN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2910" y="378619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Image result for new initiat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107685" cy="2571768"/>
          </a:xfrm>
          <a:prstGeom prst="rect">
            <a:avLst/>
          </a:prstGeom>
          <a:noFill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357686" y="214290"/>
            <a:ext cx="2786082" cy="1214446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CADWM</a:t>
            </a:r>
            <a:r>
              <a:rPr kumimoji="0" lang="en-IN" sz="32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endParaRPr kumimoji="0" lang="en-IN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200" b="1" u="sng" dirty="0" smtClean="0">
                <a:solidFill>
                  <a:schemeClr val="tx2"/>
                </a:solidFill>
              </a:rPr>
              <a:t>New Initiatives</a:t>
            </a:r>
            <a:endParaRPr kumimoji="0" lang="en-IN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071670" y="2928934"/>
          <a:ext cx="640558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285720" y="214290"/>
          <a:ext cx="390525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2844" y="5286388"/>
            <a:ext cx="1857388" cy="1357322"/>
          </a:xfrm>
        </p:spPr>
        <p:txBody>
          <a:bodyPr>
            <a:noAutofit/>
          </a:bodyPr>
          <a:lstStyle/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IN" sz="2600" dirty="0" smtClean="0"/>
              <a:t>3 Pillars </a:t>
            </a:r>
            <a:r>
              <a:rPr lang="en-IN" sz="2600" dirty="0" smtClean="0"/>
              <a:t>of New </a:t>
            </a:r>
            <a:r>
              <a:rPr lang="en-IN" sz="2600" dirty="0" smtClean="0"/>
              <a:t>Initiatives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2844" y="2285992"/>
            <a:ext cx="4071966" cy="571504"/>
          </a:xfrm>
        </p:spPr>
        <p:txBody>
          <a:bodyPr>
            <a:noAutofit/>
          </a:bodyPr>
          <a:lstStyle/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IN" sz="2800" dirty="0" smtClean="0">
                <a:solidFill>
                  <a:schemeClr val="accent2"/>
                </a:solidFill>
              </a:rPr>
              <a:t>Potential Interventions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  <p:bldP spid="15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5500694" y="4071942"/>
            <a:ext cx="3038500" cy="2643206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Institutional Capacity</a:t>
            </a:r>
          </a:p>
          <a:p>
            <a:pPr algn="r">
              <a:buFont typeface="Wingdings" pitchFamily="2" charset="2"/>
              <a:buChar char="Ø"/>
              <a:defRPr/>
            </a:pPr>
            <a:r>
              <a:rPr lang="en-IN" sz="2800" dirty="0" smtClean="0">
                <a:solidFill>
                  <a:srgbClr val="C00000"/>
                </a:solidFill>
              </a:rPr>
              <a:t>Mission-mode Funding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Implementable Technology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t="8094" b="4047"/>
          <a:stretch>
            <a:fillRect/>
          </a:stretch>
        </p:blipFill>
        <p:spPr bwMode="auto">
          <a:xfrm>
            <a:off x="5000628" y="142852"/>
            <a:ext cx="3551237" cy="382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42844" y="357166"/>
            <a:ext cx="4786346" cy="635798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IN" sz="2800" dirty="0" smtClean="0">
                <a:solidFill>
                  <a:schemeClr val="tx2"/>
                </a:solidFill>
              </a:rPr>
              <a:t>3 Potential Technologies:</a:t>
            </a:r>
            <a:endParaRPr lang="en-IN" sz="2800" dirty="0" smtClean="0">
              <a:solidFill>
                <a:schemeClr val="tx2"/>
              </a:solidFill>
            </a:endParaRPr>
          </a:p>
          <a:p>
            <a:pPr marL="536575" lvl="1" indent="-285750">
              <a:spcBef>
                <a:spcPct val="20000"/>
              </a:spcBef>
              <a:buFont typeface="Arial"/>
              <a:buChar char="–"/>
            </a:pPr>
            <a:r>
              <a:rPr lang="en-IN" sz="2200" b="1" dirty="0" smtClean="0">
                <a:solidFill>
                  <a:schemeClr val="accent2"/>
                </a:solidFill>
              </a:rPr>
              <a:t>Drones</a:t>
            </a:r>
            <a:r>
              <a:rPr lang="en-IN" sz="2200" dirty="0" smtClean="0">
                <a:solidFill>
                  <a:schemeClr val="accent2"/>
                </a:solidFill>
              </a:rPr>
              <a:t> supported mapping for Survey &amp; Planning/ monitoring</a:t>
            </a:r>
          </a:p>
          <a:p>
            <a:pPr marL="536575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IN" sz="2200" dirty="0" smtClean="0">
                <a:solidFill>
                  <a:schemeClr val="accent2"/>
                </a:solidFill>
              </a:rPr>
              <a:t>‘Measurement’ &amp; ‘Control’ using </a:t>
            </a:r>
            <a:r>
              <a:rPr lang="en-IN" sz="2200" b="1" dirty="0" smtClean="0">
                <a:solidFill>
                  <a:schemeClr val="accent2"/>
                </a:solidFill>
              </a:rPr>
              <a:t>Canal</a:t>
            </a:r>
            <a:r>
              <a:rPr lang="en-IN" sz="2200" dirty="0" smtClean="0">
                <a:solidFill>
                  <a:schemeClr val="accent2"/>
                </a:solidFill>
              </a:rPr>
              <a:t> </a:t>
            </a:r>
            <a:r>
              <a:rPr lang="en-IN" sz="2200" b="1" dirty="0" smtClean="0">
                <a:solidFill>
                  <a:schemeClr val="accent2"/>
                </a:solidFill>
              </a:rPr>
              <a:t>Automation</a:t>
            </a:r>
            <a:r>
              <a:rPr lang="en-IN" sz="2200" dirty="0" smtClean="0">
                <a:solidFill>
                  <a:schemeClr val="accent2"/>
                </a:solidFill>
              </a:rPr>
              <a:t> technologies</a:t>
            </a:r>
          </a:p>
          <a:p>
            <a:pPr marL="536575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IN" sz="2200" b="1" dirty="0" smtClean="0">
                <a:solidFill>
                  <a:schemeClr val="accent2"/>
                </a:solidFill>
              </a:rPr>
              <a:t>Pivot-irrigation</a:t>
            </a:r>
            <a:r>
              <a:rPr lang="en-IN" sz="2200" dirty="0" smtClean="0">
                <a:solidFill>
                  <a:schemeClr val="accent2"/>
                </a:solidFill>
              </a:rPr>
              <a:t> for cost-effective/ flexible/ large-scale micro-irrigation</a:t>
            </a:r>
            <a:endParaRPr kumimoji="0" lang="en-IN" sz="28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IN" sz="2800" dirty="0" smtClean="0">
                <a:solidFill>
                  <a:schemeClr val="tx2"/>
                </a:solidFill>
              </a:rPr>
              <a:t>Project financing (Central &amp; State share) through LTIF/ MIF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Institutional Framework:</a:t>
            </a:r>
          </a:p>
          <a:p>
            <a:pPr marL="536575" lvl="1" indent="-285750">
              <a:spcBef>
                <a:spcPct val="20000"/>
              </a:spcBef>
              <a:buFont typeface="Arial"/>
              <a:buChar char="–"/>
            </a:pPr>
            <a:r>
              <a:rPr lang="en-IN" sz="2200" dirty="0" smtClean="0">
                <a:solidFill>
                  <a:schemeClr val="accent2"/>
                </a:solidFill>
              </a:rPr>
              <a:t>Clear demarcation of ‘</a:t>
            </a:r>
            <a:r>
              <a:rPr lang="en-IN" sz="2200" b="1" dirty="0" smtClean="0">
                <a:solidFill>
                  <a:schemeClr val="accent2"/>
                </a:solidFill>
              </a:rPr>
              <a:t>Service-provider</a:t>
            </a:r>
            <a:r>
              <a:rPr lang="en-IN" sz="2200" dirty="0" smtClean="0">
                <a:solidFill>
                  <a:schemeClr val="accent2"/>
                </a:solidFill>
              </a:rPr>
              <a:t>’ and ‘</a:t>
            </a:r>
            <a:r>
              <a:rPr lang="en-IN" sz="2200" b="1" dirty="0" smtClean="0">
                <a:solidFill>
                  <a:schemeClr val="accent2"/>
                </a:solidFill>
              </a:rPr>
              <a:t>Client</a:t>
            </a:r>
            <a:r>
              <a:rPr lang="en-IN" sz="2200" dirty="0" smtClean="0">
                <a:solidFill>
                  <a:schemeClr val="accent2"/>
                </a:solidFill>
              </a:rPr>
              <a:t>’   </a:t>
            </a:r>
          </a:p>
          <a:p>
            <a:pPr marL="536575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IN" sz="2200" dirty="0" smtClean="0">
                <a:solidFill>
                  <a:schemeClr val="accent2"/>
                </a:solidFill>
              </a:rPr>
              <a:t>‘</a:t>
            </a:r>
            <a:r>
              <a:rPr lang="en-IN" sz="2200" b="1" dirty="0" smtClean="0">
                <a:solidFill>
                  <a:schemeClr val="accent2"/>
                </a:solidFill>
              </a:rPr>
              <a:t>Assured Service</a:t>
            </a:r>
            <a:r>
              <a:rPr lang="en-IN" sz="2200" dirty="0" smtClean="0">
                <a:solidFill>
                  <a:schemeClr val="accent2"/>
                </a:solidFill>
              </a:rPr>
              <a:t>’ against rational (subsidized) ‘</a:t>
            </a:r>
            <a:r>
              <a:rPr lang="en-IN" sz="2200" b="1" dirty="0" smtClean="0">
                <a:solidFill>
                  <a:schemeClr val="accent2"/>
                </a:solidFill>
              </a:rPr>
              <a:t>Service Fee</a:t>
            </a:r>
            <a:r>
              <a:rPr lang="en-IN" sz="2200" dirty="0" smtClean="0">
                <a:solidFill>
                  <a:schemeClr val="accent2"/>
                </a:solidFill>
              </a:rPr>
              <a:t>’ </a:t>
            </a:r>
          </a:p>
          <a:p>
            <a:pPr marL="536575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IN" sz="2200" dirty="0" smtClean="0">
                <a:solidFill>
                  <a:schemeClr val="accent2"/>
                </a:solidFill>
              </a:rPr>
              <a:t>Three-tiered </a:t>
            </a:r>
            <a:r>
              <a:rPr lang="en-IN" sz="2200" b="1" dirty="0" smtClean="0">
                <a:solidFill>
                  <a:schemeClr val="accent2"/>
                </a:solidFill>
              </a:rPr>
              <a:t>Institutional Structure</a:t>
            </a: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997814" y="4431814"/>
            <a:ext cx="278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Image result for photo by drone"/>
          <p:cNvPicPr>
            <a:picLocks noChangeAspect="1" noChangeArrowheads="1"/>
          </p:cNvPicPr>
          <p:nvPr/>
        </p:nvPicPr>
        <p:blipFill>
          <a:blip r:embed="rId3"/>
          <a:srcRect b="18889"/>
          <a:stretch>
            <a:fillRect/>
          </a:stretch>
        </p:blipFill>
        <p:spPr bwMode="auto">
          <a:xfrm>
            <a:off x="4961931" y="142852"/>
            <a:ext cx="3596705" cy="1680350"/>
          </a:xfrm>
          <a:prstGeom prst="rect">
            <a:avLst/>
          </a:prstGeom>
          <a:noFill/>
        </p:spPr>
      </p:pic>
      <p:pic>
        <p:nvPicPr>
          <p:cNvPr id="7" name="Picture 8" descr="http://watermanusa.com/wp-content/uploads/2016/03/SSC-31-300x300.jpg"/>
          <p:cNvPicPr>
            <a:picLocks noChangeAspect="1" noChangeArrowheads="1"/>
          </p:cNvPicPr>
          <p:nvPr/>
        </p:nvPicPr>
        <p:blipFill>
          <a:blip r:embed="rId4"/>
          <a:srcRect l="28800" r="28800"/>
          <a:stretch>
            <a:fillRect/>
          </a:stretch>
        </p:blipFill>
        <p:spPr bwMode="auto">
          <a:xfrm>
            <a:off x="4929190" y="142852"/>
            <a:ext cx="1211580" cy="3000396"/>
          </a:xfrm>
          <a:prstGeom prst="rect">
            <a:avLst/>
          </a:prstGeom>
          <a:noFill/>
        </p:spPr>
      </p:pic>
      <p:pic>
        <p:nvPicPr>
          <p:cNvPr id="10" name="Picture 10" descr="Image result for pivot irrigation sys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428736"/>
            <a:ext cx="2428852" cy="166269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42852"/>
            <a:ext cx="3770317" cy="29446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uiExpand="1" build="p" bldLvl="2"/>
      <p:bldP spid="12" grpId="0"/>
    </p:bld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490</Words>
  <Application>Microsoft Office PowerPoint</Application>
  <PresentationFormat>On-screen Show (4:3)</PresentationFormat>
  <Paragraphs>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ContemporaryPhotoAlbum</vt:lpstr>
      <vt:lpstr>Slide 1</vt:lpstr>
      <vt:lpstr>Slide 2</vt:lpstr>
      <vt:lpstr>Slide 3</vt:lpstr>
      <vt:lpstr>Slide 4</vt:lpstr>
      <vt:lpstr>Sustainability of Participatory Irrigation Management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2017-10-12T05:24:53Z</dcterms:created>
  <dcterms:modified xsi:type="dcterms:W3CDTF">2018-03-11T11:30:35Z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